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aleway"/>
      <p:regular r:id="rId40"/>
      <p:bold r:id="rId41"/>
      <p:italic r:id="rId42"/>
      <p:boldItalic r:id="rId43"/>
    </p:embeddedFont>
    <p:embeddedFont>
      <p:font typeface="Roboto"/>
      <p:regular r:id="rId44"/>
      <p:bold r:id="rId45"/>
      <p:italic r:id="rId46"/>
      <p:boldItalic r:id="rId47"/>
    </p:embeddedFont>
    <p:embeddedFont>
      <p:font typeface="Lora"/>
      <p:regular r:id="rId48"/>
      <p:bold r:id="rId49"/>
      <p:italic r:id="rId50"/>
      <p:boldItalic r:id="rId51"/>
    </p:embeddedFont>
    <p:embeddedFont>
      <p:font typeface="Old Standard TT"/>
      <p:regular r:id="rId52"/>
      <p:bold r:id="rId53"/>
      <p:italic r:id="rId54"/>
    </p:embeddedFont>
    <p:embeddedFont>
      <p:font typeface="Merriweather"/>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42" Type="http://schemas.openxmlformats.org/officeDocument/2006/relationships/font" Target="fonts/Raleway-italic.fntdata"/><Relationship Id="rId41" Type="http://schemas.openxmlformats.org/officeDocument/2006/relationships/font" Target="fonts/Raleway-bold.fntdata"/><Relationship Id="rId44" Type="http://schemas.openxmlformats.org/officeDocument/2006/relationships/font" Target="fonts/Roboto-regular.fntdata"/><Relationship Id="rId43" Type="http://schemas.openxmlformats.org/officeDocument/2006/relationships/font" Target="fonts/Raleway-boldItalic.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ora-regular.fntdata"/><Relationship Id="rId47" Type="http://schemas.openxmlformats.org/officeDocument/2006/relationships/font" Target="fonts/Roboto-boldItalic.fntdata"/><Relationship Id="rId49" Type="http://schemas.openxmlformats.org/officeDocument/2006/relationships/font" Target="fonts/Lor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ora-boldItalic.fntdata"/><Relationship Id="rId50" Type="http://schemas.openxmlformats.org/officeDocument/2006/relationships/font" Target="fonts/Lora-italic.fntdata"/><Relationship Id="rId53" Type="http://schemas.openxmlformats.org/officeDocument/2006/relationships/font" Target="fonts/OldStandardTT-bold.fntdata"/><Relationship Id="rId52" Type="http://schemas.openxmlformats.org/officeDocument/2006/relationships/font" Target="fonts/OldStandardTT-regular.fntdata"/><Relationship Id="rId11" Type="http://schemas.openxmlformats.org/officeDocument/2006/relationships/slide" Target="slides/slide6.xml"/><Relationship Id="rId55" Type="http://schemas.openxmlformats.org/officeDocument/2006/relationships/font" Target="fonts/Merriweather-regular.fntdata"/><Relationship Id="rId10" Type="http://schemas.openxmlformats.org/officeDocument/2006/relationships/slide" Target="slides/slide5.xml"/><Relationship Id="rId54" Type="http://schemas.openxmlformats.org/officeDocument/2006/relationships/font" Target="fonts/OldStandardTT-italic.fntdata"/><Relationship Id="rId13" Type="http://schemas.openxmlformats.org/officeDocument/2006/relationships/slide" Target="slides/slide8.xml"/><Relationship Id="rId57" Type="http://schemas.openxmlformats.org/officeDocument/2006/relationships/font" Target="fonts/Merriweather-italic.fntdata"/><Relationship Id="rId12" Type="http://schemas.openxmlformats.org/officeDocument/2006/relationships/slide" Target="slides/slide7.xml"/><Relationship Id="rId56" Type="http://schemas.openxmlformats.org/officeDocument/2006/relationships/font" Target="fonts/Merriweather-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Merriweather-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c20f8dc9cd_0_2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c20f8dc9cd_0_2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c20f8dc9cd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c20f8dc9cd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20f8dc9cd_0_1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c20f8dc9cd_0_1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20f8dc9cd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c20f8dc9cd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20f8dc9cd_0_2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c20f8dc9cd_0_2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c20f8dc9cd_0_2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c20f8dc9cd_0_2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c20f8dc9cd_0_2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c20f8dc9cd_0_2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f53e55ff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bf53e55ff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f53e55ff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bf53e55ff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bf53e55ff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bf53e55ff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c1bb589c5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c1bb589c5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bf53e55ff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bf53e55ff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bf53e55ff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bf53e55ff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bf53e55ff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bf53e55ff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f53e55ff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bf53e55ff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bf53e55ff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bf53e55ff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bf53e55ff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bf53e55ff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f53e55ff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bf53e55ff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bf53e55ff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bf53e55ff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c02b545928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c02b545928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c02b545928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c02b545928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c20f8dc9c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c20f8dc9c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c06ee00b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c06ee00b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c06ee00b1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c06ee00b1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c06ee00b1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c06ee00b1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c20f8dc9cd_0_2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c20f8dc9cd_0_2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2c62073db_1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c2c62073db_1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c20f8dc9c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c20f8dc9c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c20f8dc9c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c20f8dc9c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c20f8dc9c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c20f8dc9c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c20f8dc9c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c20f8dc9c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c20f8dc9cd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c20f8dc9cd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c20f8dc9cd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c20f8dc9cd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24.jpg"/><Relationship Id="rId5"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37.png"/><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25.jpg"/><Relationship Id="rId5"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packaging-gateway.com/news/eus-packaging-regulations-transform-industry/" TargetMode="External"/><Relationship Id="rId4" Type="http://schemas.openxmlformats.org/officeDocument/2006/relationships/hyperlink" Target="https://www.tilleydistribution.com/food-regulations-in-europe-vs-the-u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256346" y="188425"/>
            <a:ext cx="3266624" cy="2226676"/>
          </a:xfrm>
          <a:prstGeom prst="rect">
            <a:avLst/>
          </a:prstGeom>
          <a:noFill/>
          <a:ln>
            <a:noFill/>
          </a:ln>
        </p:spPr>
      </p:pic>
      <p:pic>
        <p:nvPicPr>
          <p:cNvPr id="60" name="Google Shape;60;p13"/>
          <p:cNvPicPr preferRelativeResize="0"/>
          <p:nvPr/>
        </p:nvPicPr>
        <p:blipFill>
          <a:blip r:embed="rId4">
            <a:alphaModFix/>
          </a:blip>
          <a:stretch>
            <a:fillRect/>
          </a:stretch>
        </p:blipFill>
        <p:spPr>
          <a:xfrm>
            <a:off x="3029775" y="3038125"/>
            <a:ext cx="2867650" cy="1694375"/>
          </a:xfrm>
          <a:prstGeom prst="rect">
            <a:avLst/>
          </a:prstGeom>
          <a:noFill/>
          <a:ln>
            <a:noFill/>
          </a:ln>
        </p:spPr>
      </p:pic>
      <p:pic>
        <p:nvPicPr>
          <p:cNvPr id="61" name="Google Shape;61;p13"/>
          <p:cNvPicPr preferRelativeResize="0"/>
          <p:nvPr/>
        </p:nvPicPr>
        <p:blipFill>
          <a:blip r:embed="rId5">
            <a:alphaModFix/>
          </a:blip>
          <a:stretch>
            <a:fillRect/>
          </a:stretch>
        </p:blipFill>
        <p:spPr>
          <a:xfrm>
            <a:off x="4910975" y="268363"/>
            <a:ext cx="3510650" cy="2066799"/>
          </a:xfrm>
          <a:prstGeom prst="rect">
            <a:avLst/>
          </a:prstGeom>
          <a:noFill/>
          <a:ln>
            <a:noFill/>
          </a:ln>
        </p:spPr>
      </p:pic>
      <p:sp>
        <p:nvSpPr>
          <p:cNvPr id="62" name="Google Shape;62;p13"/>
          <p:cNvSpPr txBox="1"/>
          <p:nvPr/>
        </p:nvSpPr>
        <p:spPr>
          <a:xfrm>
            <a:off x="786800" y="2415100"/>
            <a:ext cx="86916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2700">
                <a:latin typeface="Old Standard TT"/>
                <a:ea typeface="Old Standard TT"/>
                <a:cs typeface="Old Standard TT"/>
                <a:sym typeface="Old Standard TT"/>
              </a:rPr>
              <a:t>           </a:t>
            </a:r>
            <a:r>
              <a:rPr b="1" lang="it" sz="2700">
                <a:latin typeface="Old Standard TT"/>
                <a:ea typeface="Old Standard TT"/>
                <a:cs typeface="Old Standard TT"/>
                <a:sym typeface="Old Standard TT"/>
              </a:rPr>
              <a:t>"Food Quality and Safety in the EU</a:t>
            </a:r>
            <a:endParaRPr b="1" sz="2700">
              <a:latin typeface="Old Standard TT"/>
              <a:ea typeface="Old Standard TT"/>
              <a:cs typeface="Old Standard TT"/>
              <a:sym typeface="Old Standard TT"/>
            </a:endParaRPr>
          </a:p>
          <a:p>
            <a:pPr indent="0" lvl="0" marL="0" rtl="0" algn="l">
              <a:spcBef>
                <a:spcPts val="0"/>
              </a:spcBef>
              <a:spcAft>
                <a:spcPts val="0"/>
              </a:spcAft>
              <a:buNone/>
            </a:pPr>
            <a:r>
              <a:t/>
            </a:r>
            <a:endParaRPr b="1" sz="2700">
              <a:latin typeface="Old Standard TT"/>
              <a:ea typeface="Old Standard TT"/>
              <a:cs typeface="Old Standard TT"/>
              <a:sym typeface="Old Standard TT"/>
            </a:endParaRPr>
          </a:p>
          <a:p>
            <a:pPr indent="0" lvl="0" marL="0" rtl="0" algn="l">
              <a:spcBef>
                <a:spcPts val="0"/>
              </a:spcBef>
              <a:spcAft>
                <a:spcPts val="0"/>
              </a:spcAft>
              <a:buNone/>
            </a:pPr>
            <a:r>
              <a:rPr b="1" lang="it" sz="2700">
                <a:latin typeface="Old Standard TT"/>
                <a:ea typeface="Old Standard TT"/>
                <a:cs typeface="Old Standard TT"/>
                <a:sym typeface="Old Standard TT"/>
              </a:rPr>
              <a:t>                                               </a:t>
            </a:r>
            <a:endParaRPr b="1" sz="2700">
              <a:latin typeface="Old Standard TT"/>
              <a:ea typeface="Old Standard TT"/>
              <a:cs typeface="Old Standard TT"/>
              <a:sym typeface="Old Standard T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2"/>
          <p:cNvPicPr preferRelativeResize="0"/>
          <p:nvPr/>
        </p:nvPicPr>
        <p:blipFill>
          <a:blip r:embed="rId3">
            <a:alphaModFix/>
          </a:blip>
          <a:stretch>
            <a:fillRect/>
          </a:stretch>
        </p:blipFill>
        <p:spPr>
          <a:xfrm>
            <a:off x="405050" y="274775"/>
            <a:ext cx="3120250" cy="2372125"/>
          </a:xfrm>
          <a:prstGeom prst="rect">
            <a:avLst/>
          </a:prstGeom>
          <a:noFill/>
          <a:ln>
            <a:noFill/>
          </a:ln>
        </p:spPr>
      </p:pic>
      <p:pic>
        <p:nvPicPr>
          <p:cNvPr id="125" name="Google Shape;125;p22"/>
          <p:cNvPicPr preferRelativeResize="0"/>
          <p:nvPr/>
        </p:nvPicPr>
        <p:blipFill>
          <a:blip r:embed="rId4">
            <a:alphaModFix/>
          </a:blip>
          <a:stretch>
            <a:fillRect/>
          </a:stretch>
        </p:blipFill>
        <p:spPr>
          <a:xfrm>
            <a:off x="5087125" y="200700"/>
            <a:ext cx="3605150" cy="2446201"/>
          </a:xfrm>
          <a:prstGeom prst="rect">
            <a:avLst/>
          </a:prstGeom>
          <a:noFill/>
          <a:ln>
            <a:noFill/>
          </a:ln>
        </p:spPr>
      </p:pic>
      <p:pic>
        <p:nvPicPr>
          <p:cNvPr id="126" name="Google Shape;126;p22"/>
          <p:cNvPicPr preferRelativeResize="0"/>
          <p:nvPr/>
        </p:nvPicPr>
        <p:blipFill>
          <a:blip r:embed="rId5">
            <a:alphaModFix/>
          </a:blip>
          <a:stretch>
            <a:fillRect/>
          </a:stretch>
        </p:blipFill>
        <p:spPr>
          <a:xfrm>
            <a:off x="774775" y="3349575"/>
            <a:ext cx="1590675" cy="1057275"/>
          </a:xfrm>
          <a:prstGeom prst="rect">
            <a:avLst/>
          </a:prstGeom>
          <a:noFill/>
          <a:ln>
            <a:noFill/>
          </a:ln>
        </p:spPr>
      </p:pic>
      <p:pic>
        <p:nvPicPr>
          <p:cNvPr id="127" name="Google Shape;127;p22"/>
          <p:cNvPicPr preferRelativeResize="0"/>
          <p:nvPr/>
        </p:nvPicPr>
        <p:blipFill>
          <a:blip r:embed="rId6">
            <a:alphaModFix/>
          </a:blip>
          <a:stretch>
            <a:fillRect/>
          </a:stretch>
        </p:blipFill>
        <p:spPr>
          <a:xfrm>
            <a:off x="5831038" y="3349575"/>
            <a:ext cx="2117327" cy="110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nvSpPr>
        <p:spPr>
          <a:xfrm>
            <a:off x="-26550" y="502000"/>
            <a:ext cx="3000000" cy="4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450">
                <a:solidFill>
                  <a:srgbClr val="333333"/>
                </a:solidFill>
                <a:highlight>
                  <a:srgbClr val="FFFFFF"/>
                </a:highlight>
                <a:latin typeface="Roboto"/>
                <a:ea typeface="Roboto"/>
                <a:cs typeface="Roboto"/>
                <a:sym typeface="Roboto"/>
              </a:rPr>
              <a:t>R</a:t>
            </a:r>
            <a:r>
              <a:rPr b="1" lang="it" sz="1550">
                <a:solidFill>
                  <a:srgbClr val="333333"/>
                </a:solidFill>
                <a:highlight>
                  <a:srgbClr val="FFFFFF"/>
                </a:highlight>
                <a:latin typeface="Roboto"/>
                <a:ea typeface="Roboto"/>
                <a:cs typeface="Roboto"/>
                <a:sym typeface="Roboto"/>
              </a:rPr>
              <a:t>egulation (EC) No 1935/2004 </a:t>
            </a:r>
            <a:endParaRPr sz="1900"/>
          </a:p>
        </p:txBody>
      </p:sp>
      <p:sp>
        <p:nvSpPr>
          <p:cNvPr id="133" name="Google Shape;133;p23"/>
          <p:cNvSpPr txBox="1"/>
          <p:nvPr/>
        </p:nvSpPr>
        <p:spPr>
          <a:xfrm>
            <a:off x="4218150" y="246625"/>
            <a:ext cx="47709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500">
                <a:latin typeface="Raleway"/>
                <a:ea typeface="Raleway"/>
                <a:cs typeface="Raleway"/>
                <a:sym typeface="Raleway"/>
              </a:rPr>
              <a:t>R</a:t>
            </a:r>
            <a:r>
              <a:rPr lang="it" sz="1500">
                <a:latin typeface="Raleway"/>
                <a:ea typeface="Raleway"/>
                <a:cs typeface="Raleway"/>
                <a:sym typeface="Raleway"/>
              </a:rPr>
              <a:t>equires materials that do not release harmful levels of their constituents into foods. </a:t>
            </a:r>
            <a:endParaRPr sz="1500">
              <a:latin typeface="Raleway"/>
              <a:ea typeface="Raleway"/>
              <a:cs typeface="Raleway"/>
              <a:sym typeface="Raleway"/>
            </a:endParaRPr>
          </a:p>
          <a:p>
            <a:pPr indent="0" lvl="0" marL="0" rtl="0" algn="l">
              <a:spcBef>
                <a:spcPts val="0"/>
              </a:spcBef>
              <a:spcAft>
                <a:spcPts val="0"/>
              </a:spcAft>
              <a:buNone/>
            </a:pPr>
            <a:r>
              <a:t/>
            </a:r>
            <a:endParaRPr sz="1500">
              <a:latin typeface="Raleway"/>
              <a:ea typeface="Raleway"/>
              <a:cs typeface="Raleway"/>
              <a:sym typeface="Raleway"/>
            </a:endParaRPr>
          </a:p>
          <a:p>
            <a:pPr indent="0" lvl="0" marL="0" rtl="0" algn="l">
              <a:spcBef>
                <a:spcPts val="0"/>
              </a:spcBef>
              <a:spcAft>
                <a:spcPts val="0"/>
              </a:spcAft>
              <a:buNone/>
            </a:pPr>
            <a:r>
              <a:rPr lang="it" sz="1500">
                <a:latin typeface="Raleway"/>
                <a:ea typeface="Raleway"/>
                <a:cs typeface="Raleway"/>
                <a:sym typeface="Raleway"/>
              </a:rPr>
              <a:t>The regulation requires materials that do not change the taste, odor or composition of food in an unacceptable way. </a:t>
            </a:r>
            <a:endParaRPr sz="1500">
              <a:latin typeface="Raleway"/>
              <a:ea typeface="Raleway"/>
              <a:cs typeface="Raleway"/>
              <a:sym typeface="Raleway"/>
            </a:endParaRPr>
          </a:p>
          <a:p>
            <a:pPr indent="0" lvl="0" marL="0" rtl="0" algn="l">
              <a:spcBef>
                <a:spcPts val="0"/>
              </a:spcBef>
              <a:spcAft>
                <a:spcPts val="0"/>
              </a:spcAft>
              <a:buNone/>
            </a:pPr>
            <a:r>
              <a:t/>
            </a:r>
            <a:endParaRPr sz="1500">
              <a:latin typeface="Raleway"/>
              <a:ea typeface="Raleway"/>
              <a:cs typeface="Raleway"/>
              <a:sym typeface="Raleway"/>
            </a:endParaRPr>
          </a:p>
          <a:p>
            <a:pPr indent="0" lvl="0" marL="0" rtl="0" algn="l">
              <a:spcBef>
                <a:spcPts val="0"/>
              </a:spcBef>
              <a:spcAft>
                <a:spcPts val="0"/>
              </a:spcAft>
              <a:buNone/>
            </a:pPr>
            <a:r>
              <a:rPr lang="it" sz="1500">
                <a:latin typeface="Raleway"/>
                <a:ea typeface="Raleway"/>
                <a:cs typeface="Raleway"/>
                <a:sym typeface="Raleway"/>
              </a:rPr>
              <a:t>It also requires that businesses involved in food packaging must establish a system that traces food contact materials (FCMs) at every step from production to distribution.</a:t>
            </a:r>
            <a:endParaRPr sz="1500">
              <a:latin typeface="Raleway"/>
              <a:ea typeface="Raleway"/>
              <a:cs typeface="Raleway"/>
              <a:sym typeface="Raleway"/>
            </a:endParaRPr>
          </a:p>
        </p:txBody>
      </p:sp>
      <p:sp>
        <p:nvSpPr>
          <p:cNvPr id="134" name="Google Shape;134;p23"/>
          <p:cNvSpPr/>
          <p:nvPr/>
        </p:nvSpPr>
        <p:spPr>
          <a:xfrm>
            <a:off x="3079050" y="509650"/>
            <a:ext cx="1033500" cy="408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35" name="Google Shape;135;p23"/>
          <p:cNvSpPr txBox="1"/>
          <p:nvPr/>
        </p:nvSpPr>
        <p:spPr>
          <a:xfrm>
            <a:off x="-26550" y="3234075"/>
            <a:ext cx="3281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Roboto"/>
                <a:ea typeface="Roboto"/>
                <a:cs typeface="Roboto"/>
                <a:sym typeface="Roboto"/>
              </a:rPr>
              <a:t> </a:t>
            </a:r>
            <a:r>
              <a:rPr b="1" lang="it" sz="1500">
                <a:latin typeface="Roboto"/>
                <a:ea typeface="Roboto"/>
                <a:cs typeface="Roboto"/>
                <a:sym typeface="Roboto"/>
              </a:rPr>
              <a:t>Regulation (EU) No 10/2011 </a:t>
            </a:r>
            <a:endParaRPr b="1" sz="1500">
              <a:latin typeface="Roboto"/>
              <a:ea typeface="Roboto"/>
              <a:cs typeface="Roboto"/>
              <a:sym typeface="Roboto"/>
            </a:endParaRPr>
          </a:p>
        </p:txBody>
      </p:sp>
      <p:sp>
        <p:nvSpPr>
          <p:cNvPr id="136" name="Google Shape;136;p23"/>
          <p:cNvSpPr/>
          <p:nvPr/>
        </p:nvSpPr>
        <p:spPr>
          <a:xfrm>
            <a:off x="3032100" y="3196775"/>
            <a:ext cx="1127400" cy="42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ld Standard TT"/>
              <a:ea typeface="Old Standard TT"/>
              <a:cs typeface="Old Standard TT"/>
              <a:sym typeface="Old Standard TT"/>
            </a:endParaRPr>
          </a:p>
        </p:txBody>
      </p:sp>
      <p:sp>
        <p:nvSpPr>
          <p:cNvPr id="137" name="Google Shape;137;p23"/>
          <p:cNvSpPr txBox="1"/>
          <p:nvPr/>
        </p:nvSpPr>
        <p:spPr>
          <a:xfrm>
            <a:off x="4218150" y="2970925"/>
            <a:ext cx="44859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Raleway"/>
                <a:ea typeface="Raleway"/>
                <a:cs typeface="Raleway"/>
                <a:sym typeface="Raleway"/>
              </a:rPr>
              <a:t>T</a:t>
            </a:r>
            <a:r>
              <a:rPr lang="it">
                <a:latin typeface="Raleway"/>
                <a:ea typeface="Raleway"/>
                <a:cs typeface="Raleway"/>
                <a:sym typeface="Raleway"/>
              </a:rPr>
              <a:t>he regulation allows the EU to set specific measures pertaining to certain types of materials, such as plastics; </a:t>
            </a:r>
            <a:endParaRPr>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p>
            <a:pPr indent="0" lvl="0" marL="0" rtl="0" algn="l">
              <a:spcBef>
                <a:spcPts val="0"/>
              </a:spcBef>
              <a:spcAft>
                <a:spcPts val="0"/>
              </a:spcAft>
              <a:buNone/>
            </a:pPr>
            <a:r>
              <a:rPr lang="it">
                <a:latin typeface="Raleway"/>
                <a:ea typeface="Raleway"/>
                <a:cs typeface="Raleway"/>
                <a:sym typeface="Raleway"/>
              </a:rPr>
              <a:t>Following adoption of such measures, manufacturers using those materials must submit a written Declaration of Compliance (DoC). </a:t>
            </a:r>
            <a:endParaRPr>
              <a:latin typeface="Raleway"/>
              <a:ea typeface="Raleway"/>
              <a:cs typeface="Raleway"/>
              <a:sym typeface="Raleway"/>
            </a:endParaRPr>
          </a:p>
          <a:p>
            <a:pPr indent="0" lvl="0" marL="0" rtl="0" algn="l">
              <a:spcBef>
                <a:spcPts val="0"/>
              </a:spcBef>
              <a:spcAft>
                <a:spcPts val="0"/>
              </a:spcAft>
              <a:buNone/>
            </a:pPr>
            <a:r>
              <a:rPr lang="it">
                <a:latin typeface="Raleway"/>
                <a:ea typeface="Raleway"/>
                <a:cs typeface="Raleway"/>
                <a:sym typeface="Raleway"/>
              </a:rPr>
              <a:t>For example: </a:t>
            </a:r>
            <a:r>
              <a:rPr b="1" lang="it" sz="1300">
                <a:solidFill>
                  <a:srgbClr val="222222"/>
                </a:solidFill>
                <a:highlight>
                  <a:srgbClr val="FFFFFF"/>
                </a:highlight>
              </a:rPr>
              <a:t>PET</a:t>
            </a:r>
            <a:endParaRPr>
              <a:latin typeface="Raleway"/>
              <a:ea typeface="Raleway"/>
              <a:cs typeface="Raleway"/>
              <a:sym typeface="Raleway"/>
            </a:endParaRPr>
          </a:p>
        </p:txBody>
      </p:sp>
      <p:sp>
        <p:nvSpPr>
          <p:cNvPr id="138" name="Google Shape;138;p23"/>
          <p:cNvSpPr txBox="1"/>
          <p:nvPr/>
        </p:nvSpPr>
        <p:spPr>
          <a:xfrm>
            <a:off x="187900" y="1573575"/>
            <a:ext cx="3000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3000">
                <a:solidFill>
                  <a:schemeClr val="dk1"/>
                </a:solidFill>
                <a:latin typeface="Times New Roman"/>
                <a:ea typeface="Times New Roman"/>
                <a:cs typeface="Times New Roman"/>
                <a:sym typeface="Times New Roman"/>
              </a:rPr>
              <a:t>Food Packaging In the EU</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11700" y="339550"/>
            <a:ext cx="8520600" cy="607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t/>
            </a:r>
            <a:endParaRPr b="1">
              <a:latin typeface="Times New Roman"/>
              <a:ea typeface="Times New Roman"/>
              <a:cs typeface="Times New Roman"/>
              <a:sym typeface="Times New Roman"/>
            </a:endParaRPr>
          </a:p>
        </p:txBody>
      </p:sp>
      <p:sp>
        <p:nvSpPr>
          <p:cNvPr id="144" name="Google Shape;144;p2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5" name="Google Shape;145;p24"/>
          <p:cNvPicPr preferRelativeResize="0"/>
          <p:nvPr/>
        </p:nvPicPr>
        <p:blipFill>
          <a:blip r:embed="rId3">
            <a:alphaModFix/>
          </a:blip>
          <a:stretch>
            <a:fillRect/>
          </a:stretch>
        </p:blipFill>
        <p:spPr>
          <a:xfrm>
            <a:off x="0" y="51675"/>
            <a:ext cx="9144000" cy="50025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nvSpPr>
        <p:spPr>
          <a:xfrm>
            <a:off x="1737975" y="133875"/>
            <a:ext cx="7107000" cy="4262100"/>
          </a:xfrm>
          <a:prstGeom prst="rect">
            <a:avLst/>
          </a:prstGeom>
          <a:noFill/>
          <a:ln>
            <a:noFill/>
          </a:ln>
        </p:spPr>
        <p:txBody>
          <a:bodyPr anchorCtr="0" anchor="t" bIns="91425" lIns="91425" spcFirstLastPara="1" rIns="91425" wrap="square" tIns="91425">
            <a:spAutoFit/>
          </a:bodyPr>
          <a:lstStyle/>
          <a:p>
            <a:pPr indent="-330200" lvl="0" marL="457200" rtl="0" algn="l">
              <a:lnSpc>
                <a:spcPct val="155556"/>
              </a:lnSpc>
              <a:spcBef>
                <a:spcPts val="0"/>
              </a:spcBef>
              <a:spcAft>
                <a:spcPts val="0"/>
              </a:spcAft>
              <a:buClr>
                <a:srgbClr val="151529"/>
              </a:buClr>
              <a:buSzPts val="1600"/>
              <a:buFont typeface="Lora"/>
              <a:buAutoNum type="arabicPeriod"/>
            </a:pPr>
            <a:r>
              <a:rPr b="1" lang="it" sz="1600">
                <a:solidFill>
                  <a:srgbClr val="151529"/>
                </a:solidFill>
                <a:latin typeface="Lora"/>
                <a:ea typeface="Lora"/>
                <a:cs typeface="Lora"/>
                <a:sym typeface="Lora"/>
              </a:rPr>
              <a:t>Achieving recyclability and increased recycling:</a:t>
            </a:r>
            <a:r>
              <a:rPr lang="it" sz="1600">
                <a:solidFill>
                  <a:srgbClr val="151529"/>
                </a:solidFill>
                <a:latin typeface="Lora"/>
                <a:ea typeface="Lora"/>
                <a:cs typeface="Lora"/>
                <a:sym typeface="Lora"/>
              </a:rPr>
              <a:t> All packaging must be recyclable by 2030, with “at scale” recycling expected by 2035.</a:t>
            </a:r>
            <a:endParaRPr sz="1600">
              <a:solidFill>
                <a:srgbClr val="151529"/>
              </a:solidFill>
              <a:latin typeface="Lora"/>
              <a:ea typeface="Lora"/>
              <a:cs typeface="Lora"/>
              <a:sym typeface="Lora"/>
            </a:endParaRPr>
          </a:p>
          <a:p>
            <a:pPr indent="-330200" lvl="0" marL="457200" rtl="0" algn="l">
              <a:lnSpc>
                <a:spcPct val="155556"/>
              </a:lnSpc>
              <a:spcBef>
                <a:spcPts val="0"/>
              </a:spcBef>
              <a:spcAft>
                <a:spcPts val="0"/>
              </a:spcAft>
              <a:buClr>
                <a:srgbClr val="151529"/>
              </a:buClr>
              <a:buSzPts val="1600"/>
              <a:buFont typeface="Lora"/>
              <a:buAutoNum type="arabicPeriod"/>
            </a:pPr>
            <a:r>
              <a:rPr b="1" lang="it" sz="1600">
                <a:solidFill>
                  <a:srgbClr val="151529"/>
                </a:solidFill>
                <a:latin typeface="Lora"/>
                <a:ea typeface="Lora"/>
                <a:cs typeface="Lora"/>
                <a:sym typeface="Lora"/>
              </a:rPr>
              <a:t>Encouraging the use of recycled materials</a:t>
            </a:r>
            <a:r>
              <a:rPr lang="it" sz="1600">
                <a:solidFill>
                  <a:srgbClr val="151529"/>
                </a:solidFill>
                <a:latin typeface="Lora"/>
                <a:ea typeface="Lora"/>
                <a:cs typeface="Lora"/>
                <a:sym typeface="Lora"/>
              </a:rPr>
              <a:t>: By 2030 and 2040, new plastic packaging must incorporate recycled material to contribute to a circular economy.</a:t>
            </a:r>
            <a:endParaRPr sz="1600">
              <a:solidFill>
                <a:srgbClr val="151529"/>
              </a:solidFill>
              <a:latin typeface="Lora"/>
              <a:ea typeface="Lora"/>
              <a:cs typeface="Lora"/>
              <a:sym typeface="Lora"/>
            </a:endParaRPr>
          </a:p>
          <a:p>
            <a:pPr indent="-330200" lvl="0" marL="457200" rtl="0" algn="l">
              <a:lnSpc>
                <a:spcPct val="155556"/>
              </a:lnSpc>
              <a:spcBef>
                <a:spcPts val="0"/>
              </a:spcBef>
              <a:spcAft>
                <a:spcPts val="0"/>
              </a:spcAft>
              <a:buClr>
                <a:srgbClr val="151529"/>
              </a:buClr>
              <a:buSzPts val="1600"/>
              <a:buFont typeface="Lora"/>
              <a:buAutoNum type="arabicPeriod"/>
            </a:pPr>
            <a:r>
              <a:rPr b="1" lang="it" sz="1600">
                <a:solidFill>
                  <a:srgbClr val="151529"/>
                </a:solidFill>
                <a:latin typeface="Lora"/>
                <a:ea typeface="Lora"/>
                <a:cs typeface="Lora"/>
                <a:sym typeface="Lora"/>
              </a:rPr>
              <a:t>Promoting reuse and refill:</a:t>
            </a:r>
            <a:r>
              <a:rPr lang="it" sz="1600">
                <a:solidFill>
                  <a:srgbClr val="151529"/>
                </a:solidFill>
                <a:latin typeface="Lora"/>
                <a:ea typeface="Lora"/>
                <a:cs typeface="Lora"/>
                <a:sym typeface="Lora"/>
              </a:rPr>
              <a:t> Certain types of packaging must be reusable or enable refill options by 2030 and 2040.</a:t>
            </a:r>
            <a:endParaRPr sz="1600">
              <a:solidFill>
                <a:srgbClr val="151529"/>
              </a:solidFill>
              <a:latin typeface="Lora"/>
              <a:ea typeface="Lora"/>
              <a:cs typeface="Lora"/>
              <a:sym typeface="Lora"/>
            </a:endParaRPr>
          </a:p>
          <a:p>
            <a:pPr indent="-330200" lvl="0" marL="457200" rtl="0" algn="l">
              <a:lnSpc>
                <a:spcPct val="155556"/>
              </a:lnSpc>
              <a:spcBef>
                <a:spcPts val="0"/>
              </a:spcBef>
              <a:spcAft>
                <a:spcPts val="0"/>
              </a:spcAft>
              <a:buClr>
                <a:srgbClr val="151529"/>
              </a:buClr>
              <a:buSzPts val="1600"/>
              <a:buFont typeface="Lora"/>
              <a:buAutoNum type="arabicPeriod"/>
            </a:pPr>
            <a:r>
              <a:rPr b="1" lang="it" sz="1600">
                <a:solidFill>
                  <a:srgbClr val="151529"/>
                </a:solidFill>
                <a:latin typeface="Lora"/>
                <a:ea typeface="Lora"/>
                <a:cs typeface="Lora"/>
                <a:sym typeface="Lora"/>
              </a:rPr>
              <a:t>Banning specific packaging: </a:t>
            </a:r>
            <a:r>
              <a:rPr lang="it" sz="1600">
                <a:solidFill>
                  <a:srgbClr val="151529"/>
                </a:solidFill>
                <a:latin typeface="Lora"/>
                <a:ea typeface="Lora"/>
                <a:cs typeface="Lora"/>
                <a:sym typeface="Lora"/>
              </a:rPr>
              <a:t>Some forms of packaging will face bans to reduce waste.</a:t>
            </a:r>
            <a:endParaRPr sz="1600">
              <a:solidFill>
                <a:srgbClr val="151529"/>
              </a:solidFill>
              <a:latin typeface="Lora"/>
              <a:ea typeface="Lora"/>
              <a:cs typeface="Lora"/>
              <a:sym typeface="Lora"/>
            </a:endParaRPr>
          </a:p>
          <a:p>
            <a:pPr indent="-330200" lvl="0" marL="457200" rtl="0" algn="l">
              <a:lnSpc>
                <a:spcPct val="155556"/>
              </a:lnSpc>
              <a:spcBef>
                <a:spcPts val="0"/>
              </a:spcBef>
              <a:spcAft>
                <a:spcPts val="0"/>
              </a:spcAft>
              <a:buClr>
                <a:srgbClr val="151529"/>
              </a:buClr>
              <a:buSzPts val="1600"/>
              <a:buFont typeface="Lora"/>
              <a:buAutoNum type="arabicPeriod"/>
            </a:pPr>
            <a:r>
              <a:rPr b="1" lang="it" sz="1600">
                <a:solidFill>
                  <a:srgbClr val="151529"/>
                </a:solidFill>
                <a:latin typeface="Lora"/>
                <a:ea typeface="Lora"/>
                <a:cs typeface="Lora"/>
                <a:sym typeface="Lora"/>
              </a:rPr>
              <a:t>Reducing packaging waste</a:t>
            </a:r>
            <a:r>
              <a:rPr lang="it" sz="1600">
                <a:solidFill>
                  <a:srgbClr val="151529"/>
                </a:solidFill>
                <a:latin typeface="Lora"/>
                <a:ea typeface="Lora"/>
                <a:cs typeface="Lora"/>
                <a:sym typeface="Lora"/>
              </a:rPr>
              <a:t>: A 15% reduction per capita in packaging waste is targeted by 2040, compared to a 2018 baseline.</a:t>
            </a:r>
            <a:endParaRPr sz="1600">
              <a:solidFill>
                <a:srgbClr val="151529"/>
              </a:solidFill>
              <a:latin typeface="Lora"/>
              <a:ea typeface="Lora"/>
              <a:cs typeface="Lora"/>
              <a:sym typeface="Lora"/>
            </a:endParaRPr>
          </a:p>
        </p:txBody>
      </p:sp>
      <p:sp>
        <p:nvSpPr>
          <p:cNvPr id="151" name="Google Shape;151;p25"/>
          <p:cNvSpPr txBox="1"/>
          <p:nvPr/>
        </p:nvSpPr>
        <p:spPr>
          <a:xfrm>
            <a:off x="0" y="1848375"/>
            <a:ext cx="1881300" cy="8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350">
                <a:solidFill>
                  <a:srgbClr val="151529"/>
                </a:solidFill>
                <a:latin typeface="Lora"/>
                <a:ea typeface="Lora"/>
                <a:cs typeface="Lora"/>
                <a:sym typeface="Lora"/>
              </a:rPr>
              <a:t>Packaging and Packaging Waste Regulation (PPWR)</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6"/>
          <p:cNvPicPr preferRelativeResize="0"/>
          <p:nvPr/>
        </p:nvPicPr>
        <p:blipFill>
          <a:blip r:embed="rId3">
            <a:alphaModFix/>
          </a:blip>
          <a:stretch>
            <a:fillRect/>
          </a:stretch>
        </p:blipFill>
        <p:spPr>
          <a:xfrm>
            <a:off x="1"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nvSpPr>
        <p:spPr>
          <a:xfrm>
            <a:off x="340550" y="176150"/>
            <a:ext cx="8692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it" sz="2100">
                <a:latin typeface="Old Standard TT"/>
                <a:ea typeface="Old Standard TT"/>
                <a:cs typeface="Old Standard TT"/>
                <a:sym typeface="Old Standard TT"/>
              </a:rPr>
              <a:t>Examination of Discrepancies: Food Products Permitted in the US but Restricted in the EU"</a:t>
            </a:r>
            <a:endParaRPr b="1" sz="2100">
              <a:latin typeface="Old Standard TT"/>
              <a:ea typeface="Old Standard TT"/>
              <a:cs typeface="Old Standard TT"/>
              <a:sym typeface="Old Standard TT"/>
            </a:endParaRPr>
          </a:p>
        </p:txBody>
      </p:sp>
      <p:sp>
        <p:nvSpPr>
          <p:cNvPr id="162" name="Google Shape;162;p27"/>
          <p:cNvSpPr txBox="1"/>
          <p:nvPr/>
        </p:nvSpPr>
        <p:spPr>
          <a:xfrm>
            <a:off x="3072000" y="1550075"/>
            <a:ext cx="30000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500">
                <a:solidFill>
                  <a:srgbClr val="363636"/>
                </a:solidFill>
                <a:latin typeface="Georgia"/>
                <a:ea typeface="Georgia"/>
                <a:cs typeface="Georgia"/>
                <a:sym typeface="Georgia"/>
              </a:rPr>
              <a:t> The European Union prohibits or severely restricts many food additives that have been linked to cancer that are still used in American-made bread, cookies, soft drinks and other processed foods</a:t>
            </a:r>
            <a:endParaRPr/>
          </a:p>
        </p:txBody>
      </p:sp>
      <p:sp>
        <p:nvSpPr>
          <p:cNvPr id="163" name="Google Shape;163;p27"/>
          <p:cNvSpPr txBox="1"/>
          <p:nvPr/>
        </p:nvSpPr>
        <p:spPr>
          <a:xfrm rot="-1588522">
            <a:off x="269048" y="1871355"/>
            <a:ext cx="2999912" cy="384783"/>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it" sz="1300">
                <a:solidFill>
                  <a:schemeClr val="dk1"/>
                </a:solidFill>
              </a:rPr>
              <a:t>Potassium bromate</a:t>
            </a:r>
            <a:endParaRPr b="1" sz="1300">
              <a:solidFill>
                <a:schemeClr val="dk1"/>
              </a:solidFill>
            </a:endParaRPr>
          </a:p>
        </p:txBody>
      </p:sp>
      <p:sp>
        <p:nvSpPr>
          <p:cNvPr id="164" name="Google Shape;164;p27"/>
          <p:cNvSpPr txBox="1"/>
          <p:nvPr/>
        </p:nvSpPr>
        <p:spPr>
          <a:xfrm rot="2263484">
            <a:off x="5824629" y="3819165"/>
            <a:ext cx="3000154" cy="384942"/>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it" sz="1300">
                <a:solidFill>
                  <a:schemeClr val="dk1"/>
                </a:solidFill>
              </a:rPr>
              <a:t>Brominated Vegetable Oil</a:t>
            </a:r>
            <a:endParaRPr b="1" sz="1300">
              <a:solidFill>
                <a:schemeClr val="dk1"/>
              </a:solidFill>
            </a:endParaRPr>
          </a:p>
        </p:txBody>
      </p:sp>
      <p:sp>
        <p:nvSpPr>
          <p:cNvPr id="165" name="Google Shape;165;p27"/>
          <p:cNvSpPr txBox="1"/>
          <p:nvPr/>
        </p:nvSpPr>
        <p:spPr>
          <a:xfrm rot="766793">
            <a:off x="1127312" y="3616843"/>
            <a:ext cx="2999917" cy="384849"/>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it" sz="1300">
                <a:solidFill>
                  <a:schemeClr val="dk1"/>
                </a:solidFill>
              </a:rPr>
              <a:t>BHA and BHT</a:t>
            </a:r>
            <a:endParaRPr b="1" sz="1300">
              <a:solidFill>
                <a:schemeClr val="dk1"/>
              </a:solidFill>
            </a:endParaRPr>
          </a:p>
        </p:txBody>
      </p:sp>
      <p:sp>
        <p:nvSpPr>
          <p:cNvPr id="166" name="Google Shape;166;p27"/>
          <p:cNvSpPr txBox="1"/>
          <p:nvPr/>
        </p:nvSpPr>
        <p:spPr>
          <a:xfrm rot="-1698930">
            <a:off x="5875107" y="1611515"/>
            <a:ext cx="2999833" cy="384834"/>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400"/>
              </a:spcAft>
              <a:buNone/>
            </a:pPr>
            <a:r>
              <a:rPr b="1" lang="it" sz="1300">
                <a:solidFill>
                  <a:schemeClr val="dk1"/>
                </a:solidFill>
              </a:rPr>
              <a:t>Farm Animal Drugs</a:t>
            </a:r>
            <a:endParaRPr b="1" sz="13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0" name="Shape 170"/>
        <p:cNvGrpSpPr/>
        <p:nvPr/>
      </p:nvGrpSpPr>
      <p:grpSpPr>
        <a:xfrm>
          <a:off x="0" y="0"/>
          <a:ext cx="0" cy="0"/>
          <a:chOff x="0" y="0"/>
          <a:chExt cx="0" cy="0"/>
        </a:xfrm>
      </p:grpSpPr>
      <p:sp>
        <p:nvSpPr>
          <p:cNvPr id="171" name="Google Shape;171;p28"/>
          <p:cNvSpPr txBox="1"/>
          <p:nvPr>
            <p:ph type="ctrTitle"/>
          </p:nvPr>
        </p:nvSpPr>
        <p:spPr>
          <a:xfrm>
            <a:off x="1316800" y="352275"/>
            <a:ext cx="5622900" cy="549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it" sz="3800"/>
              <a:t>Farm to fork strategy</a:t>
            </a:r>
            <a:endParaRPr sz="3800"/>
          </a:p>
        </p:txBody>
      </p:sp>
      <p:sp>
        <p:nvSpPr>
          <p:cNvPr id="172" name="Google Shape;172;p28"/>
          <p:cNvSpPr txBox="1"/>
          <p:nvPr>
            <p:ph idx="1" type="subTitle"/>
          </p:nvPr>
        </p:nvSpPr>
        <p:spPr>
          <a:xfrm>
            <a:off x="430200" y="2175925"/>
            <a:ext cx="4141800" cy="2077200"/>
          </a:xfrm>
          <a:prstGeom prst="rect">
            <a:avLst/>
          </a:prstGeom>
          <a:solidFill>
            <a:schemeClr val="lt1"/>
          </a:solidFill>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it" sz="10400">
                <a:latin typeface="Arial"/>
                <a:ea typeface="Arial"/>
                <a:cs typeface="Arial"/>
                <a:sym typeface="Arial"/>
              </a:rPr>
              <a:t>Ob</a:t>
            </a:r>
            <a:r>
              <a:rPr b="1" lang="it" sz="10400">
                <a:latin typeface="Arial"/>
                <a:ea typeface="Arial"/>
                <a:cs typeface="Arial"/>
                <a:sym typeface="Arial"/>
              </a:rPr>
              <a:t>jectives</a:t>
            </a:r>
            <a:endParaRPr b="1" sz="10400">
              <a:latin typeface="Arial"/>
              <a:ea typeface="Arial"/>
              <a:cs typeface="Arial"/>
              <a:sym typeface="Arial"/>
            </a:endParaRPr>
          </a:p>
          <a:p>
            <a:pPr indent="-323850" lvl="0" marL="457200" rtl="0" algn="l">
              <a:lnSpc>
                <a:spcPct val="115000"/>
              </a:lnSpc>
              <a:spcBef>
                <a:spcPts val="900"/>
              </a:spcBef>
              <a:spcAft>
                <a:spcPts val="0"/>
              </a:spcAft>
              <a:buClr>
                <a:srgbClr val="111111"/>
              </a:buClr>
              <a:buSzPct val="100000"/>
              <a:buFont typeface="Roboto"/>
              <a:buChar char="●"/>
            </a:pPr>
            <a:r>
              <a:rPr lang="it" sz="6000">
                <a:solidFill>
                  <a:srgbClr val="111111"/>
                </a:solidFill>
                <a:latin typeface="Roboto"/>
                <a:ea typeface="Roboto"/>
                <a:cs typeface="Roboto"/>
                <a:sym typeface="Roboto"/>
              </a:rPr>
              <a:t>Ensure that food production has a neutral or positive environmental impact.</a:t>
            </a:r>
            <a:endParaRPr sz="6000">
              <a:solidFill>
                <a:srgbClr val="111111"/>
              </a:solidFill>
              <a:latin typeface="Roboto"/>
              <a:ea typeface="Roboto"/>
              <a:cs typeface="Roboto"/>
              <a:sym typeface="Roboto"/>
            </a:endParaRPr>
          </a:p>
          <a:p>
            <a:pPr indent="-323850" lvl="0" marL="457200" rtl="0" algn="l">
              <a:lnSpc>
                <a:spcPct val="115000"/>
              </a:lnSpc>
              <a:spcBef>
                <a:spcPts val="0"/>
              </a:spcBef>
              <a:spcAft>
                <a:spcPts val="0"/>
              </a:spcAft>
              <a:buClr>
                <a:srgbClr val="111111"/>
              </a:buClr>
              <a:buSzPct val="100000"/>
              <a:buFont typeface="Roboto"/>
              <a:buChar char="●"/>
            </a:pPr>
            <a:r>
              <a:rPr lang="it" sz="6000">
                <a:solidFill>
                  <a:srgbClr val="111111"/>
                </a:solidFill>
                <a:latin typeface="Roboto"/>
                <a:ea typeface="Roboto"/>
                <a:cs typeface="Roboto"/>
                <a:sym typeface="Roboto"/>
              </a:rPr>
              <a:t>Help mitigate climate change</a:t>
            </a:r>
            <a:endParaRPr sz="6000">
              <a:solidFill>
                <a:srgbClr val="111111"/>
              </a:solidFill>
              <a:latin typeface="Roboto"/>
              <a:ea typeface="Roboto"/>
              <a:cs typeface="Roboto"/>
              <a:sym typeface="Roboto"/>
            </a:endParaRPr>
          </a:p>
          <a:p>
            <a:pPr indent="-323850" lvl="0" marL="457200" rtl="0" algn="l">
              <a:lnSpc>
                <a:spcPct val="115000"/>
              </a:lnSpc>
              <a:spcBef>
                <a:spcPts val="0"/>
              </a:spcBef>
              <a:spcAft>
                <a:spcPts val="0"/>
              </a:spcAft>
              <a:buClr>
                <a:srgbClr val="111111"/>
              </a:buClr>
              <a:buSzPct val="100000"/>
              <a:buFont typeface="Roboto"/>
              <a:buChar char="●"/>
            </a:pPr>
            <a:r>
              <a:rPr lang="it" sz="6000">
                <a:solidFill>
                  <a:srgbClr val="111111"/>
                </a:solidFill>
                <a:latin typeface="Roboto"/>
                <a:ea typeface="Roboto"/>
                <a:cs typeface="Roboto"/>
                <a:sym typeface="Roboto"/>
              </a:rPr>
              <a:t>Reverse the loss of biodiversity.</a:t>
            </a:r>
            <a:endParaRPr sz="6000">
              <a:solidFill>
                <a:srgbClr val="111111"/>
              </a:solidFill>
              <a:latin typeface="Roboto"/>
              <a:ea typeface="Roboto"/>
              <a:cs typeface="Roboto"/>
              <a:sym typeface="Roboto"/>
            </a:endParaRPr>
          </a:p>
          <a:p>
            <a:pPr indent="-323850" lvl="0" marL="457200" rtl="0" algn="l">
              <a:lnSpc>
                <a:spcPct val="115000"/>
              </a:lnSpc>
              <a:spcBef>
                <a:spcPts val="0"/>
              </a:spcBef>
              <a:spcAft>
                <a:spcPts val="0"/>
              </a:spcAft>
              <a:buClr>
                <a:srgbClr val="111111"/>
              </a:buClr>
              <a:buSzPct val="100000"/>
              <a:buFont typeface="Roboto"/>
              <a:buChar char="●"/>
            </a:pPr>
            <a:r>
              <a:rPr lang="it" sz="6000">
                <a:solidFill>
                  <a:srgbClr val="111111"/>
                </a:solidFill>
                <a:latin typeface="Roboto"/>
                <a:ea typeface="Roboto"/>
                <a:cs typeface="Roboto"/>
                <a:sym typeface="Roboto"/>
              </a:rPr>
              <a:t>Guarantee food security</a:t>
            </a:r>
            <a:endParaRPr sz="6000">
              <a:solidFill>
                <a:srgbClr val="111111"/>
              </a:solidFill>
              <a:latin typeface="Roboto"/>
              <a:ea typeface="Roboto"/>
              <a:cs typeface="Roboto"/>
              <a:sym typeface="Roboto"/>
            </a:endParaRPr>
          </a:p>
          <a:p>
            <a:pPr indent="-323850" lvl="0" marL="457200" rtl="0" algn="l">
              <a:lnSpc>
                <a:spcPct val="115000"/>
              </a:lnSpc>
              <a:spcBef>
                <a:spcPts val="0"/>
              </a:spcBef>
              <a:spcAft>
                <a:spcPts val="0"/>
              </a:spcAft>
              <a:buClr>
                <a:srgbClr val="111111"/>
              </a:buClr>
              <a:buSzPct val="100000"/>
              <a:buFont typeface="Roboto"/>
              <a:buChar char="●"/>
            </a:pPr>
            <a:r>
              <a:rPr lang="it" sz="6000">
                <a:solidFill>
                  <a:srgbClr val="111111"/>
                </a:solidFill>
                <a:latin typeface="Roboto"/>
                <a:ea typeface="Roboto"/>
                <a:cs typeface="Roboto"/>
                <a:sym typeface="Roboto"/>
              </a:rPr>
              <a:t>Maintain the affordability of food while generating fairer economic returns </a:t>
            </a:r>
            <a:endParaRPr sz="6800"/>
          </a:p>
        </p:txBody>
      </p:sp>
      <p:pic>
        <p:nvPicPr>
          <p:cNvPr id="173" name="Google Shape;173;p28"/>
          <p:cNvPicPr preferRelativeResize="0"/>
          <p:nvPr/>
        </p:nvPicPr>
        <p:blipFill>
          <a:blip r:embed="rId3">
            <a:alphaModFix/>
          </a:blip>
          <a:stretch>
            <a:fillRect/>
          </a:stretch>
        </p:blipFill>
        <p:spPr>
          <a:xfrm>
            <a:off x="5786600" y="1053725"/>
            <a:ext cx="3199400" cy="3199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9"/>
          <p:cNvSpPr txBox="1"/>
          <p:nvPr>
            <p:ph type="title"/>
          </p:nvPr>
        </p:nvSpPr>
        <p:spPr>
          <a:xfrm>
            <a:off x="2170350" y="99425"/>
            <a:ext cx="4803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What are the </a:t>
            </a:r>
            <a:r>
              <a:rPr lang="it"/>
              <a:t>concrete</a:t>
            </a:r>
            <a:r>
              <a:rPr lang="it"/>
              <a:t> targets?</a:t>
            </a:r>
            <a:endParaRPr/>
          </a:p>
        </p:txBody>
      </p:sp>
      <p:sp>
        <p:nvSpPr>
          <p:cNvPr id="179" name="Google Shape;179;p29"/>
          <p:cNvSpPr txBox="1"/>
          <p:nvPr>
            <p:ph idx="1" type="body"/>
          </p:nvPr>
        </p:nvSpPr>
        <p:spPr>
          <a:xfrm>
            <a:off x="40500" y="1037500"/>
            <a:ext cx="3894900" cy="339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By 2030 EU </a:t>
            </a:r>
            <a:r>
              <a:rPr lang="it"/>
              <a:t>countries</a:t>
            </a:r>
            <a:r>
              <a:rPr lang="it"/>
              <a:t> should:</a:t>
            </a:r>
            <a:endParaRPr/>
          </a:p>
          <a:p>
            <a:pPr indent="-330200" lvl="0" marL="457200" rtl="0" algn="l">
              <a:spcBef>
                <a:spcPts val="1200"/>
              </a:spcBef>
              <a:spcAft>
                <a:spcPts val="0"/>
              </a:spcAft>
              <a:buClr>
                <a:srgbClr val="111111"/>
              </a:buClr>
              <a:buSzPts val="1600"/>
              <a:buChar char="-"/>
            </a:pPr>
            <a:r>
              <a:rPr lang="it" sz="1600">
                <a:solidFill>
                  <a:srgbClr val="111111"/>
                </a:solidFill>
              </a:rPr>
              <a:t>Increase the area under organic farming to 25% of total farmland</a:t>
            </a:r>
            <a:endParaRPr sz="1600">
              <a:solidFill>
                <a:srgbClr val="111111"/>
              </a:solidFill>
            </a:endParaRPr>
          </a:p>
          <a:p>
            <a:pPr indent="-330200" lvl="0" marL="457200" rtl="0" algn="l">
              <a:spcBef>
                <a:spcPts val="0"/>
              </a:spcBef>
              <a:spcAft>
                <a:spcPts val="0"/>
              </a:spcAft>
              <a:buClr>
                <a:srgbClr val="111111"/>
              </a:buClr>
              <a:buSzPts val="1600"/>
              <a:buChar char="-"/>
            </a:pPr>
            <a:r>
              <a:rPr lang="it" sz="1600">
                <a:solidFill>
                  <a:srgbClr val="111111"/>
                </a:solidFill>
              </a:rPr>
              <a:t>Reduce the use of chemical pesticides by 50%</a:t>
            </a:r>
            <a:endParaRPr sz="1600">
              <a:solidFill>
                <a:srgbClr val="111111"/>
              </a:solidFill>
            </a:endParaRPr>
          </a:p>
          <a:p>
            <a:pPr indent="-330200" lvl="0" marL="457200" rtl="0" algn="l">
              <a:spcBef>
                <a:spcPts val="0"/>
              </a:spcBef>
              <a:spcAft>
                <a:spcPts val="0"/>
              </a:spcAft>
              <a:buClr>
                <a:srgbClr val="111111"/>
              </a:buClr>
              <a:buSzPts val="1600"/>
              <a:buChar char="-"/>
            </a:pPr>
            <a:r>
              <a:rPr lang="it" sz="1600">
                <a:solidFill>
                  <a:srgbClr val="111111"/>
                </a:solidFill>
              </a:rPr>
              <a:t>Cut the sales of antimicrobials for farmed animals and agriculture by 50%</a:t>
            </a:r>
            <a:endParaRPr sz="2200"/>
          </a:p>
        </p:txBody>
      </p:sp>
      <p:pic>
        <p:nvPicPr>
          <p:cNvPr id="180" name="Google Shape;180;p29"/>
          <p:cNvPicPr preferRelativeResize="0"/>
          <p:nvPr/>
        </p:nvPicPr>
        <p:blipFill>
          <a:blip r:embed="rId3">
            <a:alphaModFix/>
          </a:blip>
          <a:stretch>
            <a:fillRect/>
          </a:stretch>
        </p:blipFill>
        <p:spPr>
          <a:xfrm>
            <a:off x="3763950" y="913400"/>
            <a:ext cx="2683750" cy="1791400"/>
          </a:xfrm>
          <a:prstGeom prst="rect">
            <a:avLst/>
          </a:prstGeom>
          <a:noFill/>
          <a:ln>
            <a:noFill/>
          </a:ln>
        </p:spPr>
      </p:pic>
      <p:pic>
        <p:nvPicPr>
          <p:cNvPr id="181" name="Google Shape;181;p29"/>
          <p:cNvPicPr preferRelativeResize="0"/>
          <p:nvPr/>
        </p:nvPicPr>
        <p:blipFill>
          <a:blip r:embed="rId4">
            <a:alphaModFix/>
          </a:blip>
          <a:stretch>
            <a:fillRect/>
          </a:stretch>
        </p:blipFill>
        <p:spPr>
          <a:xfrm>
            <a:off x="3763950" y="2704810"/>
            <a:ext cx="2683750" cy="1776940"/>
          </a:xfrm>
          <a:prstGeom prst="rect">
            <a:avLst/>
          </a:prstGeom>
          <a:noFill/>
          <a:ln>
            <a:noFill/>
          </a:ln>
        </p:spPr>
      </p:pic>
      <p:pic>
        <p:nvPicPr>
          <p:cNvPr id="182" name="Google Shape;182;p29"/>
          <p:cNvPicPr preferRelativeResize="0"/>
          <p:nvPr/>
        </p:nvPicPr>
        <p:blipFill>
          <a:blip r:embed="rId5">
            <a:alphaModFix/>
          </a:blip>
          <a:stretch>
            <a:fillRect/>
          </a:stretch>
        </p:blipFill>
        <p:spPr>
          <a:xfrm>
            <a:off x="6447700" y="1870168"/>
            <a:ext cx="2599250" cy="17336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0"/>
          <p:cNvSpPr txBox="1"/>
          <p:nvPr>
            <p:ph type="title"/>
          </p:nvPr>
        </p:nvSpPr>
        <p:spPr>
          <a:xfrm>
            <a:off x="2965200" y="227800"/>
            <a:ext cx="3213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Where are we now?</a:t>
            </a:r>
            <a:endParaRPr/>
          </a:p>
        </p:txBody>
      </p:sp>
      <p:sp>
        <p:nvSpPr>
          <p:cNvPr id="188" name="Google Shape;188;p3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9" name="Google Shape;189;p30"/>
          <p:cNvPicPr preferRelativeResize="0"/>
          <p:nvPr/>
        </p:nvPicPr>
        <p:blipFill rotWithShape="1">
          <a:blip r:embed="rId3">
            <a:alphaModFix/>
          </a:blip>
          <a:srcRect b="911" l="0" r="0" t="9"/>
          <a:stretch/>
        </p:blipFill>
        <p:spPr>
          <a:xfrm>
            <a:off x="4253800" y="844925"/>
            <a:ext cx="3996409" cy="3794850"/>
          </a:xfrm>
          <a:prstGeom prst="rect">
            <a:avLst/>
          </a:prstGeom>
          <a:noFill/>
          <a:ln>
            <a:noFill/>
          </a:ln>
        </p:spPr>
      </p:pic>
      <p:pic>
        <p:nvPicPr>
          <p:cNvPr id="190" name="Google Shape;190;p30"/>
          <p:cNvPicPr preferRelativeResize="0"/>
          <p:nvPr/>
        </p:nvPicPr>
        <p:blipFill>
          <a:blip r:embed="rId4">
            <a:alphaModFix/>
          </a:blip>
          <a:stretch>
            <a:fillRect/>
          </a:stretch>
        </p:blipFill>
        <p:spPr>
          <a:xfrm>
            <a:off x="311700" y="800500"/>
            <a:ext cx="3213599" cy="38836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1"/>
          <p:cNvSpPr txBox="1"/>
          <p:nvPr>
            <p:ph type="title"/>
          </p:nvPr>
        </p:nvSpPr>
        <p:spPr>
          <a:xfrm flipH="1">
            <a:off x="839450" y="-651075"/>
            <a:ext cx="272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t/>
            </a:r>
            <a:endParaRPr sz="100"/>
          </a:p>
        </p:txBody>
      </p:sp>
      <p:sp>
        <p:nvSpPr>
          <p:cNvPr id="196" name="Google Shape;196;p31"/>
          <p:cNvSpPr txBox="1"/>
          <p:nvPr>
            <p:ph idx="1" type="body"/>
          </p:nvPr>
        </p:nvSpPr>
        <p:spPr>
          <a:xfrm flipH="1" rot="10800000">
            <a:off x="311750" y="-442275"/>
            <a:ext cx="527700" cy="155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1200"/>
              </a:spcAft>
              <a:buNone/>
            </a:pPr>
            <a:r>
              <a:t/>
            </a:r>
            <a:endParaRPr/>
          </a:p>
        </p:txBody>
      </p:sp>
      <p:pic>
        <p:nvPicPr>
          <p:cNvPr id="197" name="Google Shape;197;p31"/>
          <p:cNvPicPr preferRelativeResize="0"/>
          <p:nvPr/>
        </p:nvPicPr>
        <p:blipFill>
          <a:blip r:embed="rId3">
            <a:alphaModFix/>
          </a:blip>
          <a:stretch>
            <a:fillRect/>
          </a:stretch>
        </p:blipFill>
        <p:spPr>
          <a:xfrm>
            <a:off x="123438" y="478925"/>
            <a:ext cx="8897125" cy="43716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6" name="Shape 66"/>
        <p:cNvGrpSpPr/>
        <p:nvPr/>
      </p:nvGrpSpPr>
      <p:grpSpPr>
        <a:xfrm>
          <a:off x="0" y="0"/>
          <a:ext cx="0" cy="0"/>
          <a:chOff x="0" y="0"/>
          <a:chExt cx="0" cy="0"/>
        </a:xfrm>
      </p:grpSpPr>
      <p:sp>
        <p:nvSpPr>
          <p:cNvPr id="67" name="Google Shape;67;p14"/>
          <p:cNvSpPr txBox="1"/>
          <p:nvPr>
            <p:ph type="ctrTitle"/>
          </p:nvPr>
        </p:nvSpPr>
        <p:spPr>
          <a:xfrm>
            <a:off x="405650" y="204325"/>
            <a:ext cx="8520600" cy="1395000"/>
          </a:xfrm>
          <a:prstGeom prst="rect">
            <a:avLst/>
          </a:prstGeom>
          <a:solidFill>
            <a:schemeClr val="dk1"/>
          </a:solidFill>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it">
                <a:latin typeface="Merriweather"/>
                <a:ea typeface="Merriweather"/>
                <a:cs typeface="Merriweather"/>
                <a:sym typeface="Merriweather"/>
              </a:rPr>
              <a:t>F</a:t>
            </a:r>
            <a:r>
              <a:rPr b="1" lang="it">
                <a:latin typeface="Merriweather"/>
                <a:ea typeface="Merriweather"/>
                <a:cs typeface="Merriweather"/>
                <a:sym typeface="Merriweather"/>
              </a:rPr>
              <a:t>ood Labelling and Packaging In The EU </a:t>
            </a:r>
            <a:endParaRPr b="1">
              <a:latin typeface="Merriweather"/>
              <a:ea typeface="Merriweather"/>
              <a:cs typeface="Merriweather"/>
              <a:sym typeface="Merriweather"/>
            </a:endParaRPr>
          </a:p>
        </p:txBody>
      </p:sp>
      <p:pic>
        <p:nvPicPr>
          <p:cNvPr id="68" name="Google Shape;68;p14"/>
          <p:cNvPicPr preferRelativeResize="0"/>
          <p:nvPr/>
        </p:nvPicPr>
        <p:blipFill>
          <a:blip r:embed="rId3">
            <a:alphaModFix/>
          </a:blip>
          <a:stretch>
            <a:fillRect/>
          </a:stretch>
        </p:blipFill>
        <p:spPr>
          <a:xfrm>
            <a:off x="6402375" y="2271125"/>
            <a:ext cx="2606049" cy="2113775"/>
          </a:xfrm>
          <a:prstGeom prst="rect">
            <a:avLst/>
          </a:prstGeom>
          <a:noFill/>
          <a:ln>
            <a:noFill/>
          </a:ln>
        </p:spPr>
      </p:pic>
      <p:pic>
        <p:nvPicPr>
          <p:cNvPr id="69" name="Google Shape;69;p14"/>
          <p:cNvPicPr preferRelativeResize="0"/>
          <p:nvPr/>
        </p:nvPicPr>
        <p:blipFill>
          <a:blip r:embed="rId4">
            <a:alphaModFix/>
          </a:blip>
          <a:stretch>
            <a:fillRect/>
          </a:stretch>
        </p:blipFill>
        <p:spPr>
          <a:xfrm>
            <a:off x="405650" y="2271125"/>
            <a:ext cx="2214750" cy="2055050"/>
          </a:xfrm>
          <a:prstGeom prst="rect">
            <a:avLst/>
          </a:prstGeom>
          <a:noFill/>
          <a:ln>
            <a:noFill/>
          </a:ln>
        </p:spPr>
      </p:pic>
      <p:pic>
        <p:nvPicPr>
          <p:cNvPr id="70" name="Google Shape;70;p14"/>
          <p:cNvPicPr preferRelativeResize="0"/>
          <p:nvPr/>
        </p:nvPicPr>
        <p:blipFill>
          <a:blip r:embed="rId5">
            <a:alphaModFix/>
          </a:blip>
          <a:stretch>
            <a:fillRect/>
          </a:stretch>
        </p:blipFill>
        <p:spPr>
          <a:xfrm>
            <a:off x="3109787" y="2353200"/>
            <a:ext cx="2924424" cy="1949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2"/>
          <p:cNvSpPr txBox="1"/>
          <p:nvPr>
            <p:ph type="title"/>
          </p:nvPr>
        </p:nvSpPr>
        <p:spPr>
          <a:xfrm>
            <a:off x="2826900" y="129050"/>
            <a:ext cx="3490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Why is it important?</a:t>
            </a:r>
            <a:endParaRPr/>
          </a:p>
        </p:txBody>
      </p:sp>
      <p:sp>
        <p:nvSpPr>
          <p:cNvPr id="203" name="Google Shape;203;p32"/>
          <p:cNvSpPr txBox="1"/>
          <p:nvPr>
            <p:ph idx="1" type="body"/>
          </p:nvPr>
        </p:nvSpPr>
        <p:spPr>
          <a:xfrm>
            <a:off x="158050" y="1797450"/>
            <a:ext cx="5543400" cy="1914600"/>
          </a:xfrm>
          <a:prstGeom prst="rect">
            <a:avLst/>
          </a:prstGeom>
        </p:spPr>
        <p:txBody>
          <a:bodyPr anchorCtr="0" anchor="t" bIns="91425" lIns="91425" spcFirstLastPara="1" rIns="91425" wrap="square" tIns="91425">
            <a:noAutofit/>
          </a:bodyPr>
          <a:lstStyle/>
          <a:p>
            <a:pPr indent="-353377" lvl="0" marL="457200" rtl="0" algn="l">
              <a:lnSpc>
                <a:spcPct val="95000"/>
              </a:lnSpc>
              <a:spcBef>
                <a:spcPts val="0"/>
              </a:spcBef>
              <a:spcAft>
                <a:spcPts val="0"/>
              </a:spcAft>
              <a:buSzPts val="1965"/>
              <a:buChar char="-"/>
            </a:pPr>
            <a:r>
              <a:rPr lang="it" sz="1965"/>
              <a:t>Organic farming contributes in protecting the environment</a:t>
            </a:r>
            <a:endParaRPr sz="1965"/>
          </a:p>
          <a:p>
            <a:pPr indent="-353377" lvl="0" marL="457200" rtl="0" algn="l">
              <a:lnSpc>
                <a:spcPct val="95000"/>
              </a:lnSpc>
              <a:spcBef>
                <a:spcPts val="0"/>
              </a:spcBef>
              <a:spcAft>
                <a:spcPts val="0"/>
              </a:spcAft>
              <a:buSzPts val="1965"/>
              <a:buChar char="-"/>
            </a:pPr>
            <a:r>
              <a:rPr lang="it" sz="1965"/>
              <a:t>It helps </a:t>
            </a:r>
            <a:r>
              <a:rPr lang="it" sz="1965"/>
              <a:t>mitigate</a:t>
            </a:r>
            <a:r>
              <a:rPr lang="it" sz="1965"/>
              <a:t> the </a:t>
            </a:r>
            <a:r>
              <a:rPr lang="it" sz="1965"/>
              <a:t>environmental</a:t>
            </a:r>
            <a:r>
              <a:rPr lang="it" sz="1965"/>
              <a:t> footprint</a:t>
            </a:r>
            <a:endParaRPr sz="1965"/>
          </a:p>
          <a:p>
            <a:pPr indent="-353377" lvl="0" marL="457200" rtl="0" algn="l">
              <a:lnSpc>
                <a:spcPct val="95000"/>
              </a:lnSpc>
              <a:spcBef>
                <a:spcPts val="0"/>
              </a:spcBef>
              <a:spcAft>
                <a:spcPts val="0"/>
              </a:spcAft>
              <a:buSzPts val="1965"/>
              <a:buChar char="-"/>
            </a:pPr>
            <a:r>
              <a:rPr lang="it" sz="1965"/>
              <a:t>It leads to the production of safer and healthier food</a:t>
            </a:r>
            <a:endParaRPr sz="1965"/>
          </a:p>
          <a:p>
            <a:pPr indent="-353377" lvl="0" marL="457200" rtl="0" algn="l">
              <a:lnSpc>
                <a:spcPct val="95000"/>
              </a:lnSpc>
              <a:spcBef>
                <a:spcPts val="0"/>
              </a:spcBef>
              <a:spcAft>
                <a:spcPts val="0"/>
              </a:spcAft>
              <a:buSzPts val="1965"/>
              <a:buChar char="-"/>
            </a:pPr>
            <a:r>
              <a:rPr lang="it" sz="1965"/>
              <a:t>Reduces the use of fertilizers</a:t>
            </a:r>
            <a:endParaRPr sz="1965"/>
          </a:p>
          <a:p>
            <a:pPr indent="0" lvl="0" marL="0" rtl="0" algn="l">
              <a:lnSpc>
                <a:spcPct val="95000"/>
              </a:lnSpc>
              <a:spcBef>
                <a:spcPts val="1200"/>
              </a:spcBef>
              <a:spcAft>
                <a:spcPts val="1200"/>
              </a:spcAft>
              <a:buSzPts val="1018"/>
              <a:buNone/>
            </a:pPr>
            <a:r>
              <a:t/>
            </a:r>
            <a:endParaRPr sz="1665"/>
          </a:p>
        </p:txBody>
      </p:sp>
      <p:pic>
        <p:nvPicPr>
          <p:cNvPr id="204" name="Google Shape;204;p32"/>
          <p:cNvPicPr preferRelativeResize="0"/>
          <p:nvPr/>
        </p:nvPicPr>
        <p:blipFill>
          <a:blip r:embed="rId3">
            <a:alphaModFix/>
          </a:blip>
          <a:stretch>
            <a:fillRect/>
          </a:stretch>
        </p:blipFill>
        <p:spPr>
          <a:xfrm>
            <a:off x="5701450" y="1703600"/>
            <a:ext cx="3137750" cy="21022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3"/>
          <p:cNvSpPr txBox="1"/>
          <p:nvPr>
            <p:ph type="title"/>
          </p:nvPr>
        </p:nvSpPr>
        <p:spPr>
          <a:xfrm>
            <a:off x="948450" y="218600"/>
            <a:ext cx="7247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What is the situation in the rest of the world?</a:t>
            </a:r>
            <a:endParaRPr/>
          </a:p>
        </p:txBody>
      </p:sp>
      <p:sp>
        <p:nvSpPr>
          <p:cNvPr id="210" name="Google Shape;210;p33"/>
          <p:cNvSpPr txBox="1"/>
          <p:nvPr>
            <p:ph idx="1" type="body"/>
          </p:nvPr>
        </p:nvSpPr>
        <p:spPr>
          <a:xfrm flipH="1" rot="10800000">
            <a:off x="-598450" y="-526025"/>
            <a:ext cx="1772100" cy="4209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t/>
            </a:r>
            <a:endParaRPr/>
          </a:p>
        </p:txBody>
      </p:sp>
      <p:pic>
        <p:nvPicPr>
          <p:cNvPr id="211" name="Google Shape;211;p33"/>
          <p:cNvPicPr preferRelativeResize="0"/>
          <p:nvPr/>
        </p:nvPicPr>
        <p:blipFill>
          <a:blip r:embed="rId3">
            <a:alphaModFix/>
          </a:blip>
          <a:stretch>
            <a:fillRect/>
          </a:stretch>
        </p:blipFill>
        <p:spPr>
          <a:xfrm>
            <a:off x="2806275" y="791300"/>
            <a:ext cx="6213299" cy="3956125"/>
          </a:xfrm>
          <a:prstGeom prst="rect">
            <a:avLst/>
          </a:prstGeom>
          <a:noFill/>
          <a:ln>
            <a:noFill/>
          </a:ln>
        </p:spPr>
      </p:pic>
      <p:sp>
        <p:nvSpPr>
          <p:cNvPr id="212" name="Google Shape;212;p33"/>
          <p:cNvSpPr txBox="1"/>
          <p:nvPr/>
        </p:nvSpPr>
        <p:spPr>
          <a:xfrm>
            <a:off x="161750" y="824900"/>
            <a:ext cx="2151300" cy="4270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Char char="-"/>
            </a:pPr>
            <a:r>
              <a:rPr lang="it" sz="1700">
                <a:solidFill>
                  <a:schemeClr val="dk2"/>
                </a:solidFill>
              </a:rPr>
              <a:t>Only 2% of the world farmland was farmed organically as of 2022</a:t>
            </a:r>
            <a:endParaRPr sz="1700">
              <a:solidFill>
                <a:schemeClr val="dk2"/>
              </a:solidFill>
            </a:endParaRPr>
          </a:p>
          <a:p>
            <a:pPr indent="-336550" lvl="0" marL="457200" rtl="0" algn="l">
              <a:spcBef>
                <a:spcPts val="0"/>
              </a:spcBef>
              <a:spcAft>
                <a:spcPts val="0"/>
              </a:spcAft>
              <a:buClr>
                <a:schemeClr val="dk2"/>
              </a:buClr>
              <a:buSzPts val="1700"/>
              <a:buChar char="-"/>
            </a:pPr>
            <a:r>
              <a:rPr lang="it" sz="1700">
                <a:solidFill>
                  <a:schemeClr val="dk2"/>
                </a:solidFill>
              </a:rPr>
              <a:t>Australia by </a:t>
            </a:r>
            <a:r>
              <a:rPr lang="it" sz="1700">
                <a:solidFill>
                  <a:schemeClr val="dk2"/>
                </a:solidFill>
              </a:rPr>
              <a:t>itself</a:t>
            </a:r>
            <a:r>
              <a:rPr lang="it" sz="1700">
                <a:solidFill>
                  <a:schemeClr val="dk2"/>
                </a:solidFill>
              </a:rPr>
              <a:t> </a:t>
            </a:r>
            <a:r>
              <a:rPr lang="it" sz="1700">
                <a:solidFill>
                  <a:schemeClr val="dk2"/>
                </a:solidFill>
              </a:rPr>
              <a:t>contributes</a:t>
            </a:r>
            <a:r>
              <a:rPr lang="it" sz="1700">
                <a:solidFill>
                  <a:schemeClr val="dk2"/>
                </a:solidFill>
              </a:rPr>
              <a:t> to 70% of the world farmland</a:t>
            </a:r>
            <a:endParaRPr sz="1700">
              <a:solidFill>
                <a:schemeClr val="dk2"/>
              </a:solidFill>
            </a:endParaRPr>
          </a:p>
          <a:p>
            <a:pPr indent="-336550" lvl="0" marL="457200" rtl="0" algn="l">
              <a:spcBef>
                <a:spcPts val="0"/>
              </a:spcBef>
              <a:spcAft>
                <a:spcPts val="0"/>
              </a:spcAft>
              <a:buClr>
                <a:schemeClr val="dk2"/>
              </a:buClr>
              <a:buSzPts val="1700"/>
              <a:buChar char="-"/>
            </a:pPr>
            <a:r>
              <a:rPr lang="it" sz="1700">
                <a:solidFill>
                  <a:schemeClr val="dk2"/>
                </a:solidFill>
              </a:rPr>
              <a:t>Organic food consumption worldwide in 2020 increased by 14 </a:t>
            </a:r>
            <a:r>
              <a:rPr lang="it" sz="1700">
                <a:solidFill>
                  <a:schemeClr val="dk2"/>
                </a:solidFill>
              </a:rPr>
              <a:t>billion</a:t>
            </a:r>
            <a:r>
              <a:rPr lang="it" sz="1700">
                <a:solidFill>
                  <a:schemeClr val="dk2"/>
                </a:solidFill>
              </a:rPr>
              <a:t> $</a:t>
            </a:r>
            <a:endParaRPr sz="1700">
              <a:solidFill>
                <a:schemeClr val="dk2"/>
              </a:solidFill>
            </a:endParaRPr>
          </a:p>
          <a:p>
            <a:pPr indent="0" lvl="0" marL="457200" rtl="0" algn="l">
              <a:spcBef>
                <a:spcPts val="0"/>
              </a:spcBef>
              <a:spcAft>
                <a:spcPts val="0"/>
              </a:spcAft>
              <a:buNone/>
            </a:pPr>
            <a:r>
              <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4"/>
          <p:cNvSpPr txBox="1"/>
          <p:nvPr>
            <p:ph type="title"/>
          </p:nvPr>
        </p:nvSpPr>
        <p:spPr>
          <a:xfrm>
            <a:off x="2599050" y="675525"/>
            <a:ext cx="426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Pesticide sales compared</a:t>
            </a:r>
            <a:endParaRPr/>
          </a:p>
        </p:txBody>
      </p:sp>
      <p:sp>
        <p:nvSpPr>
          <p:cNvPr id="218" name="Google Shape;218;p34"/>
          <p:cNvSpPr txBox="1"/>
          <p:nvPr>
            <p:ph idx="1" type="body"/>
          </p:nvPr>
        </p:nvSpPr>
        <p:spPr>
          <a:xfrm>
            <a:off x="9356950" y="1217175"/>
            <a:ext cx="1044300" cy="50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200"/>
          </a:p>
        </p:txBody>
      </p:sp>
      <p:pic>
        <p:nvPicPr>
          <p:cNvPr id="219" name="Google Shape;219;p34"/>
          <p:cNvPicPr preferRelativeResize="0"/>
          <p:nvPr/>
        </p:nvPicPr>
        <p:blipFill>
          <a:blip r:embed="rId3">
            <a:alphaModFix/>
          </a:blip>
          <a:stretch>
            <a:fillRect/>
          </a:stretch>
        </p:blipFill>
        <p:spPr>
          <a:xfrm>
            <a:off x="456775" y="80875"/>
            <a:ext cx="1627859" cy="1762000"/>
          </a:xfrm>
          <a:prstGeom prst="rect">
            <a:avLst/>
          </a:prstGeom>
          <a:noFill/>
          <a:ln>
            <a:noFill/>
          </a:ln>
        </p:spPr>
      </p:pic>
      <p:pic>
        <p:nvPicPr>
          <p:cNvPr id="220" name="Google Shape;220;p34"/>
          <p:cNvPicPr preferRelativeResize="0"/>
          <p:nvPr/>
        </p:nvPicPr>
        <p:blipFill>
          <a:blip r:embed="rId4">
            <a:alphaModFix/>
          </a:blip>
          <a:stretch>
            <a:fillRect/>
          </a:stretch>
        </p:blipFill>
        <p:spPr>
          <a:xfrm>
            <a:off x="129125" y="1939025"/>
            <a:ext cx="3286526" cy="2816275"/>
          </a:xfrm>
          <a:prstGeom prst="rect">
            <a:avLst/>
          </a:prstGeom>
          <a:noFill/>
          <a:ln>
            <a:noFill/>
          </a:ln>
        </p:spPr>
      </p:pic>
      <p:pic>
        <p:nvPicPr>
          <p:cNvPr id="221" name="Google Shape;221;p34"/>
          <p:cNvPicPr preferRelativeResize="0"/>
          <p:nvPr/>
        </p:nvPicPr>
        <p:blipFill>
          <a:blip r:embed="rId5">
            <a:alphaModFix/>
          </a:blip>
          <a:stretch>
            <a:fillRect/>
          </a:stretch>
        </p:blipFill>
        <p:spPr>
          <a:xfrm>
            <a:off x="5222875" y="1939036"/>
            <a:ext cx="3286526" cy="2816264"/>
          </a:xfrm>
          <a:prstGeom prst="rect">
            <a:avLst/>
          </a:prstGeom>
          <a:noFill/>
          <a:ln>
            <a:noFill/>
          </a:ln>
        </p:spPr>
      </p:pic>
      <p:pic>
        <p:nvPicPr>
          <p:cNvPr id="222" name="Google Shape;222;p34"/>
          <p:cNvPicPr preferRelativeResize="0"/>
          <p:nvPr/>
        </p:nvPicPr>
        <p:blipFill>
          <a:blip r:embed="rId6">
            <a:alphaModFix/>
          </a:blip>
          <a:stretch>
            <a:fillRect/>
          </a:stretch>
        </p:blipFill>
        <p:spPr>
          <a:xfrm>
            <a:off x="7236587" y="140975"/>
            <a:ext cx="1567188" cy="1641800"/>
          </a:xfrm>
          <a:prstGeom prst="rect">
            <a:avLst/>
          </a:prstGeom>
          <a:noFill/>
          <a:ln>
            <a:noFill/>
          </a:ln>
        </p:spPr>
      </p:pic>
      <p:sp>
        <p:nvSpPr>
          <p:cNvPr id="223" name="Google Shape;223;p34"/>
          <p:cNvSpPr txBox="1"/>
          <p:nvPr/>
        </p:nvSpPr>
        <p:spPr>
          <a:xfrm>
            <a:off x="3616800" y="3060813"/>
            <a:ext cx="1404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solidFill>
                  <a:schemeClr val="dk2"/>
                </a:solidFill>
              </a:rPr>
              <a:t>2022 VS 2013</a:t>
            </a:r>
            <a:endParaRPr>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idx="1" type="body"/>
          </p:nvPr>
        </p:nvSpPr>
        <p:spPr>
          <a:xfrm flipH="1" rot="10800000">
            <a:off x="9251825" y="0"/>
            <a:ext cx="470100" cy="50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9" name="Google Shape;229;p35"/>
          <p:cNvPicPr preferRelativeResize="0"/>
          <p:nvPr/>
        </p:nvPicPr>
        <p:blipFill>
          <a:blip r:embed="rId3">
            <a:alphaModFix/>
          </a:blip>
          <a:stretch>
            <a:fillRect/>
          </a:stretch>
        </p:blipFill>
        <p:spPr>
          <a:xfrm>
            <a:off x="645425" y="428625"/>
            <a:ext cx="7975399" cy="4221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6"/>
          <p:cNvSpPr txBox="1"/>
          <p:nvPr>
            <p:ph type="title"/>
          </p:nvPr>
        </p:nvSpPr>
        <p:spPr>
          <a:xfrm>
            <a:off x="2938950" y="178175"/>
            <a:ext cx="3266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Most used pesticides </a:t>
            </a:r>
            <a:endParaRPr/>
          </a:p>
        </p:txBody>
      </p:sp>
      <p:sp>
        <p:nvSpPr>
          <p:cNvPr id="235" name="Google Shape;235;p36"/>
          <p:cNvSpPr txBox="1"/>
          <p:nvPr>
            <p:ph idx="1" type="body"/>
          </p:nvPr>
        </p:nvSpPr>
        <p:spPr>
          <a:xfrm>
            <a:off x="133775" y="1767100"/>
            <a:ext cx="5583900" cy="189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In 2021 the most used pesticides in the EU where:</a:t>
            </a:r>
            <a:endParaRPr/>
          </a:p>
          <a:p>
            <a:pPr indent="-342900" lvl="0" marL="457200" rtl="0" algn="l">
              <a:spcBef>
                <a:spcPts val="1200"/>
              </a:spcBef>
              <a:spcAft>
                <a:spcPts val="0"/>
              </a:spcAft>
              <a:buSzPts val="1800"/>
              <a:buChar char="-"/>
            </a:pPr>
            <a:r>
              <a:rPr lang="it"/>
              <a:t>44% fungicides and bactericides</a:t>
            </a:r>
            <a:endParaRPr/>
          </a:p>
          <a:p>
            <a:pPr indent="-342900" lvl="0" marL="457200" rtl="0" algn="l">
              <a:spcBef>
                <a:spcPts val="0"/>
              </a:spcBef>
              <a:spcAft>
                <a:spcPts val="0"/>
              </a:spcAft>
              <a:buSzPts val="1800"/>
              <a:buChar char="-"/>
            </a:pPr>
            <a:r>
              <a:rPr lang="it"/>
              <a:t>34% herbicides </a:t>
            </a:r>
            <a:endParaRPr/>
          </a:p>
          <a:p>
            <a:pPr indent="-342900" lvl="0" marL="457200" rtl="0" algn="l">
              <a:spcBef>
                <a:spcPts val="0"/>
              </a:spcBef>
              <a:spcAft>
                <a:spcPts val="0"/>
              </a:spcAft>
              <a:buSzPts val="1800"/>
              <a:buChar char="-"/>
            </a:pPr>
            <a:r>
              <a:rPr lang="it"/>
              <a:t>14% insecticides</a:t>
            </a:r>
            <a:endParaRPr/>
          </a:p>
        </p:txBody>
      </p:sp>
      <p:pic>
        <p:nvPicPr>
          <p:cNvPr id="236" name="Google Shape;236;p36"/>
          <p:cNvPicPr preferRelativeResize="0"/>
          <p:nvPr/>
        </p:nvPicPr>
        <p:blipFill>
          <a:blip r:embed="rId3">
            <a:alphaModFix/>
          </a:blip>
          <a:stretch>
            <a:fillRect/>
          </a:stretch>
        </p:blipFill>
        <p:spPr>
          <a:xfrm>
            <a:off x="4528700" y="2745296"/>
            <a:ext cx="1262939" cy="1896300"/>
          </a:xfrm>
          <a:prstGeom prst="rect">
            <a:avLst/>
          </a:prstGeom>
          <a:noFill/>
          <a:ln>
            <a:noFill/>
          </a:ln>
        </p:spPr>
      </p:pic>
      <p:pic>
        <p:nvPicPr>
          <p:cNvPr id="237" name="Google Shape;237;p36"/>
          <p:cNvPicPr preferRelativeResize="0"/>
          <p:nvPr/>
        </p:nvPicPr>
        <p:blipFill>
          <a:blip r:embed="rId4">
            <a:alphaModFix/>
          </a:blip>
          <a:stretch>
            <a:fillRect/>
          </a:stretch>
        </p:blipFill>
        <p:spPr>
          <a:xfrm>
            <a:off x="6098975" y="930025"/>
            <a:ext cx="2477550" cy="1641725"/>
          </a:xfrm>
          <a:prstGeom prst="rect">
            <a:avLst/>
          </a:prstGeom>
          <a:noFill/>
          <a:ln>
            <a:noFill/>
          </a:ln>
        </p:spPr>
      </p:pic>
      <p:pic>
        <p:nvPicPr>
          <p:cNvPr id="238" name="Google Shape;238;p36"/>
          <p:cNvPicPr preferRelativeResize="0"/>
          <p:nvPr/>
        </p:nvPicPr>
        <p:blipFill>
          <a:blip r:embed="rId5">
            <a:alphaModFix/>
          </a:blip>
          <a:stretch>
            <a:fillRect/>
          </a:stretch>
        </p:blipFill>
        <p:spPr>
          <a:xfrm>
            <a:off x="6303775" y="2911650"/>
            <a:ext cx="2477551" cy="17299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7"/>
          <p:cNvSpPr txBox="1"/>
          <p:nvPr>
            <p:ph type="title"/>
          </p:nvPr>
        </p:nvSpPr>
        <p:spPr>
          <a:xfrm>
            <a:off x="2639550" y="170075"/>
            <a:ext cx="3864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The dangers of pesticides</a:t>
            </a:r>
            <a:endParaRPr/>
          </a:p>
        </p:txBody>
      </p:sp>
      <p:sp>
        <p:nvSpPr>
          <p:cNvPr id="244" name="Google Shape;244;p37"/>
          <p:cNvSpPr txBox="1"/>
          <p:nvPr>
            <p:ph idx="1" type="body"/>
          </p:nvPr>
        </p:nvSpPr>
        <p:spPr>
          <a:xfrm>
            <a:off x="311700" y="1556800"/>
            <a:ext cx="8520600" cy="2211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it"/>
              <a:t>Since 1990 the population of farmland birds has reduced by 30%</a:t>
            </a:r>
            <a:endParaRPr/>
          </a:p>
          <a:p>
            <a:pPr indent="-342900" lvl="0" marL="457200" rtl="0" algn="l">
              <a:spcBef>
                <a:spcPts val="0"/>
              </a:spcBef>
              <a:spcAft>
                <a:spcPts val="0"/>
              </a:spcAft>
              <a:buSzPts val="1800"/>
              <a:buChar char="-"/>
            </a:pPr>
            <a:r>
              <a:rPr lang="it"/>
              <a:t>At least 1 in 10 bee </a:t>
            </a:r>
            <a:r>
              <a:rPr lang="it"/>
              <a:t>species</a:t>
            </a:r>
            <a:r>
              <a:rPr lang="it"/>
              <a:t> face extinction</a:t>
            </a:r>
            <a:endParaRPr/>
          </a:p>
          <a:p>
            <a:pPr indent="-342900" lvl="0" marL="457200" rtl="0" algn="l">
              <a:spcBef>
                <a:spcPts val="0"/>
              </a:spcBef>
              <a:spcAft>
                <a:spcPts val="0"/>
              </a:spcAft>
              <a:buSzPts val="1800"/>
              <a:buChar char="-"/>
            </a:pPr>
            <a:r>
              <a:rPr lang="it"/>
              <a:t> All the </a:t>
            </a:r>
            <a:r>
              <a:rPr lang="it"/>
              <a:t>previously</a:t>
            </a:r>
            <a:r>
              <a:rPr lang="it"/>
              <a:t> mentioned pesticides used in the EU can cause cancer</a:t>
            </a:r>
            <a:endParaRPr/>
          </a:p>
          <a:p>
            <a:pPr indent="-342900" lvl="0" marL="457200" rtl="0" algn="l">
              <a:spcBef>
                <a:spcPts val="0"/>
              </a:spcBef>
              <a:spcAft>
                <a:spcPts val="0"/>
              </a:spcAft>
              <a:buSzPts val="1800"/>
              <a:buChar char="-"/>
            </a:pPr>
            <a:r>
              <a:rPr lang="it"/>
              <a:t>Fungicides can cause chronic </a:t>
            </a:r>
            <a:r>
              <a:rPr lang="it"/>
              <a:t>obstructive</a:t>
            </a:r>
            <a:r>
              <a:rPr lang="it"/>
              <a:t> </a:t>
            </a:r>
            <a:r>
              <a:rPr lang="it"/>
              <a:t>pulmonary</a:t>
            </a:r>
            <a:r>
              <a:rPr lang="it"/>
              <a:t> </a:t>
            </a:r>
            <a:r>
              <a:rPr lang="it"/>
              <a:t>disease</a:t>
            </a:r>
            <a:r>
              <a:rPr lang="it"/>
              <a:t> (COPD)</a:t>
            </a:r>
            <a:endParaRPr/>
          </a:p>
          <a:p>
            <a:pPr indent="-342900" lvl="0" marL="457200" rtl="0" algn="l">
              <a:spcBef>
                <a:spcPts val="0"/>
              </a:spcBef>
              <a:spcAft>
                <a:spcPts val="0"/>
              </a:spcAft>
              <a:buSzPts val="1800"/>
              <a:buChar char="-"/>
            </a:pPr>
            <a:r>
              <a:rPr lang="it"/>
              <a:t>Can affect hormone balance </a:t>
            </a:r>
            <a:endParaRPr/>
          </a:p>
          <a:p>
            <a:pPr indent="-342900" lvl="0" marL="457200" rtl="0" algn="l">
              <a:spcBef>
                <a:spcPts val="0"/>
              </a:spcBef>
              <a:spcAft>
                <a:spcPts val="0"/>
              </a:spcAft>
              <a:buSzPts val="1800"/>
              <a:buChar char="-"/>
            </a:pPr>
            <a:r>
              <a:rPr lang="it"/>
              <a:t>Some insecticides may harm fetal development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8"/>
          <p:cNvSpPr txBox="1"/>
          <p:nvPr>
            <p:ph type="title"/>
          </p:nvPr>
        </p:nvSpPr>
        <p:spPr>
          <a:xfrm>
            <a:off x="1792350" y="153875"/>
            <a:ext cx="5559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Use of pesticides outside the EU </a:t>
            </a:r>
            <a:endParaRPr/>
          </a:p>
        </p:txBody>
      </p:sp>
      <p:sp>
        <p:nvSpPr>
          <p:cNvPr id="250" name="Google Shape;250;p38"/>
          <p:cNvSpPr txBox="1"/>
          <p:nvPr>
            <p:ph idx="1" type="body"/>
          </p:nvPr>
        </p:nvSpPr>
        <p:spPr>
          <a:xfrm>
            <a:off x="9308425" y="3947650"/>
            <a:ext cx="631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1" name="Google Shape;251;p38"/>
          <p:cNvPicPr preferRelativeResize="0"/>
          <p:nvPr/>
        </p:nvPicPr>
        <p:blipFill>
          <a:blip r:embed="rId3">
            <a:alphaModFix/>
          </a:blip>
          <a:stretch>
            <a:fillRect/>
          </a:stretch>
        </p:blipFill>
        <p:spPr>
          <a:xfrm>
            <a:off x="1247589" y="828700"/>
            <a:ext cx="6648809" cy="40639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txBox="1"/>
          <p:nvPr>
            <p:ph type="title"/>
          </p:nvPr>
        </p:nvSpPr>
        <p:spPr>
          <a:xfrm>
            <a:off x="2884650" y="250950"/>
            <a:ext cx="381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Use of antimicrobials</a:t>
            </a:r>
            <a:endParaRPr/>
          </a:p>
        </p:txBody>
      </p:sp>
      <p:sp>
        <p:nvSpPr>
          <p:cNvPr id="257" name="Google Shape;257;p39"/>
          <p:cNvSpPr txBox="1"/>
          <p:nvPr>
            <p:ph idx="1" type="body"/>
          </p:nvPr>
        </p:nvSpPr>
        <p:spPr>
          <a:xfrm flipH="1" rot="10800000">
            <a:off x="-602175" y="477000"/>
            <a:ext cx="553500" cy="2226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1200"/>
              </a:spcAft>
              <a:buNone/>
            </a:pPr>
            <a:r>
              <a:t/>
            </a:r>
            <a:endParaRPr/>
          </a:p>
        </p:txBody>
      </p:sp>
      <p:pic>
        <p:nvPicPr>
          <p:cNvPr id="258" name="Google Shape;258;p39"/>
          <p:cNvPicPr preferRelativeResize="0"/>
          <p:nvPr/>
        </p:nvPicPr>
        <p:blipFill>
          <a:blip r:embed="rId3">
            <a:alphaModFix/>
          </a:blip>
          <a:stretch>
            <a:fillRect/>
          </a:stretch>
        </p:blipFill>
        <p:spPr>
          <a:xfrm>
            <a:off x="1437800" y="823650"/>
            <a:ext cx="6268401" cy="3972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0"/>
          <p:cNvSpPr txBox="1"/>
          <p:nvPr>
            <p:ph type="title"/>
          </p:nvPr>
        </p:nvSpPr>
        <p:spPr>
          <a:xfrm>
            <a:off x="1877100" y="331800"/>
            <a:ext cx="5765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What can an </a:t>
            </a:r>
            <a:r>
              <a:rPr lang="it"/>
              <a:t>excessive</a:t>
            </a:r>
            <a:r>
              <a:rPr lang="it"/>
              <a:t> use cause?</a:t>
            </a:r>
            <a:endParaRPr/>
          </a:p>
        </p:txBody>
      </p:sp>
      <p:sp>
        <p:nvSpPr>
          <p:cNvPr id="264" name="Google Shape;264;p40"/>
          <p:cNvSpPr txBox="1"/>
          <p:nvPr>
            <p:ph idx="1" type="body"/>
          </p:nvPr>
        </p:nvSpPr>
        <p:spPr>
          <a:xfrm>
            <a:off x="149950" y="1031150"/>
            <a:ext cx="3610500" cy="1338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it"/>
              <a:t>Antimicrobial resistance</a:t>
            </a:r>
            <a:endParaRPr/>
          </a:p>
          <a:p>
            <a:pPr indent="-342900" lvl="0" marL="457200" rtl="0" algn="l">
              <a:spcBef>
                <a:spcPts val="0"/>
              </a:spcBef>
              <a:spcAft>
                <a:spcPts val="0"/>
              </a:spcAft>
              <a:buSzPts val="1800"/>
              <a:buChar char="-"/>
            </a:pPr>
            <a:r>
              <a:rPr lang="it"/>
              <a:t>Transfer of </a:t>
            </a:r>
            <a:r>
              <a:rPr lang="it"/>
              <a:t>resistance</a:t>
            </a:r>
            <a:r>
              <a:rPr lang="it"/>
              <a:t> genes </a:t>
            </a:r>
            <a:endParaRPr/>
          </a:p>
          <a:p>
            <a:pPr indent="-342900" lvl="0" marL="457200" rtl="0" algn="l">
              <a:spcBef>
                <a:spcPts val="0"/>
              </a:spcBef>
              <a:spcAft>
                <a:spcPts val="0"/>
              </a:spcAft>
              <a:buSzPts val="1800"/>
              <a:buChar char="-"/>
            </a:pPr>
            <a:r>
              <a:rPr lang="it"/>
              <a:t>Loss of efficacy </a:t>
            </a:r>
            <a:endParaRPr/>
          </a:p>
        </p:txBody>
      </p:sp>
      <p:sp>
        <p:nvSpPr>
          <p:cNvPr id="265" name="Google Shape;265;p40"/>
          <p:cNvSpPr txBox="1"/>
          <p:nvPr/>
        </p:nvSpPr>
        <p:spPr>
          <a:xfrm>
            <a:off x="323350" y="2644525"/>
            <a:ext cx="3437100" cy="16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chemeClr val="dk2"/>
                </a:solidFill>
              </a:rPr>
              <a:t>Some examples are: </a:t>
            </a:r>
            <a:endParaRPr sz="1800">
              <a:solidFill>
                <a:schemeClr val="dk2"/>
              </a:solidFill>
            </a:endParaRPr>
          </a:p>
          <a:p>
            <a:pPr indent="-342900" lvl="0" marL="457200" rtl="0" algn="l">
              <a:spcBef>
                <a:spcPts val="0"/>
              </a:spcBef>
              <a:spcAft>
                <a:spcPts val="0"/>
              </a:spcAft>
              <a:buClr>
                <a:schemeClr val="dk2"/>
              </a:buClr>
              <a:buSzPts val="1800"/>
              <a:buChar char="-"/>
            </a:pPr>
            <a:r>
              <a:rPr lang="it" sz="1800">
                <a:solidFill>
                  <a:schemeClr val="dk2"/>
                </a:solidFill>
              </a:rPr>
              <a:t>MRSA</a:t>
            </a:r>
            <a:endParaRPr sz="1800">
              <a:solidFill>
                <a:schemeClr val="dk2"/>
              </a:solidFill>
            </a:endParaRPr>
          </a:p>
          <a:p>
            <a:pPr indent="-342900" lvl="0" marL="457200" rtl="0" algn="l">
              <a:spcBef>
                <a:spcPts val="0"/>
              </a:spcBef>
              <a:spcAft>
                <a:spcPts val="0"/>
              </a:spcAft>
              <a:buClr>
                <a:schemeClr val="dk2"/>
              </a:buClr>
              <a:buSzPts val="1800"/>
              <a:buChar char="-"/>
            </a:pPr>
            <a:r>
              <a:rPr lang="it" sz="1800">
                <a:solidFill>
                  <a:schemeClr val="dk2"/>
                </a:solidFill>
              </a:rPr>
              <a:t>VRE</a:t>
            </a:r>
            <a:endParaRPr sz="1800">
              <a:solidFill>
                <a:schemeClr val="dk2"/>
              </a:solidFill>
            </a:endParaRPr>
          </a:p>
          <a:p>
            <a:pPr indent="-342900" lvl="0" marL="457200" rtl="0" algn="l">
              <a:spcBef>
                <a:spcPts val="0"/>
              </a:spcBef>
              <a:spcAft>
                <a:spcPts val="0"/>
              </a:spcAft>
              <a:buClr>
                <a:schemeClr val="dk2"/>
              </a:buClr>
              <a:buSzPts val="1800"/>
              <a:buChar char="-"/>
            </a:pPr>
            <a:r>
              <a:rPr lang="it" sz="1800">
                <a:solidFill>
                  <a:schemeClr val="dk2"/>
                </a:solidFill>
              </a:rPr>
              <a:t>Q-Fever</a:t>
            </a:r>
            <a:endParaRPr sz="1800">
              <a:solidFill>
                <a:schemeClr val="dk2"/>
              </a:solidFill>
            </a:endParaRPr>
          </a:p>
          <a:p>
            <a:pPr indent="-342900" lvl="0" marL="457200" rtl="0" algn="l">
              <a:spcBef>
                <a:spcPts val="0"/>
              </a:spcBef>
              <a:spcAft>
                <a:spcPts val="0"/>
              </a:spcAft>
              <a:buClr>
                <a:schemeClr val="dk2"/>
              </a:buClr>
              <a:buSzPts val="1800"/>
              <a:buChar char="-"/>
            </a:pPr>
            <a:r>
              <a:rPr lang="it" sz="1800">
                <a:solidFill>
                  <a:schemeClr val="dk2"/>
                </a:solidFill>
              </a:rPr>
              <a:t>Salmonellosis</a:t>
            </a:r>
            <a:endParaRPr sz="1800">
              <a:solidFill>
                <a:schemeClr val="dk2"/>
              </a:solidFill>
            </a:endParaRPr>
          </a:p>
          <a:p>
            <a:pPr indent="0" lvl="0" marL="0" rtl="0" algn="l">
              <a:spcBef>
                <a:spcPts val="0"/>
              </a:spcBef>
              <a:spcAft>
                <a:spcPts val="0"/>
              </a:spcAft>
              <a:buNone/>
            </a:pPr>
            <a:r>
              <a:t/>
            </a:r>
            <a:endParaRPr sz="1200">
              <a:solidFill>
                <a:srgbClr val="111111"/>
              </a:solidFill>
              <a:latin typeface="Roboto"/>
              <a:ea typeface="Roboto"/>
              <a:cs typeface="Roboto"/>
              <a:sym typeface="Roboto"/>
            </a:endParaRPr>
          </a:p>
        </p:txBody>
      </p:sp>
      <p:pic>
        <p:nvPicPr>
          <p:cNvPr id="266" name="Google Shape;266;p40"/>
          <p:cNvPicPr preferRelativeResize="0"/>
          <p:nvPr/>
        </p:nvPicPr>
        <p:blipFill>
          <a:blip r:embed="rId3">
            <a:alphaModFix/>
          </a:blip>
          <a:stretch>
            <a:fillRect/>
          </a:stretch>
        </p:blipFill>
        <p:spPr>
          <a:xfrm>
            <a:off x="3815742" y="1192888"/>
            <a:ext cx="2976134" cy="1609500"/>
          </a:xfrm>
          <a:prstGeom prst="rect">
            <a:avLst/>
          </a:prstGeom>
          <a:noFill/>
          <a:ln>
            <a:noFill/>
          </a:ln>
        </p:spPr>
      </p:pic>
      <p:pic>
        <p:nvPicPr>
          <p:cNvPr id="267" name="Google Shape;267;p40"/>
          <p:cNvPicPr preferRelativeResize="0"/>
          <p:nvPr/>
        </p:nvPicPr>
        <p:blipFill>
          <a:blip r:embed="rId4">
            <a:alphaModFix/>
          </a:blip>
          <a:stretch>
            <a:fillRect/>
          </a:stretch>
        </p:blipFill>
        <p:spPr>
          <a:xfrm>
            <a:off x="5369825" y="3058400"/>
            <a:ext cx="3498925" cy="1713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2329950" y="242850"/>
            <a:ext cx="4484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And in the rest of the world?</a:t>
            </a:r>
            <a:endParaRPr/>
          </a:p>
        </p:txBody>
      </p:sp>
      <p:sp>
        <p:nvSpPr>
          <p:cNvPr id="273" name="Google Shape;273;p41"/>
          <p:cNvSpPr txBox="1"/>
          <p:nvPr>
            <p:ph idx="1" type="body"/>
          </p:nvPr>
        </p:nvSpPr>
        <p:spPr>
          <a:xfrm>
            <a:off x="-691125" y="554000"/>
            <a:ext cx="610200" cy="2142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1200"/>
              </a:spcAft>
              <a:buNone/>
            </a:pPr>
            <a:r>
              <a:t/>
            </a:r>
            <a:endParaRPr/>
          </a:p>
        </p:txBody>
      </p:sp>
      <p:pic>
        <p:nvPicPr>
          <p:cNvPr id="274" name="Google Shape;274;p41"/>
          <p:cNvPicPr preferRelativeResize="0"/>
          <p:nvPr/>
        </p:nvPicPr>
        <p:blipFill>
          <a:blip r:embed="rId3">
            <a:alphaModFix/>
          </a:blip>
          <a:stretch>
            <a:fillRect/>
          </a:stretch>
        </p:blipFill>
        <p:spPr>
          <a:xfrm>
            <a:off x="1655163" y="815550"/>
            <a:ext cx="5833676" cy="3902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nvSpPr>
        <p:spPr>
          <a:xfrm>
            <a:off x="70450" y="129125"/>
            <a:ext cx="8692200" cy="463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700">
                <a:latin typeface="Times New Roman"/>
                <a:ea typeface="Times New Roman"/>
                <a:cs typeface="Times New Roman"/>
                <a:sym typeface="Times New Roman"/>
              </a:rPr>
              <a:t> Objective:</a:t>
            </a:r>
            <a:r>
              <a:rPr lang="it" sz="1700">
                <a:latin typeface="Times New Roman"/>
                <a:ea typeface="Times New Roman"/>
                <a:cs typeface="Times New Roman"/>
                <a:sym typeface="Times New Roman"/>
              </a:rPr>
              <a:t> High level of consumer protection in relation to food information while ensuring the smooth functioning of the internal market</a:t>
            </a:r>
            <a:endParaRPr sz="1700">
              <a:latin typeface="Times New Roman"/>
              <a:ea typeface="Times New Roman"/>
              <a:cs typeface="Times New Roman"/>
              <a:sym typeface="Times New Roman"/>
            </a:endParaRPr>
          </a:p>
          <a:p>
            <a:pPr indent="0" lvl="0" marL="0" rtl="0" algn="l">
              <a:spcBef>
                <a:spcPts val="0"/>
              </a:spcBef>
              <a:spcAft>
                <a:spcPts val="0"/>
              </a:spcAft>
              <a:buNone/>
            </a:pPr>
            <a:r>
              <a:t/>
            </a:r>
            <a:endParaRPr sz="1700">
              <a:latin typeface="Times New Roman"/>
              <a:ea typeface="Times New Roman"/>
              <a:cs typeface="Times New Roman"/>
              <a:sym typeface="Times New Roman"/>
            </a:endParaRPr>
          </a:p>
          <a:p>
            <a:pPr indent="0" lvl="0" marL="0" rtl="0" algn="l">
              <a:spcBef>
                <a:spcPts val="0"/>
              </a:spcBef>
              <a:spcAft>
                <a:spcPts val="0"/>
              </a:spcAft>
              <a:buNone/>
            </a:pPr>
            <a:r>
              <a:t/>
            </a:r>
            <a:endParaRPr sz="1700">
              <a:latin typeface="Times New Roman"/>
              <a:ea typeface="Times New Roman"/>
              <a:cs typeface="Times New Roman"/>
              <a:sym typeface="Times New Roman"/>
            </a:endParaRPr>
          </a:p>
          <a:p>
            <a:pPr indent="0" lvl="0" marL="457200" rtl="0" algn="l">
              <a:spcBef>
                <a:spcPts val="0"/>
              </a:spcBef>
              <a:spcAft>
                <a:spcPts val="0"/>
              </a:spcAft>
              <a:buNone/>
            </a:pPr>
            <a:r>
              <a:rPr lang="it" sz="1700">
                <a:latin typeface="Times New Roman"/>
                <a:ea typeface="Times New Roman"/>
                <a:cs typeface="Times New Roman"/>
                <a:sym typeface="Times New Roman"/>
              </a:rPr>
              <a:t>The food labelling and packaging in the EU is regulated under the food information to consumer regulation 1169/2011</a:t>
            </a:r>
            <a:endParaRPr sz="1700">
              <a:latin typeface="Times New Roman"/>
              <a:ea typeface="Times New Roman"/>
              <a:cs typeface="Times New Roman"/>
              <a:sym typeface="Times New Roman"/>
            </a:endParaRPr>
          </a:p>
          <a:p>
            <a:pPr indent="0" lvl="0" marL="457200" rtl="0" algn="l">
              <a:spcBef>
                <a:spcPts val="0"/>
              </a:spcBef>
              <a:spcAft>
                <a:spcPts val="0"/>
              </a:spcAft>
              <a:buNone/>
            </a:pPr>
            <a:r>
              <a:t/>
            </a:r>
            <a:endParaRPr sz="1700">
              <a:latin typeface="Times New Roman"/>
              <a:ea typeface="Times New Roman"/>
              <a:cs typeface="Times New Roman"/>
              <a:sym typeface="Times New Roman"/>
            </a:endParaRPr>
          </a:p>
          <a:p>
            <a:pPr indent="0" lvl="0" marL="457200" rtl="0" algn="l">
              <a:spcBef>
                <a:spcPts val="0"/>
              </a:spcBef>
              <a:spcAft>
                <a:spcPts val="0"/>
              </a:spcAft>
              <a:buNone/>
            </a:pPr>
            <a:r>
              <a:rPr lang="it" sz="1700">
                <a:latin typeface="Times New Roman"/>
                <a:ea typeface="Times New Roman"/>
                <a:cs typeface="Times New Roman"/>
                <a:sym typeface="Times New Roman"/>
              </a:rPr>
              <a:t>Mandatory food information when required by food information law must concern information that falls within 3 categories: </a:t>
            </a:r>
            <a:endParaRPr sz="1700">
              <a:latin typeface="Times New Roman"/>
              <a:ea typeface="Times New Roman"/>
              <a:cs typeface="Times New Roman"/>
              <a:sym typeface="Times New Roman"/>
            </a:endParaRPr>
          </a:p>
          <a:p>
            <a:pPr indent="0" lvl="0" marL="457200" rtl="0" algn="l">
              <a:spcBef>
                <a:spcPts val="0"/>
              </a:spcBef>
              <a:spcAft>
                <a:spcPts val="0"/>
              </a:spcAft>
              <a:buNone/>
            </a:pPr>
            <a:r>
              <a:t/>
            </a:r>
            <a:endParaRPr sz="1700">
              <a:latin typeface="Times New Roman"/>
              <a:ea typeface="Times New Roman"/>
              <a:cs typeface="Times New Roman"/>
              <a:sym typeface="Times New Roman"/>
            </a:endParaRPr>
          </a:p>
          <a:p>
            <a:pPr indent="0" lvl="0" marL="457200" rtl="0" algn="l">
              <a:spcBef>
                <a:spcPts val="0"/>
              </a:spcBef>
              <a:spcAft>
                <a:spcPts val="0"/>
              </a:spcAft>
              <a:buNone/>
            </a:pPr>
            <a:r>
              <a:rPr b="1" lang="it" sz="1700">
                <a:latin typeface="Times New Roman"/>
                <a:ea typeface="Times New Roman"/>
                <a:cs typeface="Times New Roman"/>
                <a:sym typeface="Times New Roman"/>
              </a:rPr>
              <a:t>a) Information on the identity/composition/properties/ other characteristics of the food </a:t>
            </a:r>
            <a:endParaRPr b="1" sz="1700">
              <a:latin typeface="Times New Roman"/>
              <a:ea typeface="Times New Roman"/>
              <a:cs typeface="Times New Roman"/>
              <a:sym typeface="Times New Roman"/>
            </a:endParaRPr>
          </a:p>
          <a:p>
            <a:pPr indent="0" lvl="0" marL="457200" rtl="0" algn="l">
              <a:spcBef>
                <a:spcPts val="0"/>
              </a:spcBef>
              <a:spcAft>
                <a:spcPts val="0"/>
              </a:spcAft>
              <a:buNone/>
            </a:pPr>
            <a:r>
              <a:rPr b="1" lang="it" sz="1700">
                <a:latin typeface="Times New Roman"/>
                <a:ea typeface="Times New Roman"/>
                <a:cs typeface="Times New Roman"/>
                <a:sym typeface="Times New Roman"/>
              </a:rPr>
              <a:t>b) Information on the protection of consumers' health and the safe use of a food. That could concern compositional attributes that may be harmful to the health of certain groups of consumers, durability, storage and safe use as well as the health impact of a food </a:t>
            </a:r>
            <a:endParaRPr b="1" sz="1700">
              <a:latin typeface="Times New Roman"/>
              <a:ea typeface="Times New Roman"/>
              <a:cs typeface="Times New Roman"/>
              <a:sym typeface="Times New Roman"/>
            </a:endParaRPr>
          </a:p>
          <a:p>
            <a:pPr indent="0" lvl="0" marL="457200" rtl="0" algn="l">
              <a:spcBef>
                <a:spcPts val="0"/>
              </a:spcBef>
              <a:spcAft>
                <a:spcPts val="0"/>
              </a:spcAft>
              <a:buNone/>
            </a:pPr>
            <a:r>
              <a:rPr b="1" lang="it" sz="1700">
                <a:latin typeface="Times New Roman"/>
                <a:ea typeface="Times New Roman"/>
                <a:cs typeface="Times New Roman"/>
                <a:sym typeface="Times New Roman"/>
              </a:rPr>
              <a:t>c) Nutrition information.</a:t>
            </a:r>
            <a:br>
              <a:rPr b="1" lang="it" sz="1700">
                <a:latin typeface="Times New Roman"/>
                <a:ea typeface="Times New Roman"/>
                <a:cs typeface="Times New Roman"/>
                <a:sym typeface="Times New Roman"/>
              </a:rPr>
            </a:br>
            <a:endParaRPr b="1" sz="1700">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Farmers’ Protests in the EU</a:t>
            </a:r>
            <a:endParaRPr/>
          </a:p>
        </p:txBody>
      </p:sp>
      <p:sp>
        <p:nvSpPr>
          <p:cNvPr id="280" name="Google Shape;280;p4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61950" lvl="0" marL="457200" rtl="0" algn="just">
              <a:spcBef>
                <a:spcPts val="600"/>
              </a:spcBef>
              <a:spcAft>
                <a:spcPts val="0"/>
              </a:spcAft>
              <a:buClr>
                <a:srgbClr val="000000"/>
              </a:buClr>
              <a:buSzPts val="2100"/>
              <a:buChar char="-"/>
            </a:pPr>
            <a:r>
              <a:rPr lang="it" sz="1500">
                <a:solidFill>
                  <a:srgbClr val="000000"/>
                </a:solidFill>
                <a:latin typeface="Times New Roman"/>
                <a:ea typeface="Times New Roman"/>
                <a:cs typeface="Times New Roman"/>
                <a:sym typeface="Times New Roman"/>
              </a:rPr>
              <a:t>Paris, Rome, Brussels, Berlin, Prague, Warsaw…</a:t>
            </a:r>
            <a:endParaRPr sz="1500">
              <a:solidFill>
                <a:srgbClr val="000000"/>
              </a:solidFill>
              <a:latin typeface="Times New Roman"/>
              <a:ea typeface="Times New Roman"/>
              <a:cs typeface="Times New Roman"/>
              <a:sym typeface="Times New Roman"/>
            </a:endParaRPr>
          </a:p>
          <a:p>
            <a:pPr indent="-323850" lvl="0" marL="457200" rtl="0" algn="just">
              <a:spcBef>
                <a:spcPts val="0"/>
              </a:spcBef>
              <a:spcAft>
                <a:spcPts val="0"/>
              </a:spcAft>
              <a:buClr>
                <a:srgbClr val="000000"/>
              </a:buClr>
              <a:buSzPts val="1500"/>
              <a:buFont typeface="Times New Roman"/>
              <a:buChar char="-"/>
            </a:pPr>
            <a:r>
              <a:rPr lang="it" sz="1500">
                <a:solidFill>
                  <a:srgbClr val="000000"/>
                </a:solidFill>
                <a:latin typeface="Times New Roman"/>
                <a:ea typeface="Times New Roman"/>
                <a:cs typeface="Times New Roman"/>
                <a:sym typeface="Times New Roman"/>
              </a:rPr>
              <a:t>Farmers’ costs – notably for energy, fertilizer and transport – have risen in many EU countries</a:t>
            </a:r>
            <a:endParaRPr sz="1500">
              <a:solidFill>
                <a:srgbClr val="000000"/>
              </a:solidFill>
              <a:latin typeface="Times New Roman"/>
              <a:ea typeface="Times New Roman"/>
              <a:cs typeface="Times New Roman"/>
              <a:sym typeface="Times New Roman"/>
            </a:endParaRPr>
          </a:p>
          <a:p>
            <a:pPr indent="-323850" lvl="0" marL="457200" rtl="0" algn="just">
              <a:spcBef>
                <a:spcPts val="0"/>
              </a:spcBef>
              <a:spcAft>
                <a:spcPts val="0"/>
              </a:spcAft>
              <a:buClr>
                <a:srgbClr val="000000"/>
              </a:buClr>
              <a:buSzPts val="1500"/>
              <a:buFont typeface="Times New Roman"/>
              <a:buChar char="-"/>
            </a:pPr>
            <a:r>
              <a:rPr lang="it" sz="1500">
                <a:solidFill>
                  <a:srgbClr val="000000"/>
                </a:solidFill>
                <a:latin typeface="Times New Roman"/>
                <a:ea typeface="Times New Roman"/>
                <a:cs typeface="Times New Roman"/>
                <a:sym typeface="Times New Roman"/>
              </a:rPr>
              <a:t>Governments reducing prices of necessity goods, taxes on agricultural vehicles and reduced subsidies on diesel</a:t>
            </a:r>
            <a:endParaRPr sz="1500">
              <a:solidFill>
                <a:srgbClr val="000000"/>
              </a:solidFill>
              <a:latin typeface="Times New Roman"/>
              <a:ea typeface="Times New Roman"/>
              <a:cs typeface="Times New Roman"/>
              <a:sym typeface="Times New Roman"/>
            </a:endParaRPr>
          </a:p>
          <a:p>
            <a:pPr indent="-323850" lvl="0" marL="457200" rtl="0" algn="just">
              <a:spcBef>
                <a:spcPts val="0"/>
              </a:spcBef>
              <a:spcAft>
                <a:spcPts val="0"/>
              </a:spcAft>
              <a:buClr>
                <a:srgbClr val="000000"/>
              </a:buClr>
              <a:buSzPts val="1500"/>
              <a:buFont typeface="Times New Roman"/>
              <a:buChar char="-"/>
            </a:pPr>
            <a:r>
              <a:rPr lang="it" sz="1500">
                <a:solidFill>
                  <a:srgbClr val="000000"/>
                </a:solidFill>
                <a:latin typeface="Times New Roman"/>
                <a:ea typeface="Times New Roman"/>
                <a:cs typeface="Times New Roman"/>
                <a:sym typeface="Times New Roman"/>
              </a:rPr>
              <a:t>Farm-gate prices – the base price farmers receive for their produce – dropped by almost 9% throughout 2023</a:t>
            </a:r>
            <a:endParaRPr sz="1500">
              <a:solidFill>
                <a:srgbClr val="000000"/>
              </a:solidFill>
              <a:latin typeface="Times New Roman"/>
              <a:ea typeface="Times New Roman"/>
              <a:cs typeface="Times New Roman"/>
              <a:sym typeface="Times New Roman"/>
            </a:endParaRPr>
          </a:p>
          <a:p>
            <a:pPr indent="-323850" lvl="0" marL="457200" rtl="0" algn="just">
              <a:spcBef>
                <a:spcPts val="0"/>
              </a:spcBef>
              <a:spcAft>
                <a:spcPts val="0"/>
              </a:spcAft>
              <a:buClr>
                <a:srgbClr val="000000"/>
              </a:buClr>
              <a:buSzPts val="1500"/>
              <a:buFont typeface="Times New Roman"/>
              <a:buChar char="-"/>
            </a:pPr>
            <a:r>
              <a:rPr lang="it" sz="1500">
                <a:solidFill>
                  <a:srgbClr val="000000"/>
                </a:solidFill>
                <a:latin typeface="Times New Roman"/>
                <a:ea typeface="Times New Roman"/>
                <a:cs typeface="Times New Roman"/>
                <a:sym typeface="Times New Roman"/>
              </a:rPr>
              <a:t>The problem of cheap imports</a:t>
            </a:r>
            <a:endParaRPr sz="1500">
              <a:solidFill>
                <a:srgbClr val="000000"/>
              </a:solidFill>
              <a:latin typeface="Times New Roman"/>
              <a:ea typeface="Times New Roman"/>
              <a:cs typeface="Times New Roman"/>
              <a:sym typeface="Times New Roman"/>
            </a:endParaRPr>
          </a:p>
          <a:p>
            <a:pPr indent="0" lvl="0" marL="457200" rtl="0" algn="just">
              <a:spcBef>
                <a:spcPts val="1100"/>
              </a:spcBef>
              <a:spcAft>
                <a:spcPts val="1100"/>
              </a:spcAft>
              <a:buNone/>
            </a:pPr>
            <a:r>
              <a:t/>
            </a:r>
            <a:endParaRPr sz="1200">
              <a:solidFill>
                <a:srgbClr val="121212"/>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Institutional limits</a:t>
            </a:r>
            <a:endParaRPr/>
          </a:p>
        </p:txBody>
      </p:sp>
      <p:sp>
        <p:nvSpPr>
          <p:cNvPr id="286" name="Google Shape;286;p4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61950" lvl="0" marL="457200" rtl="0" algn="just">
              <a:spcBef>
                <a:spcPts val="0"/>
              </a:spcBef>
              <a:spcAft>
                <a:spcPts val="0"/>
              </a:spcAft>
              <a:buClr>
                <a:srgbClr val="111111"/>
              </a:buClr>
              <a:buSzPts val="2100"/>
              <a:buChar char="-"/>
            </a:pPr>
            <a:r>
              <a:rPr lang="it" sz="1500">
                <a:solidFill>
                  <a:srgbClr val="111111"/>
                </a:solidFill>
                <a:latin typeface="Times New Roman"/>
                <a:ea typeface="Times New Roman"/>
                <a:cs typeface="Times New Roman"/>
                <a:sym typeface="Times New Roman"/>
              </a:rPr>
              <a:t>The common agricultural policy (CAP), the €55bn-a-year subsidy system</a:t>
            </a:r>
            <a:endParaRPr sz="1500">
              <a:solidFill>
                <a:srgbClr val="111111"/>
              </a:solidFill>
              <a:latin typeface="Times New Roman"/>
              <a:ea typeface="Times New Roman"/>
              <a:cs typeface="Times New Roman"/>
              <a:sym typeface="Times New Roman"/>
            </a:endParaRPr>
          </a:p>
          <a:p>
            <a:pPr indent="-323850" lvl="0" marL="457200" rtl="0" algn="just">
              <a:spcBef>
                <a:spcPts val="0"/>
              </a:spcBef>
              <a:spcAft>
                <a:spcPts val="0"/>
              </a:spcAft>
              <a:buClr>
                <a:srgbClr val="111111"/>
              </a:buClr>
              <a:buSzPts val="1500"/>
              <a:buFont typeface="Times New Roman"/>
              <a:buChar char="-"/>
            </a:pPr>
            <a:r>
              <a:rPr lang="it" sz="1500">
                <a:solidFill>
                  <a:srgbClr val="111111"/>
                </a:solidFill>
                <a:latin typeface="Times New Roman"/>
                <a:ea typeface="Times New Roman"/>
                <a:cs typeface="Times New Roman"/>
                <a:sym typeface="Times New Roman"/>
              </a:rPr>
              <a:t>the number of farms in the EU has fallen by more than a third since 2005</a:t>
            </a:r>
            <a:endParaRPr sz="1500">
              <a:solidFill>
                <a:srgbClr val="111111"/>
              </a:solidFill>
              <a:latin typeface="Times New Roman"/>
              <a:ea typeface="Times New Roman"/>
              <a:cs typeface="Times New Roman"/>
              <a:sym typeface="Times New Roman"/>
            </a:endParaRPr>
          </a:p>
          <a:p>
            <a:pPr indent="-323850" lvl="0" marL="457200" rtl="0" algn="just">
              <a:spcBef>
                <a:spcPts val="0"/>
              </a:spcBef>
              <a:spcAft>
                <a:spcPts val="0"/>
              </a:spcAft>
              <a:buClr>
                <a:srgbClr val="111111"/>
              </a:buClr>
              <a:buSzPts val="1500"/>
              <a:buFont typeface="Times New Roman"/>
              <a:buChar char="-"/>
            </a:pPr>
            <a:r>
              <a:rPr lang="it" sz="1500">
                <a:solidFill>
                  <a:srgbClr val="111111"/>
                </a:solidFill>
                <a:latin typeface="Times New Roman"/>
                <a:ea typeface="Times New Roman"/>
                <a:cs typeface="Times New Roman"/>
                <a:sym typeface="Times New Roman"/>
              </a:rPr>
              <a:t>FTF targets include halving pesticides by 2030, cutting fertilizer use by 20%, devoting more land to non-agricultural use – for example, by leaving it fallow or planting non-productive trees – and doubling organic production to 25% of all EU farmland.</a:t>
            </a:r>
            <a:endParaRPr sz="1500">
              <a:solidFill>
                <a:srgbClr val="111111"/>
              </a:solidFill>
              <a:latin typeface="Times New Roman"/>
              <a:ea typeface="Times New Roman"/>
              <a:cs typeface="Times New Roman"/>
              <a:sym typeface="Times New Roman"/>
            </a:endParaRPr>
          </a:p>
          <a:p>
            <a:pPr indent="-323850" lvl="0" marL="457200" rtl="0" algn="just">
              <a:spcBef>
                <a:spcPts val="0"/>
              </a:spcBef>
              <a:spcAft>
                <a:spcPts val="0"/>
              </a:spcAft>
              <a:buClr>
                <a:srgbClr val="111111"/>
              </a:buClr>
              <a:buSzPts val="1500"/>
              <a:buFont typeface="Times New Roman"/>
              <a:buChar char="-"/>
            </a:pPr>
            <a:r>
              <a:rPr lang="it" sz="1500">
                <a:solidFill>
                  <a:srgbClr val="111111"/>
                </a:solidFill>
                <a:latin typeface="Times New Roman"/>
                <a:ea typeface="Times New Roman"/>
                <a:cs typeface="Times New Roman"/>
                <a:sym typeface="Times New Roman"/>
              </a:rPr>
              <a:t>COPA-COGECA vs ECVC</a:t>
            </a:r>
            <a:endParaRPr sz="1500">
              <a:solidFill>
                <a:srgbClr val="111111"/>
              </a:solidFill>
              <a:latin typeface="Times New Roman"/>
              <a:ea typeface="Times New Roman"/>
              <a:cs typeface="Times New Roman"/>
              <a:sym typeface="Times New Roman"/>
            </a:endParaRPr>
          </a:p>
          <a:p>
            <a:pPr indent="-323850" lvl="0" marL="457200" rtl="0" algn="just">
              <a:spcBef>
                <a:spcPts val="0"/>
              </a:spcBef>
              <a:spcAft>
                <a:spcPts val="0"/>
              </a:spcAft>
              <a:buClr>
                <a:srgbClr val="111111"/>
              </a:buClr>
              <a:buSzPts val="1500"/>
              <a:buFont typeface="Times New Roman"/>
              <a:buChar char="-"/>
            </a:pPr>
            <a:r>
              <a:rPr lang="it" sz="1500">
                <a:solidFill>
                  <a:srgbClr val="111111"/>
                </a:solidFill>
                <a:latin typeface="Times New Roman"/>
                <a:ea typeface="Times New Roman"/>
                <a:cs typeface="Times New Roman"/>
                <a:sym typeface="Times New Roman"/>
              </a:rPr>
              <a:t>What is being done to satisfy the needs of the farmers? National governments have taken steps: Berlin watered down its plans to cut diesel subsidies; Paris scrapped a diesel tax increase, delayed other measures and pledged €150m in help, prompting farmers’ unions to call on members to suspend their protest. Trade deals with countries outside of the EU have been postponed, or either reduced by the imposition of taxes and quotas.</a:t>
            </a:r>
            <a:endParaRPr sz="1500">
              <a:solidFill>
                <a:srgbClr val="111111"/>
              </a:solidFill>
              <a:latin typeface="Times New Roman"/>
              <a:ea typeface="Times New Roman"/>
              <a:cs typeface="Times New Roman"/>
              <a:sym typeface="Times New Roman"/>
            </a:endParaRPr>
          </a:p>
          <a:p>
            <a:pPr indent="0" lvl="0" marL="457200" rtl="0" algn="just">
              <a:spcBef>
                <a:spcPts val="0"/>
              </a:spcBef>
              <a:spcAft>
                <a:spcPts val="1100"/>
              </a:spcAft>
              <a:buNone/>
            </a:pPr>
            <a:r>
              <a:t/>
            </a:r>
            <a:endParaRPr sz="1200">
              <a:solidFill>
                <a:srgbClr val="121212"/>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Politics of the protests</a:t>
            </a:r>
            <a:endParaRPr/>
          </a:p>
        </p:txBody>
      </p:sp>
      <p:sp>
        <p:nvSpPr>
          <p:cNvPr id="292" name="Google Shape;292;p4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361950" lvl="0" marL="457200" rtl="0" algn="just">
              <a:spcBef>
                <a:spcPts val="600"/>
              </a:spcBef>
              <a:spcAft>
                <a:spcPts val="0"/>
              </a:spcAft>
              <a:buClr>
                <a:srgbClr val="111111"/>
              </a:buClr>
              <a:buSzPts val="2100"/>
              <a:buChar char="-"/>
            </a:pPr>
            <a:r>
              <a:rPr lang="it" sz="1500">
                <a:solidFill>
                  <a:srgbClr val="111111"/>
                </a:solidFill>
                <a:latin typeface="Times New Roman"/>
                <a:ea typeface="Times New Roman"/>
                <a:cs typeface="Times New Roman"/>
                <a:sym typeface="Times New Roman"/>
              </a:rPr>
              <a:t>In the Netherlands, farmers’ anger was exploited by the right-wing Farmer-Citizen Movement party (BBB)</a:t>
            </a:r>
            <a:endParaRPr sz="1500">
              <a:solidFill>
                <a:srgbClr val="111111"/>
              </a:solidFill>
              <a:latin typeface="Times New Roman"/>
              <a:ea typeface="Times New Roman"/>
              <a:cs typeface="Times New Roman"/>
              <a:sym typeface="Times New Roman"/>
            </a:endParaRPr>
          </a:p>
          <a:p>
            <a:pPr indent="-323850" lvl="0" marL="457200" rtl="0" algn="just">
              <a:spcBef>
                <a:spcPts val="0"/>
              </a:spcBef>
              <a:spcAft>
                <a:spcPts val="0"/>
              </a:spcAft>
              <a:buClr>
                <a:srgbClr val="111111"/>
              </a:buClr>
              <a:buSzPts val="1500"/>
              <a:buFont typeface="Times New Roman"/>
              <a:buChar char="-"/>
            </a:pPr>
            <a:r>
              <a:rPr lang="it" sz="1500">
                <a:solidFill>
                  <a:srgbClr val="111111"/>
                </a:solidFill>
                <a:latin typeface="Times New Roman"/>
                <a:ea typeface="Times New Roman"/>
                <a:cs typeface="Times New Roman"/>
                <a:sym typeface="Times New Roman"/>
              </a:rPr>
              <a:t>Prague demonstrations</a:t>
            </a:r>
            <a:endParaRPr sz="1500">
              <a:solidFill>
                <a:srgbClr val="111111"/>
              </a:solidFill>
              <a:latin typeface="Times New Roman"/>
              <a:ea typeface="Times New Roman"/>
              <a:cs typeface="Times New Roman"/>
              <a:sym typeface="Times New Roman"/>
            </a:endParaRPr>
          </a:p>
          <a:p>
            <a:pPr indent="-323850" lvl="0" marL="457200" rtl="0" algn="just">
              <a:spcBef>
                <a:spcPts val="0"/>
              </a:spcBef>
              <a:spcAft>
                <a:spcPts val="0"/>
              </a:spcAft>
              <a:buClr>
                <a:srgbClr val="111111"/>
              </a:buClr>
              <a:buSzPts val="1500"/>
              <a:buFont typeface="Times New Roman"/>
              <a:buChar char="-"/>
            </a:pPr>
            <a:r>
              <a:rPr lang="it" sz="1500">
                <a:solidFill>
                  <a:srgbClr val="111111"/>
                </a:solidFill>
                <a:latin typeface="Times New Roman"/>
                <a:ea typeface="Times New Roman"/>
                <a:cs typeface="Times New Roman"/>
                <a:sym typeface="Times New Roman"/>
              </a:rPr>
              <a:t>According to protest organizers, the profit of agricultural companies in Czechia crashed to CZK 8.7 billion from CZK 22 billion in 2023. In 2024, the agricultural industry will receive CZK 800 million less in subsidies.</a:t>
            </a:r>
            <a:endParaRPr sz="1500">
              <a:solidFill>
                <a:srgbClr val="11111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5"/>
          <p:cNvSpPr txBox="1"/>
          <p:nvPr>
            <p:ph type="title"/>
          </p:nvPr>
        </p:nvSpPr>
        <p:spPr>
          <a:xfrm>
            <a:off x="405650" y="0"/>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                                 Works Cited </a:t>
            </a:r>
            <a:endParaRPr/>
          </a:p>
        </p:txBody>
      </p:sp>
      <p:sp>
        <p:nvSpPr>
          <p:cNvPr id="298" name="Google Shape;298;p45"/>
          <p:cNvSpPr txBox="1"/>
          <p:nvPr>
            <p:ph idx="1" type="body"/>
          </p:nvPr>
        </p:nvSpPr>
        <p:spPr>
          <a:xfrm>
            <a:off x="311700" y="1058225"/>
            <a:ext cx="8520600" cy="37728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Clr>
                <a:schemeClr val="dk1"/>
              </a:buClr>
              <a:buSzPct val="61111"/>
              <a:buFont typeface="Arial"/>
              <a:buNone/>
            </a:pPr>
            <a:r>
              <a:rPr lang="it"/>
              <a:t>https://www.reuters.com/world/europe/protesting-farmers-jam-brussels-with-tractors-ministers-meet-2024-02-26/</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0"/>
              </a:spcAft>
              <a:buClr>
                <a:schemeClr val="dk1"/>
              </a:buClr>
              <a:buSzPct val="61111"/>
              <a:buFont typeface="Arial"/>
              <a:buNone/>
            </a:pPr>
            <a:r>
              <a:rPr lang="it"/>
              <a:t>https://www.aljazeera.com/amp/opinions/2024/2/25/farmers-protests-in-europe-and-the-deadend-of-neoliberalism</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0"/>
              </a:spcAft>
              <a:buClr>
                <a:schemeClr val="dk1"/>
              </a:buClr>
              <a:buSzPct val="61111"/>
              <a:buFont typeface="Arial"/>
              <a:buNone/>
            </a:pPr>
            <a:r>
              <a:rPr lang="it"/>
              <a:t>https://amp.theguardian.com/environment/2024/feb/26/farmers-protests-brussels-eu-agriculture-leaders-riot-police</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0"/>
              </a:spcAft>
              <a:buClr>
                <a:schemeClr val="dk1"/>
              </a:buClr>
              <a:buSzPct val="61111"/>
              <a:buFont typeface="Arial"/>
              <a:buNone/>
            </a:pPr>
            <a:r>
              <a:rPr lang="it"/>
              <a:t>https://www.expats.cz/czech-news/article/prague-to-be-hit-again-by-mass-farmers-protest-here-s-what-you-need-to-know </a:t>
            </a:r>
            <a:endParaRPr/>
          </a:p>
          <a:p>
            <a:pPr indent="0" lvl="0" marL="0" rtl="0" algn="l">
              <a:spcBef>
                <a:spcPts val="1200"/>
              </a:spcBef>
              <a:spcAft>
                <a:spcPts val="0"/>
              </a:spcAft>
              <a:buNone/>
            </a:pPr>
            <a:r>
              <a:rPr lang="it" u="sng">
                <a:solidFill>
                  <a:schemeClr val="hlink"/>
                </a:solidFill>
                <a:hlinkClick r:id="rId3"/>
              </a:rPr>
              <a:t>https://www.packaging-gateway.com/news/eus-packaging-regulations-transform-industry/</a:t>
            </a:r>
            <a:endParaRPr/>
          </a:p>
          <a:p>
            <a:pPr indent="0" lvl="0" marL="0" rtl="0" algn="l">
              <a:spcBef>
                <a:spcPts val="1200"/>
              </a:spcBef>
              <a:spcAft>
                <a:spcPts val="0"/>
              </a:spcAft>
              <a:buNone/>
            </a:pPr>
            <a:r>
              <a:rPr lang="it" u="sng">
                <a:solidFill>
                  <a:schemeClr val="hlink"/>
                </a:solidFill>
                <a:hlinkClick r:id="rId4"/>
              </a:rPr>
              <a:t>https://www.tilleydistribution.com/food-regulations-in-europe-vs-the-us/</a:t>
            </a:r>
            <a:endParaRPr/>
          </a:p>
          <a:p>
            <a:pPr indent="0" lvl="0" marL="0" rtl="0" algn="l">
              <a:spcBef>
                <a:spcPts val="1200"/>
              </a:spcBef>
              <a:spcAft>
                <a:spcPts val="1200"/>
              </a:spcAft>
              <a:buNone/>
            </a:pPr>
            <a:r>
              <a:rPr lang="it"/>
              <a:t>https://www.daymarksafety.com/news/some-fundamental-differences-between-food-labeling-in-the-us-and-europe/#:~:text=More%20information%20is%20placed%20in,compared%20to%20US%20food%20labels.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4" name="Google Shape;304;p46"/>
          <p:cNvSpPr txBox="1"/>
          <p:nvPr>
            <p:ph idx="1" type="body"/>
          </p:nvPr>
        </p:nvSpPr>
        <p:spPr>
          <a:xfrm>
            <a:off x="311700" y="0"/>
            <a:ext cx="8520600" cy="33972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ct val="26190"/>
              <a:buFont typeface="Arial"/>
              <a:buNone/>
            </a:pPr>
            <a:r>
              <a:rPr lang="it" sz="4200"/>
              <a:t>https://food.ec.europa.eu/horizontal-topics/farm-fork-strategy_en</a:t>
            </a:r>
            <a:endParaRPr sz="4200"/>
          </a:p>
          <a:p>
            <a:pPr indent="0" lvl="0" marL="0" rtl="0" algn="l">
              <a:spcBef>
                <a:spcPts val="1200"/>
              </a:spcBef>
              <a:spcAft>
                <a:spcPts val="0"/>
              </a:spcAft>
              <a:buClr>
                <a:schemeClr val="dk1"/>
              </a:buClr>
              <a:buSzPct val="26190"/>
              <a:buFont typeface="Arial"/>
              <a:buNone/>
            </a:pPr>
            <a:r>
              <a:t/>
            </a:r>
            <a:endParaRPr sz="4200"/>
          </a:p>
          <a:p>
            <a:pPr indent="0" lvl="0" marL="0" rtl="0" algn="l">
              <a:spcBef>
                <a:spcPts val="1200"/>
              </a:spcBef>
              <a:spcAft>
                <a:spcPts val="0"/>
              </a:spcAft>
              <a:buClr>
                <a:schemeClr val="dk1"/>
              </a:buClr>
              <a:buSzPct val="26190"/>
              <a:buFont typeface="Arial"/>
              <a:buNone/>
            </a:pPr>
            <a:r>
              <a:rPr lang="it" sz="4200"/>
              <a:t>https://epthinktank.eu/2015/05/20/organic-food/</a:t>
            </a:r>
            <a:endParaRPr sz="4200"/>
          </a:p>
          <a:p>
            <a:pPr indent="0" lvl="0" marL="0" rtl="0" algn="l">
              <a:spcBef>
                <a:spcPts val="1200"/>
              </a:spcBef>
              <a:spcAft>
                <a:spcPts val="0"/>
              </a:spcAft>
              <a:buClr>
                <a:schemeClr val="dk1"/>
              </a:buClr>
              <a:buSzPct val="26190"/>
              <a:buFont typeface="Arial"/>
              <a:buNone/>
            </a:pPr>
            <a:r>
              <a:t/>
            </a:r>
            <a:endParaRPr sz="4200"/>
          </a:p>
          <a:p>
            <a:pPr indent="0" lvl="0" marL="0" rtl="0" algn="l">
              <a:spcBef>
                <a:spcPts val="1200"/>
              </a:spcBef>
              <a:spcAft>
                <a:spcPts val="0"/>
              </a:spcAft>
              <a:buClr>
                <a:schemeClr val="dk1"/>
              </a:buClr>
              <a:buSzPct val="26190"/>
              <a:buFont typeface="Arial"/>
              <a:buNone/>
            </a:pPr>
            <a:r>
              <a:rPr lang="it" sz="4200"/>
              <a:t>https://ec.europa.eu/eurostat/web/products-eurostat-news/-/ddn-20210127-1</a:t>
            </a:r>
            <a:endParaRPr sz="4200"/>
          </a:p>
          <a:p>
            <a:pPr indent="0" lvl="0" marL="0" rtl="0" algn="l">
              <a:spcBef>
                <a:spcPts val="1200"/>
              </a:spcBef>
              <a:spcAft>
                <a:spcPts val="0"/>
              </a:spcAft>
              <a:buClr>
                <a:schemeClr val="dk1"/>
              </a:buClr>
              <a:buSzPct val="26190"/>
              <a:buFont typeface="Arial"/>
              <a:buNone/>
            </a:pPr>
            <a:r>
              <a:t/>
            </a:r>
            <a:endParaRPr sz="4200"/>
          </a:p>
          <a:p>
            <a:pPr indent="0" lvl="0" marL="0" rtl="0" algn="l">
              <a:spcBef>
                <a:spcPts val="1200"/>
              </a:spcBef>
              <a:spcAft>
                <a:spcPts val="0"/>
              </a:spcAft>
              <a:buClr>
                <a:schemeClr val="dk1"/>
              </a:buClr>
              <a:buSzPct val="26190"/>
              <a:buFont typeface="Arial"/>
              <a:buNone/>
            </a:pPr>
            <a:r>
              <a:rPr lang="it" sz="4200"/>
              <a:t>https://ec.europa.eu/eurostat/web/products-eurostat-news/-/ddn-20230622-1</a:t>
            </a:r>
            <a:endParaRPr sz="4200"/>
          </a:p>
          <a:p>
            <a:pPr indent="0" lvl="0" marL="0" rtl="0" algn="l">
              <a:spcBef>
                <a:spcPts val="1200"/>
              </a:spcBef>
              <a:spcAft>
                <a:spcPts val="0"/>
              </a:spcAft>
              <a:buClr>
                <a:schemeClr val="dk1"/>
              </a:buClr>
              <a:buSzPct val="26190"/>
              <a:buFont typeface="Arial"/>
              <a:buNone/>
            </a:pPr>
            <a:r>
              <a:t/>
            </a:r>
            <a:endParaRPr sz="4200"/>
          </a:p>
          <a:p>
            <a:pPr indent="0" lvl="0" marL="0" rtl="0" algn="l">
              <a:spcBef>
                <a:spcPts val="1200"/>
              </a:spcBef>
              <a:spcAft>
                <a:spcPts val="0"/>
              </a:spcAft>
              <a:buClr>
                <a:schemeClr val="dk1"/>
              </a:buClr>
              <a:buSzPct val="26190"/>
              <a:buFont typeface="Arial"/>
              <a:buNone/>
            </a:pPr>
            <a:r>
              <a:rPr lang="it" sz="4200"/>
              <a:t>https://www.nature.com/articles/s43016-021-00288-8</a:t>
            </a:r>
            <a:endParaRPr sz="4200"/>
          </a:p>
          <a:p>
            <a:pPr indent="0" lvl="0" marL="0" rtl="0" algn="l">
              <a:spcBef>
                <a:spcPts val="1200"/>
              </a:spcBef>
              <a:spcAft>
                <a:spcPts val="0"/>
              </a:spcAft>
              <a:buClr>
                <a:schemeClr val="dk1"/>
              </a:buClr>
              <a:buSzPct val="26190"/>
              <a:buFont typeface="Arial"/>
              <a:buNone/>
            </a:pPr>
            <a:r>
              <a:t/>
            </a:r>
            <a:endParaRPr sz="4200"/>
          </a:p>
          <a:p>
            <a:pPr indent="0" lvl="0" marL="0" rtl="0" algn="l">
              <a:spcBef>
                <a:spcPts val="1200"/>
              </a:spcBef>
              <a:spcAft>
                <a:spcPts val="0"/>
              </a:spcAft>
              <a:buClr>
                <a:schemeClr val="dk1"/>
              </a:buClr>
              <a:buSzPct val="26190"/>
              <a:buFont typeface="Arial"/>
              <a:buNone/>
            </a:pPr>
            <a:r>
              <a:rPr lang="it" sz="4200"/>
              <a:t>https://ec.europa.eu/eurostat/databrowser/view/tai02/default/map?lang=en</a:t>
            </a:r>
            <a:endParaRPr sz="4200"/>
          </a:p>
          <a:p>
            <a:pPr indent="0" lvl="0" marL="0" rtl="0" algn="l">
              <a:spcBef>
                <a:spcPts val="1200"/>
              </a:spcBef>
              <a:spcAft>
                <a:spcPts val="0"/>
              </a:spcAft>
              <a:buClr>
                <a:schemeClr val="dk1"/>
              </a:buClr>
              <a:buSzPct val="26190"/>
              <a:buFont typeface="Arial"/>
              <a:buNone/>
            </a:pPr>
            <a:r>
              <a:t/>
            </a:r>
            <a:endParaRPr sz="4200"/>
          </a:p>
          <a:p>
            <a:pPr indent="0" lvl="0" marL="0" rtl="0" algn="l">
              <a:spcBef>
                <a:spcPts val="1200"/>
              </a:spcBef>
              <a:spcAft>
                <a:spcPts val="0"/>
              </a:spcAft>
              <a:buClr>
                <a:schemeClr val="dk1"/>
              </a:buClr>
              <a:buSzPct val="26190"/>
              <a:buFont typeface="Arial"/>
              <a:buNone/>
            </a:pPr>
            <a:r>
              <a:rPr lang="it" sz="4200"/>
              <a:t>https://food.ec.europa.eu/plants/pesticides/sustainable-use-pesticides/farm-fork-targets-progress/eu-trends_en</a:t>
            </a:r>
            <a:endParaRPr sz="4200"/>
          </a:p>
          <a:p>
            <a:pPr indent="0" lvl="0" marL="0" rtl="0" algn="l">
              <a:spcBef>
                <a:spcPts val="1200"/>
              </a:spcBef>
              <a:spcAft>
                <a:spcPts val="0"/>
              </a:spcAft>
              <a:buClr>
                <a:schemeClr val="dk1"/>
              </a:buClr>
              <a:buSzPct val="26190"/>
              <a:buFont typeface="Arial"/>
              <a:buNone/>
            </a:pPr>
            <a:r>
              <a:t/>
            </a:r>
            <a:endParaRPr sz="4200"/>
          </a:p>
          <a:p>
            <a:pPr indent="0" lvl="0" marL="0" rtl="0" algn="l">
              <a:spcBef>
                <a:spcPts val="1200"/>
              </a:spcBef>
              <a:spcAft>
                <a:spcPts val="0"/>
              </a:spcAft>
              <a:buClr>
                <a:schemeClr val="dk1"/>
              </a:buClr>
              <a:buSzPct val="26190"/>
              <a:buFont typeface="Arial"/>
              <a:buNone/>
            </a:pPr>
            <a:r>
              <a:rPr lang="it" sz="4200"/>
              <a:t>https://ensia.com/features/developing-world-pesticides/</a:t>
            </a:r>
            <a:endParaRPr sz="4200"/>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0"/>
            <a:ext cx="8520600" cy="1017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it">
                <a:latin typeface="Times New Roman"/>
                <a:ea typeface="Times New Roman"/>
                <a:cs typeface="Times New Roman"/>
                <a:sym typeface="Times New Roman"/>
              </a:rPr>
              <a:t>Labelling and </a:t>
            </a:r>
            <a:r>
              <a:rPr b="1" lang="it">
                <a:latin typeface="Times New Roman"/>
                <a:ea typeface="Times New Roman"/>
                <a:cs typeface="Times New Roman"/>
                <a:sym typeface="Times New Roman"/>
              </a:rPr>
              <a:t>Nutritional</a:t>
            </a:r>
            <a:r>
              <a:rPr b="1" lang="it">
                <a:latin typeface="Times New Roman"/>
                <a:ea typeface="Times New Roman"/>
                <a:cs typeface="Times New Roman"/>
                <a:sym typeface="Times New Roman"/>
              </a:rPr>
              <a:t> Information</a:t>
            </a:r>
            <a:endParaRPr b="1">
              <a:latin typeface="Times New Roman"/>
              <a:ea typeface="Times New Roman"/>
              <a:cs typeface="Times New Roman"/>
              <a:sym typeface="Times New Roman"/>
            </a:endParaRPr>
          </a:p>
        </p:txBody>
      </p:sp>
      <p:sp>
        <p:nvSpPr>
          <p:cNvPr id="81" name="Google Shape;81;p16"/>
          <p:cNvSpPr txBox="1"/>
          <p:nvPr>
            <p:ph idx="1" type="body"/>
          </p:nvPr>
        </p:nvSpPr>
        <p:spPr>
          <a:xfrm>
            <a:off x="94825" y="630200"/>
            <a:ext cx="8832300" cy="5089500"/>
          </a:xfrm>
          <a:prstGeom prst="rect">
            <a:avLst/>
          </a:prstGeom>
        </p:spPr>
        <p:txBody>
          <a:bodyPr anchorCtr="0" anchor="t" bIns="91425" lIns="91425" spcFirstLastPara="1" rIns="91425" wrap="square" tIns="91425">
            <a:normAutofit fontScale="55000" lnSpcReduction="20000"/>
          </a:bodyPr>
          <a:lstStyle/>
          <a:p>
            <a:pPr indent="0" lvl="0" marL="0" rtl="0" algn="l">
              <a:lnSpc>
                <a:spcPct val="163636"/>
              </a:lnSpc>
              <a:spcBef>
                <a:spcPts val="1200"/>
              </a:spcBef>
              <a:spcAft>
                <a:spcPts val="0"/>
              </a:spcAft>
              <a:buClr>
                <a:schemeClr val="dk1"/>
              </a:buClr>
              <a:buSzPct val="37931"/>
              <a:buFont typeface="Arial"/>
              <a:buNone/>
            </a:pPr>
            <a:r>
              <a:rPr lang="it" sz="2900">
                <a:solidFill>
                  <a:srgbClr val="515560"/>
                </a:solidFill>
                <a:latin typeface="Times New Roman"/>
                <a:ea typeface="Times New Roman"/>
                <a:cs typeface="Times New Roman"/>
                <a:sym typeface="Times New Roman"/>
              </a:rPr>
              <a:t>The information required must be:</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120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accurate</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easy to see and understand</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not misleading</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indelible</a:t>
            </a:r>
            <a:endParaRPr sz="2900">
              <a:solidFill>
                <a:srgbClr val="515560"/>
              </a:solidFill>
              <a:latin typeface="Times New Roman"/>
              <a:ea typeface="Times New Roman"/>
              <a:cs typeface="Times New Roman"/>
              <a:sym typeface="Times New Roman"/>
            </a:endParaRPr>
          </a:p>
          <a:p>
            <a:pPr indent="0" lvl="0" marL="0" rtl="0" algn="l">
              <a:lnSpc>
                <a:spcPct val="163636"/>
              </a:lnSpc>
              <a:spcBef>
                <a:spcPts val="1200"/>
              </a:spcBef>
              <a:spcAft>
                <a:spcPts val="0"/>
              </a:spcAft>
              <a:buNone/>
            </a:pPr>
            <a:r>
              <a:rPr lang="it" sz="2900">
                <a:solidFill>
                  <a:srgbClr val="515560"/>
                </a:solidFill>
                <a:latin typeface="Times New Roman"/>
                <a:ea typeface="Times New Roman"/>
                <a:cs typeface="Times New Roman"/>
                <a:sym typeface="Times New Roman"/>
              </a:rPr>
              <a:t>or packaging surface of less than 10 cm², you must list:</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120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name of the food</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any substances or products causing allergies or intolerances used during manufacture or preparation and present in the finished product</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net quantity of the food</a:t>
            </a:r>
            <a:endParaRPr sz="2900">
              <a:solidFill>
                <a:srgbClr val="515560"/>
              </a:solidFill>
              <a:latin typeface="Times New Roman"/>
              <a:ea typeface="Times New Roman"/>
              <a:cs typeface="Times New Roman"/>
              <a:sym typeface="Times New Roman"/>
            </a:endParaRPr>
          </a:p>
          <a:p>
            <a:pPr indent="-329882" lvl="0" marL="609600" rtl="0" algn="l">
              <a:lnSpc>
                <a:spcPct val="150000"/>
              </a:lnSpc>
              <a:spcBef>
                <a:spcPts val="0"/>
              </a:spcBef>
              <a:spcAft>
                <a:spcPts val="0"/>
              </a:spcAft>
              <a:buClr>
                <a:srgbClr val="515560"/>
              </a:buClr>
              <a:buSzPct val="100000"/>
              <a:buFont typeface="Times New Roman"/>
              <a:buChar char="●"/>
            </a:pPr>
            <a:r>
              <a:rPr lang="it" sz="2900">
                <a:solidFill>
                  <a:srgbClr val="515560"/>
                </a:solidFill>
                <a:latin typeface="Times New Roman"/>
                <a:ea typeface="Times New Roman"/>
                <a:cs typeface="Times New Roman"/>
                <a:sym typeface="Times New Roman"/>
              </a:rPr>
              <a:t>'best before' or the ‘use by' date</a:t>
            </a:r>
            <a:endParaRPr sz="2900">
              <a:solidFill>
                <a:srgbClr val="515560"/>
              </a:solidFill>
              <a:latin typeface="Times New Roman"/>
              <a:ea typeface="Times New Roman"/>
              <a:cs typeface="Times New Roman"/>
              <a:sym typeface="Times New Roman"/>
            </a:endParaRPr>
          </a:p>
          <a:p>
            <a:pPr indent="0" lvl="0" marL="457200" rtl="0" algn="l">
              <a:lnSpc>
                <a:spcPct val="150000"/>
              </a:lnSpc>
              <a:spcBef>
                <a:spcPts val="1800"/>
              </a:spcBef>
              <a:spcAft>
                <a:spcPts val="0"/>
              </a:spcAft>
              <a:buNone/>
            </a:pPr>
            <a:r>
              <a:t/>
            </a:r>
            <a:endParaRPr sz="1500">
              <a:solidFill>
                <a:srgbClr val="515560"/>
              </a:solidFill>
              <a:highlight>
                <a:srgbClr val="FFFFFF"/>
              </a:highlight>
            </a:endParaRPr>
          </a:p>
          <a:p>
            <a:pPr indent="0" lvl="0" marL="0" rtl="0" algn="l">
              <a:spcBef>
                <a:spcPts val="1200"/>
              </a:spcBef>
              <a:spcAft>
                <a:spcPts val="1200"/>
              </a:spcAft>
              <a:buNone/>
            </a:pPr>
            <a:r>
              <a:t/>
            </a:r>
            <a:endParaRPr/>
          </a:p>
        </p:txBody>
      </p:sp>
      <p:pic>
        <p:nvPicPr>
          <p:cNvPr id="82" name="Google Shape;82;p16"/>
          <p:cNvPicPr preferRelativeResize="0"/>
          <p:nvPr/>
        </p:nvPicPr>
        <p:blipFill>
          <a:blip r:embed="rId3">
            <a:alphaModFix/>
          </a:blip>
          <a:stretch>
            <a:fillRect/>
          </a:stretch>
        </p:blipFill>
        <p:spPr>
          <a:xfrm>
            <a:off x="4875750" y="754675"/>
            <a:ext cx="4098350" cy="2408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863625" y="345300"/>
            <a:ext cx="8520600" cy="572700"/>
          </a:xfrm>
          <a:prstGeom prst="rect">
            <a:avLst/>
          </a:prstGeom>
        </p:spPr>
        <p:txBody>
          <a:bodyPr anchorCtr="0" anchor="t" bIns="91425" lIns="91425" spcFirstLastPara="1" rIns="91425" wrap="square" tIns="91425">
            <a:normAutofit fontScale="90000"/>
          </a:bodyPr>
          <a:lstStyle/>
          <a:p>
            <a:pPr indent="0" lvl="0" marL="914400" rtl="0" algn="l">
              <a:spcBef>
                <a:spcPts val="0"/>
              </a:spcBef>
              <a:spcAft>
                <a:spcPts val="0"/>
              </a:spcAft>
              <a:buNone/>
            </a:pPr>
            <a:r>
              <a:rPr b="1" lang="it">
                <a:latin typeface="Times New Roman"/>
                <a:ea typeface="Times New Roman"/>
                <a:cs typeface="Times New Roman"/>
                <a:sym typeface="Times New Roman"/>
              </a:rPr>
              <a:t>       </a:t>
            </a:r>
            <a:r>
              <a:rPr b="1" lang="it">
                <a:latin typeface="Times New Roman"/>
                <a:ea typeface="Times New Roman"/>
                <a:cs typeface="Times New Roman"/>
                <a:sym typeface="Times New Roman"/>
              </a:rPr>
              <a:t>FIC Directives and Regulations</a:t>
            </a:r>
            <a:endParaRPr b="1">
              <a:latin typeface="Times New Roman"/>
              <a:ea typeface="Times New Roman"/>
              <a:cs typeface="Times New Roman"/>
              <a:sym typeface="Times New Roman"/>
            </a:endParaRPr>
          </a:p>
        </p:txBody>
      </p:sp>
      <p:sp>
        <p:nvSpPr>
          <p:cNvPr id="88" name="Google Shape;88;p17"/>
          <p:cNvSpPr txBox="1"/>
          <p:nvPr>
            <p:ph idx="1" type="body"/>
          </p:nvPr>
        </p:nvSpPr>
        <p:spPr>
          <a:xfrm>
            <a:off x="311700" y="1298525"/>
            <a:ext cx="3999900" cy="378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solidFill>
                  <a:srgbClr val="1A2B49"/>
                </a:solidFill>
                <a:latin typeface="Roboto"/>
                <a:ea typeface="Roboto"/>
                <a:cs typeface="Roboto"/>
                <a:sym typeface="Roboto"/>
              </a:rPr>
              <a:t>Since 2016, T</a:t>
            </a:r>
            <a:r>
              <a:rPr lang="it">
                <a:solidFill>
                  <a:srgbClr val="1A2B49"/>
                </a:solidFill>
                <a:latin typeface="Roboto"/>
                <a:ea typeface="Roboto"/>
                <a:cs typeface="Roboto"/>
                <a:sym typeface="Roboto"/>
              </a:rPr>
              <a:t>he FIC Regulation requires food labels to include the following mandatory nutrition information:</a:t>
            </a:r>
            <a:endParaRPr>
              <a:solidFill>
                <a:srgbClr val="1A2B49"/>
              </a:solidFill>
              <a:latin typeface="Roboto"/>
              <a:ea typeface="Roboto"/>
              <a:cs typeface="Roboto"/>
              <a:sym typeface="Roboto"/>
            </a:endParaRPr>
          </a:p>
          <a:p>
            <a:pPr indent="-317500" lvl="0" marL="685800" rtl="0" algn="l">
              <a:spcBef>
                <a:spcPts val="1200"/>
              </a:spcBef>
              <a:spcAft>
                <a:spcPts val="0"/>
              </a:spcAft>
              <a:buClr>
                <a:srgbClr val="1A2B49"/>
              </a:buClr>
              <a:buSzPts val="1400"/>
              <a:buFont typeface="Roboto"/>
              <a:buChar char="●"/>
            </a:pPr>
            <a:r>
              <a:rPr lang="it">
                <a:solidFill>
                  <a:srgbClr val="1A2B49"/>
                </a:solidFill>
                <a:latin typeface="Roboto"/>
                <a:ea typeface="Roboto"/>
                <a:cs typeface="Roboto"/>
                <a:sym typeface="Roboto"/>
              </a:rPr>
              <a:t>Energy value (kJ, kcal)</a:t>
            </a:r>
            <a:endParaRPr>
              <a:solidFill>
                <a:srgbClr val="1A2B49"/>
              </a:solidFill>
              <a:latin typeface="Roboto"/>
              <a:ea typeface="Roboto"/>
              <a:cs typeface="Roboto"/>
              <a:sym typeface="Roboto"/>
            </a:endParaRPr>
          </a:p>
          <a:p>
            <a:pPr indent="-317500" lvl="0" marL="685800" rtl="0" algn="l">
              <a:spcBef>
                <a:spcPts val="0"/>
              </a:spcBef>
              <a:spcAft>
                <a:spcPts val="0"/>
              </a:spcAft>
              <a:buClr>
                <a:srgbClr val="1A2B49"/>
              </a:buClr>
              <a:buSzPts val="1400"/>
              <a:buFont typeface="Roboto"/>
              <a:buChar char="●"/>
            </a:pPr>
            <a:r>
              <a:rPr lang="it">
                <a:solidFill>
                  <a:srgbClr val="1A2B49"/>
                </a:solidFill>
                <a:latin typeface="Roboto"/>
                <a:ea typeface="Roboto"/>
                <a:cs typeface="Roboto"/>
                <a:sym typeface="Roboto"/>
              </a:rPr>
              <a:t>Fat</a:t>
            </a:r>
            <a:endParaRPr>
              <a:solidFill>
                <a:srgbClr val="1A2B49"/>
              </a:solidFill>
              <a:latin typeface="Roboto"/>
              <a:ea typeface="Roboto"/>
              <a:cs typeface="Roboto"/>
              <a:sym typeface="Roboto"/>
            </a:endParaRPr>
          </a:p>
          <a:p>
            <a:pPr indent="-317500" lvl="0" marL="685800" rtl="0" algn="l">
              <a:spcBef>
                <a:spcPts val="0"/>
              </a:spcBef>
              <a:spcAft>
                <a:spcPts val="0"/>
              </a:spcAft>
              <a:buClr>
                <a:srgbClr val="1A2B49"/>
              </a:buClr>
              <a:buSzPts val="1400"/>
              <a:buFont typeface="Roboto"/>
              <a:buChar char="●"/>
            </a:pPr>
            <a:r>
              <a:rPr lang="it">
                <a:solidFill>
                  <a:srgbClr val="1A2B49"/>
                </a:solidFill>
                <a:latin typeface="Roboto"/>
                <a:ea typeface="Roboto"/>
                <a:cs typeface="Roboto"/>
                <a:sym typeface="Roboto"/>
              </a:rPr>
              <a:t>Saturates</a:t>
            </a:r>
            <a:endParaRPr>
              <a:solidFill>
                <a:srgbClr val="1A2B49"/>
              </a:solidFill>
              <a:latin typeface="Roboto"/>
              <a:ea typeface="Roboto"/>
              <a:cs typeface="Roboto"/>
              <a:sym typeface="Roboto"/>
            </a:endParaRPr>
          </a:p>
          <a:p>
            <a:pPr indent="-317500" lvl="0" marL="685800" rtl="0" algn="l">
              <a:spcBef>
                <a:spcPts val="0"/>
              </a:spcBef>
              <a:spcAft>
                <a:spcPts val="0"/>
              </a:spcAft>
              <a:buClr>
                <a:srgbClr val="1A2B49"/>
              </a:buClr>
              <a:buSzPts val="1400"/>
              <a:buFont typeface="Roboto"/>
              <a:buChar char="●"/>
            </a:pPr>
            <a:r>
              <a:rPr lang="it">
                <a:solidFill>
                  <a:srgbClr val="1A2B49"/>
                </a:solidFill>
                <a:latin typeface="Roboto"/>
                <a:ea typeface="Roboto"/>
                <a:cs typeface="Roboto"/>
                <a:sym typeface="Roboto"/>
              </a:rPr>
              <a:t>Carbohydrates</a:t>
            </a:r>
            <a:endParaRPr>
              <a:solidFill>
                <a:srgbClr val="1A2B49"/>
              </a:solidFill>
              <a:latin typeface="Roboto"/>
              <a:ea typeface="Roboto"/>
              <a:cs typeface="Roboto"/>
              <a:sym typeface="Roboto"/>
            </a:endParaRPr>
          </a:p>
          <a:p>
            <a:pPr indent="-317500" lvl="0" marL="685800" rtl="0" algn="l">
              <a:spcBef>
                <a:spcPts val="0"/>
              </a:spcBef>
              <a:spcAft>
                <a:spcPts val="0"/>
              </a:spcAft>
              <a:buClr>
                <a:srgbClr val="1A2B49"/>
              </a:buClr>
              <a:buSzPts val="1400"/>
              <a:buFont typeface="Roboto"/>
              <a:buChar char="●"/>
            </a:pPr>
            <a:r>
              <a:rPr lang="it">
                <a:solidFill>
                  <a:srgbClr val="1A2B49"/>
                </a:solidFill>
                <a:latin typeface="Roboto"/>
                <a:ea typeface="Roboto"/>
                <a:cs typeface="Roboto"/>
                <a:sym typeface="Roboto"/>
              </a:rPr>
              <a:t>Sugars</a:t>
            </a:r>
            <a:endParaRPr>
              <a:solidFill>
                <a:srgbClr val="1A2B49"/>
              </a:solidFill>
              <a:latin typeface="Roboto"/>
              <a:ea typeface="Roboto"/>
              <a:cs typeface="Roboto"/>
              <a:sym typeface="Roboto"/>
            </a:endParaRPr>
          </a:p>
          <a:p>
            <a:pPr indent="-317500" lvl="0" marL="685800" rtl="0" algn="l">
              <a:spcBef>
                <a:spcPts val="0"/>
              </a:spcBef>
              <a:spcAft>
                <a:spcPts val="0"/>
              </a:spcAft>
              <a:buClr>
                <a:srgbClr val="1A2B49"/>
              </a:buClr>
              <a:buSzPts val="1400"/>
              <a:buFont typeface="Roboto"/>
              <a:buChar char="●"/>
            </a:pPr>
            <a:r>
              <a:rPr lang="it">
                <a:solidFill>
                  <a:srgbClr val="1A2B49"/>
                </a:solidFill>
                <a:latin typeface="Roboto"/>
                <a:ea typeface="Roboto"/>
                <a:cs typeface="Roboto"/>
                <a:sym typeface="Roboto"/>
              </a:rPr>
              <a:t>Protein</a:t>
            </a:r>
            <a:endParaRPr>
              <a:solidFill>
                <a:srgbClr val="1A2B49"/>
              </a:solidFill>
              <a:latin typeface="Roboto"/>
              <a:ea typeface="Roboto"/>
              <a:cs typeface="Roboto"/>
              <a:sym typeface="Roboto"/>
            </a:endParaRPr>
          </a:p>
          <a:p>
            <a:pPr indent="-317500" lvl="0" marL="685800" rtl="0" algn="l">
              <a:spcBef>
                <a:spcPts val="0"/>
              </a:spcBef>
              <a:spcAft>
                <a:spcPts val="0"/>
              </a:spcAft>
              <a:buClr>
                <a:srgbClr val="1A2B49"/>
              </a:buClr>
              <a:buSzPts val="1400"/>
              <a:buFont typeface="Roboto"/>
              <a:buChar char="●"/>
            </a:pPr>
            <a:r>
              <a:rPr lang="it">
                <a:solidFill>
                  <a:srgbClr val="1A2B49"/>
                </a:solidFill>
                <a:latin typeface="Roboto"/>
                <a:ea typeface="Roboto"/>
                <a:cs typeface="Roboto"/>
                <a:sym typeface="Roboto"/>
              </a:rPr>
              <a:t>Salt</a:t>
            </a:r>
            <a:endParaRPr>
              <a:solidFill>
                <a:srgbClr val="1A2B49"/>
              </a:solidFill>
              <a:latin typeface="Roboto"/>
              <a:ea typeface="Roboto"/>
              <a:cs typeface="Roboto"/>
              <a:sym typeface="Roboto"/>
            </a:endParaRPr>
          </a:p>
          <a:p>
            <a:pPr indent="0" lvl="0" marL="0" rtl="0" algn="l">
              <a:spcBef>
                <a:spcPts val="2000"/>
              </a:spcBef>
              <a:spcAft>
                <a:spcPts val="0"/>
              </a:spcAft>
              <a:buNone/>
            </a:pPr>
            <a:r>
              <a:rPr lang="it" sz="1350">
                <a:solidFill>
                  <a:srgbClr val="1A2B49"/>
                </a:solidFill>
                <a:latin typeface="Roboto"/>
                <a:ea typeface="Roboto"/>
                <a:cs typeface="Roboto"/>
                <a:sym typeface="Roboto"/>
              </a:rPr>
              <a:t>The mandatory nutrition declaration may be supplemented with details on mono-unsaturates, polyunsaturates, polyols, starch, fiber, and vitamins and minerals.</a:t>
            </a:r>
            <a:endParaRPr>
              <a:solidFill>
                <a:srgbClr val="1A2B49"/>
              </a:solidFill>
              <a:latin typeface="Roboto"/>
              <a:ea typeface="Roboto"/>
              <a:cs typeface="Roboto"/>
              <a:sym typeface="Roboto"/>
            </a:endParaRPr>
          </a:p>
          <a:p>
            <a:pPr indent="0" lvl="0" marL="0" rtl="0" algn="l">
              <a:spcBef>
                <a:spcPts val="1200"/>
              </a:spcBef>
              <a:spcAft>
                <a:spcPts val="1200"/>
              </a:spcAft>
              <a:buNone/>
            </a:pPr>
            <a:r>
              <a:t/>
            </a:r>
            <a:endParaRPr sz="1500"/>
          </a:p>
        </p:txBody>
      </p:sp>
      <p:sp>
        <p:nvSpPr>
          <p:cNvPr id="89" name="Google Shape;89;p17"/>
          <p:cNvSpPr txBox="1"/>
          <p:nvPr>
            <p:ph idx="2" type="body"/>
          </p:nvPr>
        </p:nvSpPr>
        <p:spPr>
          <a:xfrm>
            <a:off x="4769575" y="1298525"/>
            <a:ext cx="39999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it" sz="1300">
                <a:solidFill>
                  <a:srgbClr val="404040"/>
                </a:solidFill>
              </a:rPr>
              <a:t>L</a:t>
            </a:r>
            <a:r>
              <a:rPr lang="it">
                <a:solidFill>
                  <a:srgbClr val="404040"/>
                </a:solidFill>
              </a:rPr>
              <a:t>abels of foodstuffs, according to the general rules laid down by Regulation (EU) 1169/2011 </a:t>
            </a:r>
            <a:endParaRPr>
              <a:solidFill>
                <a:srgbClr val="404040"/>
              </a:solidFill>
            </a:endParaRPr>
          </a:p>
          <a:p>
            <a:pPr indent="-317500" lvl="0" marL="457200" rtl="0" algn="l">
              <a:lnSpc>
                <a:spcPct val="146000"/>
              </a:lnSpc>
              <a:spcBef>
                <a:spcPts val="1200"/>
              </a:spcBef>
              <a:spcAft>
                <a:spcPts val="0"/>
              </a:spcAft>
              <a:buClr>
                <a:schemeClr val="dk1"/>
              </a:buClr>
              <a:buSzPts val="1400"/>
              <a:buChar char="●"/>
            </a:pPr>
            <a:r>
              <a:rPr lang="it">
                <a:solidFill>
                  <a:schemeClr val="dk1"/>
                </a:solidFill>
              </a:rPr>
              <a:t>The name under which the product is sold</a:t>
            </a:r>
            <a:endParaRPr>
              <a:solidFill>
                <a:schemeClr val="dk1"/>
              </a:solidFill>
            </a:endParaRPr>
          </a:p>
          <a:p>
            <a:pPr indent="-317500" lvl="0" marL="457200" rtl="0" algn="l">
              <a:lnSpc>
                <a:spcPct val="146000"/>
              </a:lnSpc>
              <a:spcBef>
                <a:spcPts val="0"/>
              </a:spcBef>
              <a:spcAft>
                <a:spcPts val="0"/>
              </a:spcAft>
              <a:buClr>
                <a:schemeClr val="dk1"/>
              </a:buClr>
              <a:buSzPts val="1400"/>
              <a:buChar char="●"/>
            </a:pPr>
            <a:r>
              <a:rPr lang="it">
                <a:solidFill>
                  <a:schemeClr val="dk1"/>
                </a:solidFill>
              </a:rPr>
              <a:t>The net weight of pre-packaged products</a:t>
            </a:r>
            <a:endParaRPr>
              <a:solidFill>
                <a:schemeClr val="dk1"/>
              </a:solidFill>
            </a:endParaRPr>
          </a:p>
          <a:p>
            <a:pPr indent="-317500" lvl="0" marL="457200" rtl="0" algn="l">
              <a:lnSpc>
                <a:spcPct val="146000"/>
              </a:lnSpc>
              <a:spcBef>
                <a:spcPts val="0"/>
              </a:spcBef>
              <a:spcAft>
                <a:spcPts val="0"/>
              </a:spcAft>
              <a:buClr>
                <a:schemeClr val="dk1"/>
              </a:buClr>
              <a:buSzPts val="1400"/>
              <a:buChar char="●"/>
            </a:pPr>
            <a:r>
              <a:rPr lang="it">
                <a:solidFill>
                  <a:schemeClr val="dk1"/>
                </a:solidFill>
              </a:rPr>
              <a:t>The date of minimum durability</a:t>
            </a:r>
            <a:endParaRPr>
              <a:solidFill>
                <a:schemeClr val="dk1"/>
              </a:solidFill>
            </a:endParaRPr>
          </a:p>
          <a:p>
            <a:pPr indent="-317500" lvl="0" marL="457200" rtl="0" algn="l">
              <a:lnSpc>
                <a:spcPct val="146000"/>
              </a:lnSpc>
              <a:spcBef>
                <a:spcPts val="0"/>
              </a:spcBef>
              <a:spcAft>
                <a:spcPts val="0"/>
              </a:spcAft>
              <a:buClr>
                <a:schemeClr val="dk1"/>
              </a:buClr>
              <a:buSzPts val="1400"/>
              <a:buChar char="●"/>
            </a:pPr>
            <a:r>
              <a:rPr lang="it">
                <a:solidFill>
                  <a:schemeClr val="dk1"/>
                </a:solidFill>
              </a:rPr>
              <a:t>Any special conditions for keeping or use</a:t>
            </a:r>
            <a:endParaRPr>
              <a:solidFill>
                <a:schemeClr val="dk1"/>
              </a:solidFill>
            </a:endParaRPr>
          </a:p>
          <a:p>
            <a:pPr indent="-317500" lvl="0" marL="457200" rtl="0" algn="l">
              <a:lnSpc>
                <a:spcPct val="146000"/>
              </a:lnSpc>
              <a:spcBef>
                <a:spcPts val="0"/>
              </a:spcBef>
              <a:spcAft>
                <a:spcPts val="0"/>
              </a:spcAft>
              <a:buClr>
                <a:schemeClr val="dk1"/>
              </a:buClr>
              <a:buSzPts val="1400"/>
              <a:buChar char="●"/>
            </a:pPr>
            <a:r>
              <a:rPr lang="it">
                <a:solidFill>
                  <a:schemeClr val="dk1"/>
                </a:solidFill>
              </a:rPr>
              <a:t>The name or business name and address of the manufacturer, packager or seller established in the EU</a:t>
            </a:r>
            <a:endParaRPr>
              <a:solidFill>
                <a:schemeClr val="dk1"/>
              </a:solidFill>
            </a:endParaRPr>
          </a:p>
          <a:p>
            <a:pPr indent="-317500" lvl="0" marL="457200" rtl="0" algn="l">
              <a:lnSpc>
                <a:spcPct val="146000"/>
              </a:lnSpc>
              <a:spcBef>
                <a:spcPts val="0"/>
              </a:spcBef>
              <a:spcAft>
                <a:spcPts val="0"/>
              </a:spcAft>
              <a:buClr>
                <a:schemeClr val="dk1"/>
              </a:buClr>
              <a:buSzPts val="1400"/>
              <a:buChar char="●"/>
            </a:pPr>
            <a:r>
              <a:rPr lang="it">
                <a:solidFill>
                  <a:schemeClr val="dk1"/>
                </a:solidFill>
              </a:rPr>
              <a:t>Lot marking on pre-packaged product with the marking preceded by the letter 'L'</a:t>
            </a:r>
            <a:endParaRPr>
              <a:solidFill>
                <a:schemeClr val="dk1"/>
              </a:solidFill>
            </a:endParaRPr>
          </a:p>
          <a:p>
            <a:pPr indent="0" lvl="0" marL="0" rtl="0" algn="l">
              <a:lnSpc>
                <a:spcPct val="95000"/>
              </a:lnSpc>
              <a:spcBef>
                <a:spcPts val="1200"/>
              </a:spcBef>
              <a:spcAft>
                <a:spcPts val="1200"/>
              </a:spcAft>
              <a:buNone/>
            </a:pPr>
            <a:r>
              <a:t/>
            </a:r>
            <a:endParaRPr>
              <a:solidFill>
                <a:srgbClr val="404040"/>
              </a:solidFill>
              <a:highlight>
                <a:srgbClr val="FFFFFF"/>
              </a:highlight>
            </a:endParaRPr>
          </a:p>
        </p:txBody>
      </p:sp>
      <p:pic>
        <p:nvPicPr>
          <p:cNvPr id="90" name="Google Shape;90;p17"/>
          <p:cNvPicPr preferRelativeResize="0"/>
          <p:nvPr/>
        </p:nvPicPr>
        <p:blipFill>
          <a:blip r:embed="rId3">
            <a:alphaModFix/>
          </a:blip>
          <a:stretch>
            <a:fillRect/>
          </a:stretch>
        </p:blipFill>
        <p:spPr>
          <a:xfrm>
            <a:off x="7616000" y="-41675"/>
            <a:ext cx="1474650" cy="1474650"/>
          </a:xfrm>
          <a:prstGeom prst="rect">
            <a:avLst/>
          </a:prstGeom>
          <a:noFill/>
          <a:ln>
            <a:noFill/>
          </a:ln>
        </p:spPr>
      </p:pic>
      <p:pic>
        <p:nvPicPr>
          <p:cNvPr id="91" name="Google Shape;91;p17"/>
          <p:cNvPicPr preferRelativeResize="0"/>
          <p:nvPr/>
        </p:nvPicPr>
        <p:blipFill>
          <a:blip r:embed="rId4">
            <a:alphaModFix/>
          </a:blip>
          <a:stretch>
            <a:fillRect/>
          </a:stretch>
        </p:blipFill>
        <p:spPr>
          <a:xfrm>
            <a:off x="241250" y="0"/>
            <a:ext cx="1391300" cy="1391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nvSpPr>
        <p:spPr>
          <a:xfrm>
            <a:off x="96675" y="281850"/>
            <a:ext cx="8833200" cy="4457400"/>
          </a:xfrm>
          <a:prstGeom prst="rect">
            <a:avLst/>
          </a:prstGeom>
          <a:noFill/>
          <a:ln>
            <a:noFill/>
          </a:ln>
        </p:spPr>
        <p:txBody>
          <a:bodyPr anchorCtr="0" anchor="t" bIns="91425" lIns="91425" spcFirstLastPara="1" rIns="91425" wrap="square" tIns="91425">
            <a:spAutoFit/>
          </a:bodyPr>
          <a:lstStyle/>
          <a:p>
            <a:pPr indent="-323850" lvl="0" marL="457200" rtl="0" algn="l">
              <a:lnSpc>
                <a:spcPct val="163636"/>
              </a:lnSpc>
              <a:spcBef>
                <a:spcPts val="1200"/>
              </a:spcBef>
              <a:spcAft>
                <a:spcPts val="0"/>
              </a:spcAft>
              <a:buClr>
                <a:srgbClr val="515560"/>
              </a:buClr>
              <a:buSzPts val="1500"/>
              <a:buFont typeface="Times New Roman"/>
              <a:buChar char="➔"/>
            </a:pPr>
            <a:r>
              <a:rPr b="1" lang="it" sz="1500">
                <a:solidFill>
                  <a:srgbClr val="515560"/>
                </a:solidFill>
                <a:latin typeface="Source Sans Pro"/>
                <a:ea typeface="Source Sans Pro"/>
                <a:cs typeface="Source Sans Pro"/>
                <a:sym typeface="Source Sans Pro"/>
              </a:rPr>
              <a:t>Order of Labelling</a:t>
            </a:r>
            <a:r>
              <a:rPr lang="it" sz="1500">
                <a:solidFill>
                  <a:srgbClr val="515560"/>
                </a:solidFill>
                <a:latin typeface="Source Sans Pro"/>
                <a:ea typeface="Source Sans Pro"/>
                <a:cs typeface="Source Sans Pro"/>
                <a:sym typeface="Source Sans Pro"/>
              </a:rPr>
              <a:t>: </a:t>
            </a:r>
            <a:r>
              <a:rPr lang="it" sz="1500">
                <a:solidFill>
                  <a:srgbClr val="515560"/>
                </a:solidFill>
                <a:latin typeface="Source Sans Pro"/>
                <a:ea typeface="Source Sans Pro"/>
                <a:cs typeface="Source Sans Pro"/>
                <a:sym typeface="Source Sans Pro"/>
              </a:rPr>
              <a:t>The list must be preceded by a heading that includes the word ‘ingredients' and must include all the ingredients of the food:</a:t>
            </a:r>
            <a:endParaRPr sz="1500">
              <a:solidFill>
                <a:srgbClr val="515560"/>
              </a:solidFill>
              <a:latin typeface="Source Sans Pro"/>
              <a:ea typeface="Source Sans Pro"/>
              <a:cs typeface="Source Sans Pro"/>
              <a:sym typeface="Source Sans Pro"/>
            </a:endParaRPr>
          </a:p>
          <a:p>
            <a:pPr indent="-323850" lvl="0" marL="609600" rtl="0" algn="l">
              <a:lnSpc>
                <a:spcPct val="150000"/>
              </a:lnSpc>
              <a:spcBef>
                <a:spcPts val="0"/>
              </a:spcBef>
              <a:spcAft>
                <a:spcPts val="0"/>
              </a:spcAft>
              <a:buClr>
                <a:srgbClr val="515560"/>
              </a:buClr>
              <a:buSzPts val="1500"/>
              <a:buFont typeface="Source Sans Pro"/>
              <a:buChar char="●"/>
            </a:pPr>
            <a:r>
              <a:rPr lang="it" sz="1500">
                <a:solidFill>
                  <a:srgbClr val="515560"/>
                </a:solidFill>
                <a:latin typeface="Source Sans Pro"/>
                <a:ea typeface="Source Sans Pro"/>
                <a:cs typeface="Source Sans Pro"/>
                <a:sym typeface="Source Sans Pro"/>
              </a:rPr>
              <a:t>in descending order of weight</a:t>
            </a:r>
            <a:endParaRPr sz="1500">
              <a:solidFill>
                <a:srgbClr val="515560"/>
              </a:solidFill>
              <a:latin typeface="Source Sans Pro"/>
              <a:ea typeface="Source Sans Pro"/>
              <a:cs typeface="Source Sans Pro"/>
              <a:sym typeface="Source Sans Pro"/>
            </a:endParaRPr>
          </a:p>
          <a:p>
            <a:pPr indent="-323850" lvl="0" marL="609600" rtl="0" algn="l">
              <a:lnSpc>
                <a:spcPct val="150000"/>
              </a:lnSpc>
              <a:spcBef>
                <a:spcPts val="0"/>
              </a:spcBef>
              <a:spcAft>
                <a:spcPts val="0"/>
              </a:spcAft>
              <a:buClr>
                <a:srgbClr val="515560"/>
              </a:buClr>
              <a:buSzPts val="1500"/>
              <a:buFont typeface="Source Sans Pro"/>
              <a:buChar char="●"/>
            </a:pPr>
            <a:r>
              <a:rPr lang="it" sz="1500">
                <a:solidFill>
                  <a:srgbClr val="515560"/>
                </a:solidFill>
                <a:latin typeface="Source Sans Pro"/>
                <a:ea typeface="Source Sans Pro"/>
                <a:cs typeface="Source Sans Pro"/>
                <a:sym typeface="Source Sans Pro"/>
              </a:rPr>
              <a:t>designated by their legal name</a:t>
            </a:r>
            <a:endParaRPr sz="1500">
              <a:solidFill>
                <a:srgbClr val="515560"/>
              </a:solidFill>
              <a:latin typeface="Source Sans Pro"/>
              <a:ea typeface="Source Sans Pro"/>
              <a:cs typeface="Source Sans Pro"/>
              <a:sym typeface="Source Sans Pro"/>
            </a:endParaRPr>
          </a:p>
          <a:p>
            <a:pPr indent="0" lvl="0" marL="0" rtl="0" algn="l">
              <a:lnSpc>
                <a:spcPct val="150000"/>
              </a:lnSpc>
              <a:spcBef>
                <a:spcPts val="1800"/>
              </a:spcBef>
              <a:spcAft>
                <a:spcPts val="0"/>
              </a:spcAft>
              <a:buNone/>
            </a:pPr>
            <a:r>
              <a:t/>
            </a:r>
            <a:endParaRPr>
              <a:solidFill>
                <a:srgbClr val="515560"/>
              </a:solidFill>
              <a:highlight>
                <a:srgbClr val="FFFFFF"/>
              </a:highlight>
              <a:latin typeface="Times New Roman"/>
              <a:ea typeface="Times New Roman"/>
              <a:cs typeface="Times New Roman"/>
              <a:sym typeface="Times New Roman"/>
            </a:endParaRPr>
          </a:p>
          <a:p>
            <a:pPr indent="-317500" lvl="0" marL="457200" rtl="0" algn="l">
              <a:lnSpc>
                <a:spcPct val="150000"/>
              </a:lnSpc>
              <a:spcBef>
                <a:spcPts val="1800"/>
              </a:spcBef>
              <a:spcAft>
                <a:spcPts val="0"/>
              </a:spcAft>
              <a:buClr>
                <a:srgbClr val="1A2B49"/>
              </a:buClr>
              <a:buSzPts val="1400"/>
              <a:buFont typeface="Times New Roman"/>
              <a:buChar char="➔"/>
            </a:pPr>
            <a:r>
              <a:rPr b="1" lang="it" sz="1500">
                <a:solidFill>
                  <a:srgbClr val="1A2B49"/>
                </a:solidFill>
                <a:latin typeface="Source Sans Pro"/>
                <a:ea typeface="Source Sans Pro"/>
                <a:cs typeface="Source Sans Pro"/>
                <a:sym typeface="Source Sans Pro"/>
              </a:rPr>
              <a:t>Vitamins and minerals </a:t>
            </a:r>
            <a:r>
              <a:rPr lang="it" sz="1500">
                <a:solidFill>
                  <a:srgbClr val="1A2B49"/>
                </a:solidFill>
                <a:latin typeface="Source Sans Pro"/>
                <a:ea typeface="Source Sans Pro"/>
                <a:cs typeface="Source Sans Pro"/>
                <a:sym typeface="Source Sans Pro"/>
              </a:rPr>
              <a:t>must be expressed as a percentage of the </a:t>
            </a:r>
            <a:r>
              <a:rPr b="1" lang="it" sz="1500">
                <a:solidFill>
                  <a:srgbClr val="1A2B49"/>
                </a:solidFill>
                <a:latin typeface="Source Sans Pro"/>
                <a:ea typeface="Source Sans Pro"/>
                <a:cs typeface="Source Sans Pro"/>
                <a:sym typeface="Source Sans Pro"/>
              </a:rPr>
              <a:t>daily reference intake value </a:t>
            </a:r>
            <a:r>
              <a:rPr lang="it" sz="1500">
                <a:solidFill>
                  <a:srgbClr val="1A2B49"/>
                </a:solidFill>
                <a:latin typeface="Source Sans Pro"/>
                <a:ea typeface="Source Sans Pro"/>
                <a:cs typeface="Source Sans Pro"/>
                <a:sym typeface="Source Sans Pro"/>
              </a:rPr>
              <a:t>and should only be displayed when present in significant amounts. Generally, the concentration of a vitamin or mineral per 100g or 100ml should be at least 7.5 % in </a:t>
            </a:r>
            <a:r>
              <a:rPr b="1" lang="it" sz="1500">
                <a:solidFill>
                  <a:srgbClr val="1A2B49"/>
                </a:solidFill>
                <a:latin typeface="Source Sans Pro"/>
                <a:ea typeface="Source Sans Pro"/>
                <a:cs typeface="Source Sans Pro"/>
                <a:sym typeface="Source Sans Pro"/>
              </a:rPr>
              <a:t>beverages</a:t>
            </a:r>
            <a:r>
              <a:rPr lang="it" sz="1500">
                <a:solidFill>
                  <a:srgbClr val="1A2B49"/>
                </a:solidFill>
                <a:latin typeface="Source Sans Pro"/>
                <a:ea typeface="Source Sans Pro"/>
                <a:cs typeface="Source Sans Pro"/>
                <a:sym typeface="Source Sans Pro"/>
              </a:rPr>
              <a:t> or </a:t>
            </a:r>
            <a:r>
              <a:rPr b="1" lang="it" sz="1500">
                <a:solidFill>
                  <a:srgbClr val="1A2B49"/>
                </a:solidFill>
                <a:latin typeface="Source Sans Pro"/>
                <a:ea typeface="Source Sans Pro"/>
                <a:cs typeface="Source Sans Pro"/>
                <a:sym typeface="Source Sans Pro"/>
              </a:rPr>
              <a:t>15 % in other products</a:t>
            </a:r>
            <a:r>
              <a:rPr b="1" lang="it">
                <a:solidFill>
                  <a:srgbClr val="1A2B49"/>
                </a:solidFill>
                <a:latin typeface="Source Sans Pro"/>
                <a:ea typeface="Source Sans Pro"/>
                <a:cs typeface="Source Sans Pro"/>
                <a:sym typeface="Source Sans Pro"/>
              </a:rPr>
              <a:t>.</a:t>
            </a:r>
            <a:endParaRPr b="1">
              <a:solidFill>
                <a:srgbClr val="1A2B49"/>
              </a:solidFill>
              <a:latin typeface="Source Sans Pro"/>
              <a:ea typeface="Source Sans Pro"/>
              <a:cs typeface="Source Sans Pro"/>
              <a:sym typeface="Source Sans Pro"/>
            </a:endParaRPr>
          </a:p>
          <a:p>
            <a:pPr indent="0" lvl="0" marL="0" rtl="0" algn="l">
              <a:lnSpc>
                <a:spcPct val="150000"/>
              </a:lnSpc>
              <a:spcBef>
                <a:spcPts val="1800"/>
              </a:spcBef>
              <a:spcAft>
                <a:spcPts val="0"/>
              </a:spcAft>
              <a:buNone/>
            </a:pPr>
            <a:r>
              <a:t/>
            </a:r>
            <a:endParaRPr b="1">
              <a:solidFill>
                <a:srgbClr val="1A2B49"/>
              </a:solidFill>
              <a:latin typeface="Times New Roman"/>
              <a:ea typeface="Times New Roman"/>
              <a:cs typeface="Times New Roman"/>
              <a:sym typeface="Times New Roman"/>
            </a:endParaRPr>
          </a:p>
          <a:p>
            <a:pPr indent="0" lvl="0" marL="0" rtl="0" algn="l">
              <a:lnSpc>
                <a:spcPct val="150000"/>
              </a:lnSpc>
              <a:spcBef>
                <a:spcPts val="1800"/>
              </a:spcBef>
              <a:spcAft>
                <a:spcPts val="1200"/>
              </a:spcAft>
              <a:buNone/>
            </a:pPr>
            <a:r>
              <a:t/>
            </a:r>
            <a:endParaRPr b="1">
              <a:solidFill>
                <a:srgbClr val="1A2B49"/>
              </a:solidFill>
              <a:latin typeface="Times New Roman"/>
              <a:ea typeface="Times New Roman"/>
              <a:cs typeface="Times New Roman"/>
              <a:sym typeface="Times New Roman"/>
            </a:endParaRPr>
          </a:p>
        </p:txBody>
      </p:sp>
      <p:pic>
        <p:nvPicPr>
          <p:cNvPr id="97" name="Google Shape;97;p18"/>
          <p:cNvPicPr preferRelativeResize="0"/>
          <p:nvPr/>
        </p:nvPicPr>
        <p:blipFill>
          <a:blip r:embed="rId3">
            <a:alphaModFix/>
          </a:blip>
          <a:stretch>
            <a:fillRect/>
          </a:stretch>
        </p:blipFill>
        <p:spPr>
          <a:xfrm>
            <a:off x="4379475" y="779750"/>
            <a:ext cx="3249900" cy="1585325"/>
          </a:xfrm>
          <a:prstGeom prst="rect">
            <a:avLst/>
          </a:prstGeom>
          <a:noFill/>
          <a:ln>
            <a:noFill/>
          </a:ln>
        </p:spPr>
      </p:pic>
      <p:pic>
        <p:nvPicPr>
          <p:cNvPr id="98" name="Google Shape;98;p18"/>
          <p:cNvPicPr preferRelativeResize="0"/>
          <p:nvPr/>
        </p:nvPicPr>
        <p:blipFill>
          <a:blip r:embed="rId4">
            <a:alphaModFix/>
          </a:blip>
          <a:stretch>
            <a:fillRect/>
          </a:stretch>
        </p:blipFill>
        <p:spPr>
          <a:xfrm>
            <a:off x="1364140" y="3625425"/>
            <a:ext cx="2219886" cy="1331950"/>
          </a:xfrm>
          <a:prstGeom prst="rect">
            <a:avLst/>
          </a:prstGeom>
          <a:noFill/>
          <a:ln>
            <a:noFill/>
          </a:ln>
        </p:spPr>
      </p:pic>
      <p:pic>
        <p:nvPicPr>
          <p:cNvPr id="99" name="Google Shape;99;p18"/>
          <p:cNvPicPr preferRelativeResize="0"/>
          <p:nvPr/>
        </p:nvPicPr>
        <p:blipFill>
          <a:blip r:embed="rId5">
            <a:alphaModFix/>
          </a:blip>
          <a:stretch>
            <a:fillRect/>
          </a:stretch>
        </p:blipFill>
        <p:spPr>
          <a:xfrm>
            <a:off x="5504373" y="3625427"/>
            <a:ext cx="2370550" cy="13319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nvSpPr>
        <p:spPr>
          <a:xfrm>
            <a:off x="49325" y="143750"/>
            <a:ext cx="9144000" cy="431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rgbClr val="1A2B49"/>
                </a:solidFill>
                <a:latin typeface="Times New Roman"/>
                <a:ea typeface="Times New Roman"/>
                <a:cs typeface="Times New Roman"/>
                <a:sym typeface="Times New Roman"/>
              </a:rPr>
              <a:t>In case of </a:t>
            </a:r>
            <a:r>
              <a:rPr b="1" lang="it">
                <a:solidFill>
                  <a:srgbClr val="1A2B49"/>
                </a:solidFill>
                <a:latin typeface="Times New Roman"/>
                <a:ea typeface="Times New Roman"/>
                <a:cs typeface="Times New Roman"/>
                <a:sym typeface="Times New Roman"/>
              </a:rPr>
              <a:t>Ingredients</a:t>
            </a:r>
            <a:r>
              <a:rPr b="1" lang="it">
                <a:solidFill>
                  <a:srgbClr val="1A2B49"/>
                </a:solidFill>
                <a:latin typeface="Times New Roman"/>
                <a:ea typeface="Times New Roman"/>
                <a:cs typeface="Times New Roman"/>
                <a:sym typeface="Times New Roman"/>
              </a:rPr>
              <a:t> prone to </a:t>
            </a:r>
            <a:r>
              <a:rPr b="1" lang="it">
                <a:solidFill>
                  <a:srgbClr val="1A2B49"/>
                </a:solidFill>
                <a:latin typeface="Times New Roman"/>
                <a:ea typeface="Times New Roman"/>
                <a:cs typeface="Times New Roman"/>
                <a:sym typeface="Times New Roman"/>
              </a:rPr>
              <a:t>allergies</a:t>
            </a:r>
            <a:r>
              <a:rPr lang="it">
                <a:solidFill>
                  <a:srgbClr val="1A2B49"/>
                </a:solidFill>
                <a:latin typeface="Times New Roman"/>
                <a:ea typeface="Times New Roman"/>
                <a:cs typeface="Times New Roman"/>
                <a:sym typeface="Times New Roman"/>
              </a:rPr>
              <a:t>: </a:t>
            </a:r>
            <a:r>
              <a:rPr lang="it">
                <a:solidFill>
                  <a:srgbClr val="1A2B49"/>
                </a:solidFill>
                <a:latin typeface="Times New Roman"/>
                <a:ea typeface="Times New Roman"/>
                <a:cs typeface="Times New Roman"/>
                <a:sym typeface="Times New Roman"/>
              </a:rPr>
              <a:t>If a food or beverage contains a substance that causes allergies or intolerances, the label must state this either explicitly or by emphasizing the substance in the list of ingredients, such as by using a bold font or different color text. food Items such as:</a:t>
            </a:r>
            <a:endParaRPr>
              <a:solidFill>
                <a:srgbClr val="1A2B49"/>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1A2B49"/>
              </a:solidFill>
              <a:latin typeface="Times New Roman"/>
              <a:ea typeface="Times New Roman"/>
              <a:cs typeface="Times New Roman"/>
              <a:sym typeface="Times New Roman"/>
            </a:endParaRPr>
          </a:p>
          <a:p>
            <a:pPr indent="-317500" lvl="0" marL="685800" rtl="0" algn="l">
              <a:lnSpc>
                <a:spcPct val="115000"/>
              </a:lnSpc>
              <a:spcBef>
                <a:spcPts val="1200"/>
              </a:spcBef>
              <a:spcAft>
                <a:spcPts val="0"/>
              </a:spcAft>
              <a:buClr>
                <a:srgbClr val="1A2B49"/>
              </a:buClr>
              <a:buSzPts val="1400"/>
              <a:buFont typeface="Times New Roman"/>
              <a:buChar char="●"/>
            </a:pPr>
            <a:r>
              <a:rPr lang="it">
                <a:solidFill>
                  <a:srgbClr val="1A2B49"/>
                </a:solidFill>
                <a:latin typeface="Times New Roman"/>
                <a:ea typeface="Times New Roman"/>
                <a:cs typeface="Times New Roman"/>
                <a:sym typeface="Times New Roman"/>
              </a:rPr>
              <a:t>Cereals containing gluten</a:t>
            </a:r>
            <a:endParaRPr>
              <a:solidFill>
                <a:srgbClr val="1A2B49"/>
              </a:solidFill>
              <a:latin typeface="Times New Roman"/>
              <a:ea typeface="Times New Roman"/>
              <a:cs typeface="Times New Roman"/>
              <a:sym typeface="Times New Roman"/>
            </a:endParaRPr>
          </a:p>
          <a:p>
            <a:pPr indent="-317500" lvl="0" marL="685800" rtl="0" algn="l">
              <a:lnSpc>
                <a:spcPct val="115000"/>
              </a:lnSpc>
              <a:spcBef>
                <a:spcPts val="0"/>
              </a:spcBef>
              <a:spcAft>
                <a:spcPts val="0"/>
              </a:spcAft>
              <a:buClr>
                <a:srgbClr val="1A2B49"/>
              </a:buClr>
              <a:buSzPts val="1400"/>
              <a:buFont typeface="Times New Roman"/>
              <a:buChar char="●"/>
            </a:pPr>
            <a:r>
              <a:rPr lang="it">
                <a:solidFill>
                  <a:srgbClr val="1A2B49"/>
                </a:solidFill>
                <a:latin typeface="Times New Roman"/>
                <a:ea typeface="Times New Roman"/>
                <a:cs typeface="Times New Roman"/>
                <a:sym typeface="Times New Roman"/>
              </a:rPr>
              <a:t>Crustaceans</a:t>
            </a:r>
            <a:endParaRPr>
              <a:solidFill>
                <a:srgbClr val="1A2B49"/>
              </a:solidFill>
              <a:latin typeface="Times New Roman"/>
              <a:ea typeface="Times New Roman"/>
              <a:cs typeface="Times New Roman"/>
              <a:sym typeface="Times New Roman"/>
            </a:endParaRPr>
          </a:p>
          <a:p>
            <a:pPr indent="-317500" lvl="0" marL="685800" rtl="0" algn="l">
              <a:lnSpc>
                <a:spcPct val="115000"/>
              </a:lnSpc>
              <a:spcBef>
                <a:spcPts val="0"/>
              </a:spcBef>
              <a:spcAft>
                <a:spcPts val="0"/>
              </a:spcAft>
              <a:buClr>
                <a:srgbClr val="1A2B49"/>
              </a:buClr>
              <a:buSzPts val="1400"/>
              <a:buFont typeface="Times New Roman"/>
              <a:buChar char="●"/>
            </a:pPr>
            <a:r>
              <a:rPr lang="it">
                <a:solidFill>
                  <a:srgbClr val="1A2B49"/>
                </a:solidFill>
                <a:latin typeface="Times New Roman"/>
                <a:ea typeface="Times New Roman"/>
                <a:cs typeface="Times New Roman"/>
                <a:sym typeface="Times New Roman"/>
              </a:rPr>
              <a:t>Eggs</a:t>
            </a:r>
            <a:endParaRPr>
              <a:solidFill>
                <a:srgbClr val="1A2B49"/>
              </a:solidFill>
              <a:latin typeface="Times New Roman"/>
              <a:ea typeface="Times New Roman"/>
              <a:cs typeface="Times New Roman"/>
              <a:sym typeface="Times New Roman"/>
            </a:endParaRPr>
          </a:p>
          <a:p>
            <a:pPr indent="-317500" lvl="0" marL="685800" rtl="0" algn="l">
              <a:lnSpc>
                <a:spcPct val="115000"/>
              </a:lnSpc>
              <a:spcBef>
                <a:spcPts val="0"/>
              </a:spcBef>
              <a:spcAft>
                <a:spcPts val="0"/>
              </a:spcAft>
              <a:buClr>
                <a:srgbClr val="1A2B49"/>
              </a:buClr>
              <a:buSzPts val="1400"/>
              <a:buFont typeface="Times New Roman"/>
              <a:buChar char="●"/>
            </a:pPr>
            <a:r>
              <a:rPr lang="it">
                <a:solidFill>
                  <a:srgbClr val="1A2B49"/>
                </a:solidFill>
                <a:latin typeface="Times New Roman"/>
                <a:ea typeface="Times New Roman"/>
                <a:cs typeface="Times New Roman"/>
                <a:sym typeface="Times New Roman"/>
              </a:rPr>
              <a:t>Fish</a:t>
            </a:r>
            <a:endParaRPr>
              <a:solidFill>
                <a:srgbClr val="1A2B49"/>
              </a:solidFill>
              <a:latin typeface="Times New Roman"/>
              <a:ea typeface="Times New Roman"/>
              <a:cs typeface="Times New Roman"/>
              <a:sym typeface="Times New Roman"/>
            </a:endParaRPr>
          </a:p>
          <a:p>
            <a:pPr indent="-317500" lvl="0" marL="685800" rtl="0" algn="l">
              <a:lnSpc>
                <a:spcPct val="115000"/>
              </a:lnSpc>
              <a:spcBef>
                <a:spcPts val="0"/>
              </a:spcBef>
              <a:spcAft>
                <a:spcPts val="0"/>
              </a:spcAft>
              <a:buClr>
                <a:srgbClr val="1A2B49"/>
              </a:buClr>
              <a:buSzPts val="1400"/>
              <a:buFont typeface="Times New Roman"/>
              <a:buChar char="●"/>
            </a:pPr>
            <a:r>
              <a:rPr lang="it">
                <a:solidFill>
                  <a:srgbClr val="1A2B49"/>
                </a:solidFill>
                <a:latin typeface="Times New Roman"/>
                <a:ea typeface="Times New Roman"/>
                <a:cs typeface="Times New Roman"/>
                <a:sym typeface="Times New Roman"/>
              </a:rPr>
              <a:t>Peanuts</a:t>
            </a:r>
            <a:endParaRPr>
              <a:solidFill>
                <a:srgbClr val="1A2B49"/>
              </a:solidFill>
              <a:latin typeface="Times New Roman"/>
              <a:ea typeface="Times New Roman"/>
              <a:cs typeface="Times New Roman"/>
              <a:sym typeface="Times New Roman"/>
            </a:endParaRPr>
          </a:p>
          <a:p>
            <a:pPr indent="-317500" lvl="0" marL="685800" rtl="0" algn="l">
              <a:lnSpc>
                <a:spcPct val="115000"/>
              </a:lnSpc>
              <a:spcBef>
                <a:spcPts val="0"/>
              </a:spcBef>
              <a:spcAft>
                <a:spcPts val="0"/>
              </a:spcAft>
              <a:buClr>
                <a:srgbClr val="1A2B49"/>
              </a:buClr>
              <a:buSzPts val="1400"/>
              <a:buFont typeface="Times New Roman"/>
              <a:buChar char="●"/>
            </a:pPr>
            <a:r>
              <a:rPr lang="it">
                <a:solidFill>
                  <a:srgbClr val="1A2B49"/>
                </a:solidFill>
                <a:latin typeface="Times New Roman"/>
                <a:ea typeface="Times New Roman"/>
                <a:cs typeface="Times New Roman"/>
                <a:sym typeface="Times New Roman"/>
              </a:rPr>
              <a:t>Soybeans</a:t>
            </a:r>
            <a:endParaRPr>
              <a:solidFill>
                <a:srgbClr val="1A2B49"/>
              </a:solidFill>
              <a:latin typeface="Times New Roman"/>
              <a:ea typeface="Times New Roman"/>
              <a:cs typeface="Times New Roman"/>
              <a:sym typeface="Times New Roman"/>
            </a:endParaRPr>
          </a:p>
          <a:p>
            <a:pPr indent="-317500" lvl="0" marL="685800" rtl="0" algn="l">
              <a:lnSpc>
                <a:spcPct val="115000"/>
              </a:lnSpc>
              <a:spcBef>
                <a:spcPts val="0"/>
              </a:spcBef>
              <a:spcAft>
                <a:spcPts val="0"/>
              </a:spcAft>
              <a:buClr>
                <a:srgbClr val="1A2B49"/>
              </a:buClr>
              <a:buSzPts val="1400"/>
              <a:buFont typeface="Times New Roman"/>
              <a:buChar char="●"/>
            </a:pPr>
            <a:r>
              <a:rPr lang="it">
                <a:solidFill>
                  <a:srgbClr val="1A2B49"/>
                </a:solidFill>
                <a:latin typeface="Times New Roman"/>
                <a:ea typeface="Times New Roman"/>
                <a:cs typeface="Times New Roman"/>
                <a:sym typeface="Times New Roman"/>
              </a:rPr>
              <a:t>Milk</a:t>
            </a:r>
            <a:endParaRPr>
              <a:solidFill>
                <a:srgbClr val="1A2B49"/>
              </a:solidFill>
              <a:latin typeface="Times New Roman"/>
              <a:ea typeface="Times New Roman"/>
              <a:cs typeface="Times New Roman"/>
              <a:sym typeface="Times New Roman"/>
            </a:endParaRPr>
          </a:p>
          <a:p>
            <a:pPr indent="0" lvl="0" marL="0" rtl="0" algn="l">
              <a:lnSpc>
                <a:spcPct val="115000"/>
              </a:lnSpc>
              <a:spcBef>
                <a:spcPts val="2000"/>
              </a:spcBef>
              <a:spcAft>
                <a:spcPts val="0"/>
              </a:spcAft>
              <a:buNone/>
            </a:pPr>
            <a:r>
              <a:t/>
            </a:r>
            <a:endParaRPr b="1">
              <a:solidFill>
                <a:srgbClr val="1A2B49"/>
              </a:solidFill>
              <a:latin typeface="Times New Roman"/>
              <a:ea typeface="Times New Roman"/>
              <a:cs typeface="Times New Roman"/>
              <a:sym typeface="Times New Roman"/>
            </a:endParaRPr>
          </a:p>
          <a:p>
            <a:pPr indent="0" lvl="0" marL="0" rtl="0" algn="l">
              <a:lnSpc>
                <a:spcPct val="115000"/>
              </a:lnSpc>
              <a:spcBef>
                <a:spcPts val="2000"/>
              </a:spcBef>
              <a:spcAft>
                <a:spcPts val="0"/>
              </a:spcAft>
              <a:buNone/>
            </a:pPr>
            <a:r>
              <a:t/>
            </a:r>
            <a:endParaRPr>
              <a:solidFill>
                <a:srgbClr val="1A2B49"/>
              </a:solidFill>
              <a:latin typeface="Roboto"/>
              <a:ea typeface="Roboto"/>
              <a:cs typeface="Roboto"/>
              <a:sym typeface="Roboto"/>
            </a:endParaRPr>
          </a:p>
          <a:p>
            <a:pPr indent="0" lvl="0" marL="0" rtl="0" algn="l">
              <a:spcBef>
                <a:spcPts val="1200"/>
              </a:spcBef>
              <a:spcAft>
                <a:spcPts val="0"/>
              </a:spcAft>
              <a:buNone/>
            </a:pPr>
            <a:r>
              <a:t/>
            </a:r>
            <a:endParaRPr>
              <a:solidFill>
                <a:srgbClr val="1A2B49"/>
              </a:solidFill>
              <a:latin typeface="Times New Roman"/>
              <a:ea typeface="Times New Roman"/>
              <a:cs typeface="Times New Roman"/>
              <a:sym typeface="Times New Roman"/>
            </a:endParaRPr>
          </a:p>
        </p:txBody>
      </p:sp>
      <p:pic>
        <p:nvPicPr>
          <p:cNvPr id="105" name="Google Shape;105;p19"/>
          <p:cNvPicPr preferRelativeResize="0"/>
          <p:nvPr/>
        </p:nvPicPr>
        <p:blipFill>
          <a:blip r:embed="rId3">
            <a:alphaModFix/>
          </a:blip>
          <a:stretch>
            <a:fillRect/>
          </a:stretch>
        </p:blipFill>
        <p:spPr>
          <a:xfrm>
            <a:off x="3084119" y="1366900"/>
            <a:ext cx="5518306" cy="3090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nvSpPr>
        <p:spPr>
          <a:xfrm>
            <a:off x="249375" y="216075"/>
            <a:ext cx="8527800" cy="16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000"/>
              </a:spcBef>
              <a:spcAft>
                <a:spcPts val="0"/>
              </a:spcAft>
              <a:buNone/>
            </a:pPr>
            <a:r>
              <a:rPr b="1" lang="it">
                <a:solidFill>
                  <a:srgbClr val="1A2B49"/>
                </a:solidFill>
                <a:latin typeface="Times New Roman"/>
                <a:ea typeface="Times New Roman"/>
                <a:cs typeface="Times New Roman"/>
                <a:sym typeface="Times New Roman"/>
              </a:rPr>
              <a:t>Beverages Consisting of Alcohol:  </a:t>
            </a:r>
            <a:r>
              <a:rPr lang="it">
                <a:solidFill>
                  <a:srgbClr val="1A2B49"/>
                </a:solidFill>
                <a:latin typeface="Times New Roman"/>
                <a:ea typeface="Times New Roman"/>
                <a:cs typeface="Times New Roman"/>
                <a:sym typeface="Times New Roman"/>
              </a:rPr>
              <a:t>If beverages contain more than 1.2 % alcohol by volume, they must be labeled with the actual alcoholic strength by volume but are exempt from the FIC Regulation mandatory listing of ingredients and nutrition declaration.</a:t>
            </a:r>
            <a:endParaRPr>
              <a:solidFill>
                <a:srgbClr val="1A2B49"/>
              </a:solidFill>
              <a:latin typeface="Times New Roman"/>
              <a:ea typeface="Times New Roman"/>
              <a:cs typeface="Times New Roman"/>
              <a:sym typeface="Times New Roman"/>
            </a:endParaRPr>
          </a:p>
          <a:p>
            <a:pPr indent="0" lvl="0" marL="0" rtl="0" algn="l">
              <a:lnSpc>
                <a:spcPct val="115000"/>
              </a:lnSpc>
              <a:spcBef>
                <a:spcPts val="2000"/>
              </a:spcBef>
              <a:spcAft>
                <a:spcPts val="1200"/>
              </a:spcAft>
              <a:buNone/>
            </a:pPr>
            <a:r>
              <a:rPr lang="it" sz="1350">
                <a:solidFill>
                  <a:srgbClr val="1A2B49"/>
                </a:solidFill>
                <a:latin typeface="Roboto"/>
                <a:ea typeface="Roboto"/>
                <a:cs typeface="Roboto"/>
                <a:sym typeface="Roboto"/>
              </a:rPr>
              <a:t>Note:</a:t>
            </a:r>
            <a:r>
              <a:rPr b="1" lang="it" sz="1350">
                <a:solidFill>
                  <a:srgbClr val="1A2B49"/>
                </a:solidFill>
                <a:latin typeface="Roboto"/>
                <a:ea typeface="Roboto"/>
                <a:cs typeface="Roboto"/>
                <a:sym typeface="Roboto"/>
              </a:rPr>
              <a:t> European alcoholic beverage industries have self-regulated to provide energy, nutrition, and ingredient information on their products</a:t>
            </a:r>
            <a:endParaRPr/>
          </a:p>
        </p:txBody>
      </p:sp>
      <p:pic>
        <p:nvPicPr>
          <p:cNvPr id="111" name="Google Shape;111;p20"/>
          <p:cNvPicPr preferRelativeResize="0"/>
          <p:nvPr/>
        </p:nvPicPr>
        <p:blipFill>
          <a:blip r:embed="rId3">
            <a:alphaModFix/>
          </a:blip>
          <a:stretch>
            <a:fillRect/>
          </a:stretch>
        </p:blipFill>
        <p:spPr>
          <a:xfrm>
            <a:off x="4971238" y="1847475"/>
            <a:ext cx="3640374" cy="2383850"/>
          </a:xfrm>
          <a:prstGeom prst="rect">
            <a:avLst/>
          </a:prstGeom>
          <a:noFill/>
          <a:ln>
            <a:noFill/>
          </a:ln>
        </p:spPr>
      </p:pic>
      <p:pic>
        <p:nvPicPr>
          <p:cNvPr id="112" name="Google Shape;112;p20"/>
          <p:cNvPicPr preferRelativeResize="0"/>
          <p:nvPr/>
        </p:nvPicPr>
        <p:blipFill>
          <a:blip r:embed="rId4">
            <a:alphaModFix/>
          </a:blip>
          <a:stretch>
            <a:fillRect/>
          </a:stretch>
        </p:blipFill>
        <p:spPr>
          <a:xfrm>
            <a:off x="328525" y="2853149"/>
            <a:ext cx="3948301" cy="17186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440875" y="0"/>
            <a:ext cx="8909100" cy="815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it"/>
              <a:t>"Contrasting Approaches: Food Labeling Regulations in the US and EU"</a:t>
            </a:r>
            <a:endParaRPr/>
          </a:p>
        </p:txBody>
      </p:sp>
      <p:sp>
        <p:nvSpPr>
          <p:cNvPr id="118" name="Google Shape;118;p21"/>
          <p:cNvSpPr txBox="1"/>
          <p:nvPr>
            <p:ph idx="1" type="body"/>
          </p:nvPr>
        </p:nvSpPr>
        <p:spPr>
          <a:xfrm>
            <a:off x="311700" y="1152475"/>
            <a:ext cx="8521500" cy="3420300"/>
          </a:xfrm>
          <a:prstGeom prst="rect">
            <a:avLst/>
          </a:prstGeom>
        </p:spPr>
        <p:txBody>
          <a:bodyPr anchorCtr="0" anchor="t" bIns="91425" lIns="91425" spcFirstLastPara="1" rIns="91425" wrap="square" tIns="91425">
            <a:normAutofit fontScale="92500" lnSpcReduction="20000"/>
          </a:bodyPr>
          <a:lstStyle/>
          <a:p>
            <a:pPr indent="-316706" lvl="0" marL="457200" rtl="0" algn="l">
              <a:lnSpc>
                <a:spcPct val="175000"/>
              </a:lnSpc>
              <a:spcBef>
                <a:spcPts val="0"/>
              </a:spcBef>
              <a:spcAft>
                <a:spcPts val="0"/>
              </a:spcAft>
              <a:buClr>
                <a:srgbClr val="121212"/>
              </a:buClr>
              <a:buSzPct val="100000"/>
              <a:buFont typeface="Raleway"/>
              <a:buChar char="❖"/>
            </a:pPr>
            <a:r>
              <a:rPr lang="it" sz="1500">
                <a:solidFill>
                  <a:srgbClr val="121212"/>
                </a:solidFill>
                <a:latin typeface="Raleway"/>
                <a:ea typeface="Raleway"/>
                <a:cs typeface="Raleway"/>
                <a:sym typeface="Raleway"/>
              </a:rPr>
              <a:t>US food labels identify </a:t>
            </a:r>
            <a:r>
              <a:rPr b="1" lang="it" sz="1500">
                <a:solidFill>
                  <a:srgbClr val="121212"/>
                </a:solidFill>
                <a:latin typeface="Raleway"/>
                <a:ea typeface="Raleway"/>
                <a:cs typeface="Raleway"/>
                <a:sym typeface="Raleway"/>
              </a:rPr>
              <a:t>milligrams of sodium</a:t>
            </a:r>
            <a:r>
              <a:rPr lang="it" sz="1500">
                <a:solidFill>
                  <a:srgbClr val="121212"/>
                </a:solidFill>
                <a:latin typeface="Raleway"/>
                <a:ea typeface="Raleway"/>
                <a:cs typeface="Raleway"/>
                <a:sym typeface="Raleway"/>
              </a:rPr>
              <a:t> in foods whereas EU labels list </a:t>
            </a:r>
            <a:r>
              <a:rPr b="1" lang="it" sz="1500">
                <a:solidFill>
                  <a:srgbClr val="121212"/>
                </a:solidFill>
                <a:latin typeface="Raleway"/>
                <a:ea typeface="Raleway"/>
                <a:cs typeface="Raleway"/>
                <a:sym typeface="Raleway"/>
              </a:rPr>
              <a:t>salt content </a:t>
            </a:r>
            <a:r>
              <a:rPr lang="it" sz="1500">
                <a:solidFill>
                  <a:srgbClr val="121212"/>
                </a:solidFill>
                <a:latin typeface="Raleway"/>
                <a:ea typeface="Raleway"/>
                <a:cs typeface="Raleway"/>
                <a:sym typeface="Raleway"/>
              </a:rPr>
              <a:t>in grams. Although they are related, salt and sodium are not identical—sodium is a mineral, while table salt (or sodium chloride) contains sodium (about 40% by weight).</a:t>
            </a:r>
            <a:endParaRPr sz="1500">
              <a:solidFill>
                <a:srgbClr val="121212"/>
              </a:solidFill>
              <a:latin typeface="Raleway"/>
              <a:ea typeface="Raleway"/>
              <a:cs typeface="Raleway"/>
              <a:sym typeface="Raleway"/>
            </a:endParaRPr>
          </a:p>
          <a:p>
            <a:pPr indent="-316706" lvl="0" marL="457200" rtl="0" algn="l">
              <a:lnSpc>
                <a:spcPct val="175000"/>
              </a:lnSpc>
              <a:spcBef>
                <a:spcPts val="0"/>
              </a:spcBef>
              <a:spcAft>
                <a:spcPts val="0"/>
              </a:spcAft>
              <a:buClr>
                <a:srgbClr val="121212"/>
              </a:buClr>
              <a:buSzPct val="100000"/>
              <a:buFont typeface="Raleway"/>
              <a:buChar char="❖"/>
            </a:pPr>
            <a:r>
              <a:rPr lang="it" sz="1500">
                <a:solidFill>
                  <a:srgbClr val="121212"/>
                </a:solidFill>
                <a:latin typeface="Raleway"/>
                <a:ea typeface="Raleway"/>
                <a:cs typeface="Raleway"/>
                <a:sym typeface="Raleway"/>
              </a:rPr>
              <a:t>US labels tend to be easier to read and understand. More information is placed in</a:t>
            </a:r>
            <a:r>
              <a:rPr b="1" lang="it" sz="1500">
                <a:solidFill>
                  <a:srgbClr val="121212"/>
                </a:solidFill>
                <a:latin typeface="Raleway"/>
                <a:ea typeface="Raleway"/>
                <a:cs typeface="Raleway"/>
                <a:sym typeface="Raleway"/>
              </a:rPr>
              <a:t> bold text, fonts are larger, and there is more spacing</a:t>
            </a:r>
            <a:r>
              <a:rPr lang="it" sz="1500">
                <a:solidFill>
                  <a:srgbClr val="121212"/>
                </a:solidFill>
                <a:latin typeface="Raleway"/>
                <a:ea typeface="Raleway"/>
                <a:cs typeface="Raleway"/>
                <a:sym typeface="Raleway"/>
              </a:rPr>
              <a:t>. EU labels tend to use a much smaller font; lines are spaced more closely; and there is no requirement for bold text.</a:t>
            </a:r>
            <a:endParaRPr sz="1500">
              <a:solidFill>
                <a:srgbClr val="121212"/>
              </a:solidFill>
              <a:latin typeface="Raleway"/>
              <a:ea typeface="Raleway"/>
              <a:cs typeface="Raleway"/>
              <a:sym typeface="Raleway"/>
            </a:endParaRPr>
          </a:p>
          <a:p>
            <a:pPr indent="-335756" lvl="0" marL="457200" rtl="0" algn="l">
              <a:lnSpc>
                <a:spcPct val="175000"/>
              </a:lnSpc>
              <a:spcBef>
                <a:spcPts val="0"/>
              </a:spcBef>
              <a:spcAft>
                <a:spcPts val="0"/>
              </a:spcAft>
              <a:buClr>
                <a:srgbClr val="121212"/>
              </a:buClr>
              <a:buSzPct val="119680"/>
              <a:buFont typeface="Raleway"/>
              <a:buChar char="❖"/>
            </a:pPr>
            <a:r>
              <a:rPr lang="it" sz="1524">
                <a:solidFill>
                  <a:srgbClr val="4C4C4E"/>
                </a:solidFill>
                <a:latin typeface="Raleway"/>
                <a:ea typeface="Raleway"/>
                <a:cs typeface="Raleway"/>
                <a:sym typeface="Raleway"/>
              </a:rPr>
              <a:t>In the US, nutritional labels must base calories on the number of servings. For instance, a US food label on a box of crackers might indicate that a serving of five crackers has 100 calories.</a:t>
            </a:r>
            <a:endParaRPr sz="1824">
              <a:solidFill>
                <a:srgbClr val="121212"/>
              </a:solidFill>
              <a:latin typeface="Raleway"/>
              <a:ea typeface="Raleway"/>
              <a:cs typeface="Raleway"/>
              <a:sym typeface="Raleway"/>
            </a:endParaRPr>
          </a:p>
          <a:p>
            <a:pPr indent="0" lvl="0" marL="457200" rtl="0" algn="l">
              <a:spcBef>
                <a:spcPts val="2200"/>
              </a:spcBef>
              <a:spcAft>
                <a:spcPts val="1200"/>
              </a:spcAft>
              <a:buNone/>
            </a:pPr>
            <a:r>
              <a:t/>
            </a:r>
            <a:endParaRPr sz="1200">
              <a:solidFill>
                <a:srgbClr val="4C4C4E"/>
              </a:solidFill>
              <a:highlight>
                <a:srgbClr val="FFFFFF"/>
              </a:highlight>
              <a:latin typeface="Arial"/>
              <a:ea typeface="Arial"/>
              <a:cs typeface="Arial"/>
              <a:sym typeface="Arial"/>
            </a:endParaRPr>
          </a:p>
        </p:txBody>
      </p:sp>
      <p:pic>
        <p:nvPicPr>
          <p:cNvPr id="119" name="Google Shape;119;p21"/>
          <p:cNvPicPr preferRelativeResize="0"/>
          <p:nvPr/>
        </p:nvPicPr>
        <p:blipFill>
          <a:blip r:embed="rId3">
            <a:alphaModFix/>
          </a:blip>
          <a:stretch>
            <a:fillRect/>
          </a:stretch>
        </p:blipFill>
        <p:spPr>
          <a:xfrm>
            <a:off x="3475675" y="3879925"/>
            <a:ext cx="1898775" cy="1263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