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Lst>
  <p:notesMasterIdLst>
    <p:notesMasterId r:id="rId35"/>
  </p:notesMasterIdLst>
  <p:sldIdLst>
    <p:sldId id="256" r:id="rId2"/>
    <p:sldId id="298" r:id="rId3"/>
    <p:sldId id="300" r:id="rId4"/>
    <p:sldId id="302" r:id="rId5"/>
    <p:sldId id="288" r:id="rId6"/>
    <p:sldId id="289" r:id="rId7"/>
    <p:sldId id="291" r:id="rId8"/>
    <p:sldId id="293" r:id="rId9"/>
    <p:sldId id="290" r:id="rId10"/>
    <p:sldId id="292" r:id="rId11"/>
    <p:sldId id="276" r:id="rId12"/>
    <p:sldId id="281" r:id="rId13"/>
    <p:sldId id="287" r:id="rId14"/>
    <p:sldId id="297" r:id="rId15"/>
    <p:sldId id="295" r:id="rId16"/>
    <p:sldId id="261" r:id="rId17"/>
    <p:sldId id="272" r:id="rId18"/>
    <p:sldId id="303" r:id="rId19"/>
    <p:sldId id="264" r:id="rId20"/>
    <p:sldId id="305" r:id="rId21"/>
    <p:sldId id="266" r:id="rId22"/>
    <p:sldId id="262" r:id="rId23"/>
    <p:sldId id="304" r:id="rId24"/>
    <p:sldId id="294" r:id="rId25"/>
    <p:sldId id="268" r:id="rId26"/>
    <p:sldId id="269" r:id="rId27"/>
    <p:sldId id="270" r:id="rId28"/>
    <p:sldId id="277" r:id="rId29"/>
    <p:sldId id="278" r:id="rId30"/>
    <p:sldId id="273" r:id="rId31"/>
    <p:sldId id="271" r:id="rId32"/>
    <p:sldId id="274" r:id="rId33"/>
    <p:sldId id="280"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a pachova" initials="ap" lastIdx="2" clrIdx="0">
    <p:extLst>
      <p:ext uri="{19B8F6BF-5375-455C-9EA6-DF929625EA0E}">
        <p15:presenceInfo xmlns:p15="http://schemas.microsoft.com/office/powerpoint/2012/main" userId="5263d5a54e49978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10-17T18:24:52.498" idx="2">
    <p:pos x="10" y="10"/>
    <p:text/>
    <p:extLst>
      <p:ext uri="{C676402C-5697-4E1C-873F-D02D1690AC5C}">
        <p15:threadingInfo xmlns:p15="http://schemas.microsoft.com/office/powerpoint/2012/main" timeZoneBias="-120"/>
      </p:ext>
    </p:extLst>
  </p:cm>
</p:cmLst>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18/5/colors/Iconchunking_neutralbg_accent3_2">
  <dgm:title val=""/>
  <dgm:desc val=""/>
  <dgm:catLst>
    <dgm:cat type="accent3" pri="13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a:alpha val="0"/>
      </a:schemeClr>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3942E5-AB67-4EF4-9726-78E38ADE4133}" type="doc">
      <dgm:prSet loTypeId="urn:microsoft.com/office/officeart/2018/2/layout/IconLabelList" loCatId="icon" qsTypeId="urn:microsoft.com/office/officeart/2005/8/quickstyle/simple1" qsCatId="simple" csTypeId="urn:microsoft.com/office/officeart/2018/5/colors/Iconchunking_neutralbg_accent3_2" csCatId="accent3" phldr="1"/>
      <dgm:spPr/>
      <dgm:t>
        <a:bodyPr/>
        <a:lstStyle/>
        <a:p>
          <a:endParaRPr lang="en-US"/>
        </a:p>
      </dgm:t>
    </dgm:pt>
    <dgm:pt modelId="{9C4F5600-072C-4CBF-9EE7-02190987FAD6}">
      <dgm:prSet/>
      <dgm:spPr/>
      <dgm:t>
        <a:bodyPr/>
        <a:lstStyle/>
        <a:p>
          <a:r>
            <a:rPr lang="cs-CZ"/>
            <a:t>Každý přistupuje ze svojí pozice</a:t>
          </a:r>
          <a:endParaRPr lang="en-US"/>
        </a:p>
      </dgm:t>
    </dgm:pt>
    <dgm:pt modelId="{B661937D-135D-4D10-9015-1B276403BC22}" type="parTrans" cxnId="{8228B69F-254C-43FE-8AA6-08D35D421FA6}">
      <dgm:prSet/>
      <dgm:spPr/>
      <dgm:t>
        <a:bodyPr/>
        <a:lstStyle/>
        <a:p>
          <a:endParaRPr lang="en-US"/>
        </a:p>
      </dgm:t>
    </dgm:pt>
    <dgm:pt modelId="{A0A538B4-59F3-4951-B08C-451972B72F3D}" type="sibTrans" cxnId="{8228B69F-254C-43FE-8AA6-08D35D421FA6}">
      <dgm:prSet/>
      <dgm:spPr/>
      <dgm:t>
        <a:bodyPr/>
        <a:lstStyle/>
        <a:p>
          <a:endParaRPr lang="en-US"/>
        </a:p>
      </dgm:t>
    </dgm:pt>
    <dgm:pt modelId="{B7B2D817-35A5-41D0-8BF8-D43C57EB4AA8}">
      <dgm:prSet/>
      <dgm:spPr/>
      <dgm:t>
        <a:bodyPr/>
        <a:lstStyle/>
        <a:p>
          <a:r>
            <a:rPr lang="en-US"/>
            <a:t>Pojmový zmatek  </a:t>
          </a:r>
        </a:p>
      </dgm:t>
    </dgm:pt>
    <dgm:pt modelId="{3CCF35AB-03F6-4702-9A23-7E9FE05EA1D9}" type="parTrans" cxnId="{FAC0369C-F1DC-46D7-9C9F-0F6797F16EA7}">
      <dgm:prSet/>
      <dgm:spPr/>
      <dgm:t>
        <a:bodyPr/>
        <a:lstStyle/>
        <a:p>
          <a:endParaRPr lang="en-US"/>
        </a:p>
      </dgm:t>
    </dgm:pt>
    <dgm:pt modelId="{7668C81B-5C93-4EFE-B7F8-552DC1DA2AE8}" type="sibTrans" cxnId="{FAC0369C-F1DC-46D7-9C9F-0F6797F16EA7}">
      <dgm:prSet/>
      <dgm:spPr/>
      <dgm:t>
        <a:bodyPr/>
        <a:lstStyle/>
        <a:p>
          <a:endParaRPr lang="en-US"/>
        </a:p>
      </dgm:t>
    </dgm:pt>
    <dgm:pt modelId="{2B8D1F20-F7E3-45F6-9D05-735ADA28F777}" type="pres">
      <dgm:prSet presAssocID="{713942E5-AB67-4EF4-9726-78E38ADE4133}" presName="root" presStyleCnt="0">
        <dgm:presLayoutVars>
          <dgm:dir/>
          <dgm:resizeHandles val="exact"/>
        </dgm:presLayoutVars>
      </dgm:prSet>
      <dgm:spPr/>
    </dgm:pt>
    <dgm:pt modelId="{C5754852-947F-4645-880E-29513660FA93}" type="pres">
      <dgm:prSet presAssocID="{9C4F5600-072C-4CBF-9EE7-02190987FAD6}" presName="compNode" presStyleCnt="0"/>
      <dgm:spPr/>
    </dgm:pt>
    <dgm:pt modelId="{E68923E8-2C1A-4AE3-8015-C7F8DEF03443}" type="pres">
      <dgm:prSet presAssocID="{9C4F5600-072C-4CBF-9EE7-02190987FAD6}"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kupina"/>
        </a:ext>
      </dgm:extLst>
    </dgm:pt>
    <dgm:pt modelId="{164B0C46-23BF-40F6-9723-BF3460224083}" type="pres">
      <dgm:prSet presAssocID="{9C4F5600-072C-4CBF-9EE7-02190987FAD6}" presName="spaceRect" presStyleCnt="0"/>
      <dgm:spPr/>
    </dgm:pt>
    <dgm:pt modelId="{5659D1CE-2C21-46E7-8D05-DE3B75FD19C8}" type="pres">
      <dgm:prSet presAssocID="{9C4F5600-072C-4CBF-9EE7-02190987FAD6}" presName="textRect" presStyleLbl="revTx" presStyleIdx="0" presStyleCnt="2">
        <dgm:presLayoutVars>
          <dgm:chMax val="1"/>
          <dgm:chPref val="1"/>
        </dgm:presLayoutVars>
      </dgm:prSet>
      <dgm:spPr/>
    </dgm:pt>
    <dgm:pt modelId="{053046FA-45D6-4F85-B15E-EF52B2F52BA7}" type="pres">
      <dgm:prSet presAssocID="{A0A538B4-59F3-4951-B08C-451972B72F3D}" presName="sibTrans" presStyleCnt="0"/>
      <dgm:spPr/>
    </dgm:pt>
    <dgm:pt modelId="{E6B7BA54-471D-4427-BA0F-81947EB49EB6}" type="pres">
      <dgm:prSet presAssocID="{B7B2D817-35A5-41D0-8BF8-D43C57EB4AA8}" presName="compNode" presStyleCnt="0"/>
      <dgm:spPr/>
    </dgm:pt>
    <dgm:pt modelId="{FB54D85F-C336-4B65-BF17-A04AF88543D0}" type="pres">
      <dgm:prSet presAssocID="{B7B2D817-35A5-41D0-8BF8-D43C57EB4AA8}"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lp"/>
        </a:ext>
      </dgm:extLst>
    </dgm:pt>
    <dgm:pt modelId="{73DD8E8A-4D8A-45E4-9903-271D7916AF66}" type="pres">
      <dgm:prSet presAssocID="{B7B2D817-35A5-41D0-8BF8-D43C57EB4AA8}" presName="spaceRect" presStyleCnt="0"/>
      <dgm:spPr/>
    </dgm:pt>
    <dgm:pt modelId="{1CCED700-0A1F-4F3C-A471-A0BB75B673A4}" type="pres">
      <dgm:prSet presAssocID="{B7B2D817-35A5-41D0-8BF8-D43C57EB4AA8}" presName="textRect" presStyleLbl="revTx" presStyleIdx="1" presStyleCnt="2">
        <dgm:presLayoutVars>
          <dgm:chMax val="1"/>
          <dgm:chPref val="1"/>
        </dgm:presLayoutVars>
      </dgm:prSet>
      <dgm:spPr/>
    </dgm:pt>
  </dgm:ptLst>
  <dgm:cxnLst>
    <dgm:cxn modelId="{9519B060-4CAA-4790-895C-8A3CB455DC38}" type="presOf" srcId="{B7B2D817-35A5-41D0-8BF8-D43C57EB4AA8}" destId="{1CCED700-0A1F-4F3C-A471-A0BB75B673A4}" srcOrd="0" destOrd="0" presId="urn:microsoft.com/office/officeart/2018/2/layout/IconLabelList"/>
    <dgm:cxn modelId="{FAC0369C-F1DC-46D7-9C9F-0F6797F16EA7}" srcId="{713942E5-AB67-4EF4-9726-78E38ADE4133}" destId="{B7B2D817-35A5-41D0-8BF8-D43C57EB4AA8}" srcOrd="1" destOrd="0" parTransId="{3CCF35AB-03F6-4702-9A23-7E9FE05EA1D9}" sibTransId="{7668C81B-5C93-4EFE-B7F8-552DC1DA2AE8}"/>
    <dgm:cxn modelId="{8228B69F-254C-43FE-8AA6-08D35D421FA6}" srcId="{713942E5-AB67-4EF4-9726-78E38ADE4133}" destId="{9C4F5600-072C-4CBF-9EE7-02190987FAD6}" srcOrd="0" destOrd="0" parTransId="{B661937D-135D-4D10-9015-1B276403BC22}" sibTransId="{A0A538B4-59F3-4951-B08C-451972B72F3D}"/>
    <dgm:cxn modelId="{9B7140F5-22B7-4865-98A2-41CEC5D1BADA}" type="presOf" srcId="{9C4F5600-072C-4CBF-9EE7-02190987FAD6}" destId="{5659D1CE-2C21-46E7-8D05-DE3B75FD19C8}" srcOrd="0" destOrd="0" presId="urn:microsoft.com/office/officeart/2018/2/layout/IconLabelList"/>
    <dgm:cxn modelId="{16B470FE-4175-4726-92EC-EFFE0B38DFA6}" type="presOf" srcId="{713942E5-AB67-4EF4-9726-78E38ADE4133}" destId="{2B8D1F20-F7E3-45F6-9D05-735ADA28F777}" srcOrd="0" destOrd="0" presId="urn:microsoft.com/office/officeart/2018/2/layout/IconLabelList"/>
    <dgm:cxn modelId="{C159F011-7632-4850-B3C5-C4DDD652DBC6}" type="presParOf" srcId="{2B8D1F20-F7E3-45F6-9D05-735ADA28F777}" destId="{C5754852-947F-4645-880E-29513660FA93}" srcOrd="0" destOrd="0" presId="urn:microsoft.com/office/officeart/2018/2/layout/IconLabelList"/>
    <dgm:cxn modelId="{0F796E5F-8A89-461E-B4AF-FD7E8B1E6670}" type="presParOf" srcId="{C5754852-947F-4645-880E-29513660FA93}" destId="{E68923E8-2C1A-4AE3-8015-C7F8DEF03443}" srcOrd="0" destOrd="0" presId="urn:microsoft.com/office/officeart/2018/2/layout/IconLabelList"/>
    <dgm:cxn modelId="{83F74B63-E31C-4148-8095-C9F619BDF92A}" type="presParOf" srcId="{C5754852-947F-4645-880E-29513660FA93}" destId="{164B0C46-23BF-40F6-9723-BF3460224083}" srcOrd="1" destOrd="0" presId="urn:microsoft.com/office/officeart/2018/2/layout/IconLabelList"/>
    <dgm:cxn modelId="{F231C0BB-1F5B-48F6-A313-17B415E09A80}" type="presParOf" srcId="{C5754852-947F-4645-880E-29513660FA93}" destId="{5659D1CE-2C21-46E7-8D05-DE3B75FD19C8}" srcOrd="2" destOrd="0" presId="urn:microsoft.com/office/officeart/2018/2/layout/IconLabelList"/>
    <dgm:cxn modelId="{D1ABCF30-7D8C-48C4-949A-2D67209CDD96}" type="presParOf" srcId="{2B8D1F20-F7E3-45F6-9D05-735ADA28F777}" destId="{053046FA-45D6-4F85-B15E-EF52B2F52BA7}" srcOrd="1" destOrd="0" presId="urn:microsoft.com/office/officeart/2018/2/layout/IconLabelList"/>
    <dgm:cxn modelId="{578ED7BB-2BDA-42A8-BAB8-FC0735DC4DBB}" type="presParOf" srcId="{2B8D1F20-F7E3-45F6-9D05-735ADA28F777}" destId="{E6B7BA54-471D-4427-BA0F-81947EB49EB6}" srcOrd="2" destOrd="0" presId="urn:microsoft.com/office/officeart/2018/2/layout/IconLabelList"/>
    <dgm:cxn modelId="{2764C17B-5214-4EA4-8C60-2B244A33619F}" type="presParOf" srcId="{E6B7BA54-471D-4427-BA0F-81947EB49EB6}" destId="{FB54D85F-C336-4B65-BF17-A04AF88543D0}" srcOrd="0" destOrd="0" presId="urn:microsoft.com/office/officeart/2018/2/layout/IconLabelList"/>
    <dgm:cxn modelId="{E4846D02-64E9-4ED4-9148-B77CF4C8BA5E}" type="presParOf" srcId="{E6B7BA54-471D-4427-BA0F-81947EB49EB6}" destId="{73DD8E8A-4D8A-45E4-9903-271D7916AF66}" srcOrd="1" destOrd="0" presId="urn:microsoft.com/office/officeart/2018/2/layout/IconLabelList"/>
    <dgm:cxn modelId="{5D421D39-269A-452B-A34A-60CA7BB80C31}" type="presParOf" srcId="{E6B7BA54-471D-4427-BA0F-81947EB49EB6}" destId="{1CCED700-0A1F-4F3C-A471-A0BB75B673A4}"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23357A6-AEE1-4AA1-8581-1B42B5B05B94}"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A3E453B9-BCD4-41A7-A61B-9859AEEFC383}">
      <dgm:prSet/>
      <dgm:spPr/>
      <dgm:t>
        <a:bodyPr/>
        <a:lstStyle/>
        <a:p>
          <a:r>
            <a:rPr lang="cs-CZ" b="1" dirty="0" err="1"/>
            <a:t>Inhibition</a:t>
          </a:r>
          <a:r>
            <a:rPr lang="cs-CZ" b="1" dirty="0"/>
            <a:t>: </a:t>
          </a:r>
        </a:p>
        <a:p>
          <a:r>
            <a:rPr lang="cs-CZ" b="0" dirty="0"/>
            <a:t>utlumení reakce v případě, že je to potřeba (selhání ve chvíli kdy jedeme </a:t>
          </a:r>
          <a:r>
            <a:rPr lang="cs-CZ" b="0" dirty="0" err="1"/>
            <a:t>nautopilota</a:t>
          </a:r>
          <a:r>
            <a:rPr lang="cs-CZ" b="0" dirty="0"/>
            <a:t>)</a:t>
          </a:r>
          <a:endParaRPr lang="en-US" b="0" dirty="0"/>
        </a:p>
      </dgm:t>
    </dgm:pt>
    <dgm:pt modelId="{C54720BA-8040-47C9-AE75-FA110E5EECE0}" type="parTrans" cxnId="{3BEE995F-3631-4E9D-9649-3EEDA4F5D364}">
      <dgm:prSet/>
      <dgm:spPr/>
      <dgm:t>
        <a:bodyPr/>
        <a:lstStyle/>
        <a:p>
          <a:endParaRPr lang="en-US"/>
        </a:p>
      </dgm:t>
    </dgm:pt>
    <dgm:pt modelId="{3BA3DC3A-A249-43D2-9691-8585FF01C6EB}" type="sibTrans" cxnId="{3BEE995F-3631-4E9D-9649-3EEDA4F5D364}">
      <dgm:prSet/>
      <dgm:spPr/>
      <dgm:t>
        <a:bodyPr/>
        <a:lstStyle/>
        <a:p>
          <a:endParaRPr lang="en-US"/>
        </a:p>
      </dgm:t>
    </dgm:pt>
    <dgm:pt modelId="{503D85E2-B5D3-4446-96A8-2DEF73F8D57C}">
      <dgm:prSet/>
      <dgm:spPr/>
      <dgm:t>
        <a:bodyPr/>
        <a:lstStyle/>
        <a:p>
          <a:r>
            <a:rPr lang="cs-CZ" b="1" dirty="0" err="1"/>
            <a:t>Shifting</a:t>
          </a:r>
          <a:r>
            <a:rPr lang="cs-CZ" b="1" dirty="0"/>
            <a:t>: </a:t>
          </a:r>
        </a:p>
        <a:p>
          <a:r>
            <a:rPr lang="cs-CZ" b="1" dirty="0"/>
            <a:t>kognitivní flexibilita – </a:t>
          </a:r>
          <a:r>
            <a:rPr lang="cs-CZ" b="0" dirty="0"/>
            <a:t>přepínání mezi různými stimuly (příklad: řízení auta)</a:t>
          </a:r>
          <a:endParaRPr lang="en-US" b="0" dirty="0"/>
        </a:p>
      </dgm:t>
    </dgm:pt>
    <dgm:pt modelId="{C396F4A9-E25D-4A53-A643-F0F10BEA37A3}" type="parTrans" cxnId="{0477C7ED-FDAA-4D1A-8EF0-F2A8294DA75C}">
      <dgm:prSet/>
      <dgm:spPr/>
      <dgm:t>
        <a:bodyPr/>
        <a:lstStyle/>
        <a:p>
          <a:endParaRPr lang="en-US"/>
        </a:p>
      </dgm:t>
    </dgm:pt>
    <dgm:pt modelId="{3EC02DF8-F955-490E-9E56-97FC31861E07}" type="sibTrans" cxnId="{0477C7ED-FDAA-4D1A-8EF0-F2A8294DA75C}">
      <dgm:prSet/>
      <dgm:spPr/>
      <dgm:t>
        <a:bodyPr/>
        <a:lstStyle/>
        <a:p>
          <a:endParaRPr lang="en-US"/>
        </a:p>
      </dgm:t>
    </dgm:pt>
    <dgm:pt modelId="{42258D84-5E68-4EBE-B337-522DB101CB2E}">
      <dgm:prSet/>
      <dgm:spPr/>
      <dgm:t>
        <a:bodyPr/>
        <a:lstStyle/>
        <a:p>
          <a:r>
            <a:rPr lang="cs-CZ" b="1" dirty="0" err="1"/>
            <a:t>Updating</a:t>
          </a:r>
          <a:r>
            <a:rPr lang="cs-CZ" b="1" dirty="0"/>
            <a:t>: </a:t>
          </a:r>
        </a:p>
        <a:p>
          <a:r>
            <a:rPr lang="cs-CZ" b="0" dirty="0"/>
            <a:t>aktualizace pracovní paměti </a:t>
          </a:r>
          <a:endParaRPr lang="en-US" b="0" dirty="0"/>
        </a:p>
      </dgm:t>
    </dgm:pt>
    <dgm:pt modelId="{C3A84389-78AB-4B4F-B0D6-FFF8A3A863DA}" type="parTrans" cxnId="{5FD75170-297E-410E-8094-D20C96628788}">
      <dgm:prSet/>
      <dgm:spPr/>
      <dgm:t>
        <a:bodyPr/>
        <a:lstStyle/>
        <a:p>
          <a:endParaRPr lang="en-US"/>
        </a:p>
      </dgm:t>
    </dgm:pt>
    <dgm:pt modelId="{A5DA0830-3B3D-4BC9-98D5-DB6F47A47310}" type="sibTrans" cxnId="{5FD75170-297E-410E-8094-D20C96628788}">
      <dgm:prSet/>
      <dgm:spPr/>
      <dgm:t>
        <a:bodyPr/>
        <a:lstStyle/>
        <a:p>
          <a:endParaRPr lang="en-US"/>
        </a:p>
      </dgm:t>
    </dgm:pt>
    <dgm:pt modelId="{CF9CB332-FB4D-4280-8BD7-60C64244F9B6}" type="pres">
      <dgm:prSet presAssocID="{723357A6-AEE1-4AA1-8581-1B42B5B05B94}" presName="vert0" presStyleCnt="0">
        <dgm:presLayoutVars>
          <dgm:dir/>
          <dgm:animOne val="branch"/>
          <dgm:animLvl val="lvl"/>
        </dgm:presLayoutVars>
      </dgm:prSet>
      <dgm:spPr/>
    </dgm:pt>
    <dgm:pt modelId="{9A6D2DB8-D35C-4E16-B607-F6AD091702E5}" type="pres">
      <dgm:prSet presAssocID="{A3E453B9-BCD4-41A7-A61B-9859AEEFC383}" presName="thickLine" presStyleLbl="alignNode1" presStyleIdx="0" presStyleCnt="3"/>
      <dgm:spPr/>
    </dgm:pt>
    <dgm:pt modelId="{1AD50C7A-C631-4AD4-884B-235A35B780EB}" type="pres">
      <dgm:prSet presAssocID="{A3E453B9-BCD4-41A7-A61B-9859AEEFC383}" presName="horz1" presStyleCnt="0"/>
      <dgm:spPr/>
    </dgm:pt>
    <dgm:pt modelId="{A7556B46-84F1-4E7B-B872-0FFBD9A867B5}" type="pres">
      <dgm:prSet presAssocID="{A3E453B9-BCD4-41A7-A61B-9859AEEFC383}" presName="tx1" presStyleLbl="revTx" presStyleIdx="0" presStyleCnt="3"/>
      <dgm:spPr/>
    </dgm:pt>
    <dgm:pt modelId="{A2A056CA-2126-45AE-BD06-378538530304}" type="pres">
      <dgm:prSet presAssocID="{A3E453B9-BCD4-41A7-A61B-9859AEEFC383}" presName="vert1" presStyleCnt="0"/>
      <dgm:spPr/>
    </dgm:pt>
    <dgm:pt modelId="{E17282BE-B6BA-45E4-9331-378BAD7ABD39}" type="pres">
      <dgm:prSet presAssocID="{503D85E2-B5D3-4446-96A8-2DEF73F8D57C}" presName="thickLine" presStyleLbl="alignNode1" presStyleIdx="1" presStyleCnt="3"/>
      <dgm:spPr/>
    </dgm:pt>
    <dgm:pt modelId="{FD634D54-7610-4B29-80E4-F30FE09104A1}" type="pres">
      <dgm:prSet presAssocID="{503D85E2-B5D3-4446-96A8-2DEF73F8D57C}" presName="horz1" presStyleCnt="0"/>
      <dgm:spPr/>
    </dgm:pt>
    <dgm:pt modelId="{A402E218-E015-482D-8384-F060446AE7C0}" type="pres">
      <dgm:prSet presAssocID="{503D85E2-B5D3-4446-96A8-2DEF73F8D57C}" presName="tx1" presStyleLbl="revTx" presStyleIdx="1" presStyleCnt="3" custLinFactNeighborY="0"/>
      <dgm:spPr/>
    </dgm:pt>
    <dgm:pt modelId="{AFDCC596-425A-4BFF-9C1C-E97AA8406943}" type="pres">
      <dgm:prSet presAssocID="{503D85E2-B5D3-4446-96A8-2DEF73F8D57C}" presName="vert1" presStyleCnt="0"/>
      <dgm:spPr/>
    </dgm:pt>
    <dgm:pt modelId="{192568EF-9B27-42E8-B06C-C48CA272E862}" type="pres">
      <dgm:prSet presAssocID="{42258D84-5E68-4EBE-B337-522DB101CB2E}" presName="thickLine" presStyleLbl="alignNode1" presStyleIdx="2" presStyleCnt="3"/>
      <dgm:spPr/>
    </dgm:pt>
    <dgm:pt modelId="{3877BC1D-3581-4907-806D-96D77967AE27}" type="pres">
      <dgm:prSet presAssocID="{42258D84-5E68-4EBE-B337-522DB101CB2E}" presName="horz1" presStyleCnt="0"/>
      <dgm:spPr/>
    </dgm:pt>
    <dgm:pt modelId="{9E7D1C84-3542-409B-9806-5FCE4DEA50BE}" type="pres">
      <dgm:prSet presAssocID="{42258D84-5E68-4EBE-B337-522DB101CB2E}" presName="tx1" presStyleLbl="revTx" presStyleIdx="2" presStyleCnt="3"/>
      <dgm:spPr/>
    </dgm:pt>
    <dgm:pt modelId="{25B65AB0-77A8-4360-8188-C3E2E7B43780}" type="pres">
      <dgm:prSet presAssocID="{42258D84-5E68-4EBE-B337-522DB101CB2E}" presName="vert1" presStyleCnt="0"/>
      <dgm:spPr/>
    </dgm:pt>
  </dgm:ptLst>
  <dgm:cxnLst>
    <dgm:cxn modelId="{883B2B38-F709-4710-B651-FF4CD79808DC}" type="presOf" srcId="{42258D84-5E68-4EBE-B337-522DB101CB2E}" destId="{9E7D1C84-3542-409B-9806-5FCE4DEA50BE}" srcOrd="0" destOrd="0" presId="urn:microsoft.com/office/officeart/2008/layout/LinedList"/>
    <dgm:cxn modelId="{3BEE995F-3631-4E9D-9649-3EEDA4F5D364}" srcId="{723357A6-AEE1-4AA1-8581-1B42B5B05B94}" destId="{A3E453B9-BCD4-41A7-A61B-9859AEEFC383}" srcOrd="0" destOrd="0" parTransId="{C54720BA-8040-47C9-AE75-FA110E5EECE0}" sibTransId="{3BA3DC3A-A249-43D2-9691-8585FF01C6EB}"/>
    <dgm:cxn modelId="{B18F114C-461A-4748-82A6-428F38A9B37A}" type="presOf" srcId="{723357A6-AEE1-4AA1-8581-1B42B5B05B94}" destId="{CF9CB332-FB4D-4280-8BD7-60C64244F9B6}" srcOrd="0" destOrd="0" presId="urn:microsoft.com/office/officeart/2008/layout/LinedList"/>
    <dgm:cxn modelId="{5FD75170-297E-410E-8094-D20C96628788}" srcId="{723357A6-AEE1-4AA1-8581-1B42B5B05B94}" destId="{42258D84-5E68-4EBE-B337-522DB101CB2E}" srcOrd="2" destOrd="0" parTransId="{C3A84389-78AB-4B4F-B0D6-FFF8A3A863DA}" sibTransId="{A5DA0830-3B3D-4BC9-98D5-DB6F47A47310}"/>
    <dgm:cxn modelId="{EFDB418C-C468-43DF-84D9-2B8343432268}" type="presOf" srcId="{503D85E2-B5D3-4446-96A8-2DEF73F8D57C}" destId="{A402E218-E015-482D-8384-F060446AE7C0}" srcOrd="0" destOrd="0" presId="urn:microsoft.com/office/officeart/2008/layout/LinedList"/>
    <dgm:cxn modelId="{6546F2CD-645C-435F-B415-3E450BCE3012}" type="presOf" srcId="{A3E453B9-BCD4-41A7-A61B-9859AEEFC383}" destId="{A7556B46-84F1-4E7B-B872-0FFBD9A867B5}" srcOrd="0" destOrd="0" presId="urn:microsoft.com/office/officeart/2008/layout/LinedList"/>
    <dgm:cxn modelId="{0477C7ED-FDAA-4D1A-8EF0-F2A8294DA75C}" srcId="{723357A6-AEE1-4AA1-8581-1B42B5B05B94}" destId="{503D85E2-B5D3-4446-96A8-2DEF73F8D57C}" srcOrd="1" destOrd="0" parTransId="{C396F4A9-E25D-4A53-A643-F0F10BEA37A3}" sibTransId="{3EC02DF8-F955-490E-9E56-97FC31861E07}"/>
    <dgm:cxn modelId="{98498373-A1DD-423B-9B31-71CD284BB3C8}" type="presParOf" srcId="{CF9CB332-FB4D-4280-8BD7-60C64244F9B6}" destId="{9A6D2DB8-D35C-4E16-B607-F6AD091702E5}" srcOrd="0" destOrd="0" presId="urn:microsoft.com/office/officeart/2008/layout/LinedList"/>
    <dgm:cxn modelId="{CB3933CA-997A-4BA7-BB23-D1C1478EF522}" type="presParOf" srcId="{CF9CB332-FB4D-4280-8BD7-60C64244F9B6}" destId="{1AD50C7A-C631-4AD4-884B-235A35B780EB}" srcOrd="1" destOrd="0" presId="urn:microsoft.com/office/officeart/2008/layout/LinedList"/>
    <dgm:cxn modelId="{EBB73FFF-9E5B-490E-9EBE-F1746018D5B0}" type="presParOf" srcId="{1AD50C7A-C631-4AD4-884B-235A35B780EB}" destId="{A7556B46-84F1-4E7B-B872-0FFBD9A867B5}" srcOrd="0" destOrd="0" presId="urn:microsoft.com/office/officeart/2008/layout/LinedList"/>
    <dgm:cxn modelId="{B5822DFA-8249-45E7-98CB-234362C8A5C8}" type="presParOf" srcId="{1AD50C7A-C631-4AD4-884B-235A35B780EB}" destId="{A2A056CA-2126-45AE-BD06-378538530304}" srcOrd="1" destOrd="0" presId="urn:microsoft.com/office/officeart/2008/layout/LinedList"/>
    <dgm:cxn modelId="{39608C7B-35BA-43C6-B446-B2117A51ABDA}" type="presParOf" srcId="{CF9CB332-FB4D-4280-8BD7-60C64244F9B6}" destId="{E17282BE-B6BA-45E4-9331-378BAD7ABD39}" srcOrd="2" destOrd="0" presId="urn:microsoft.com/office/officeart/2008/layout/LinedList"/>
    <dgm:cxn modelId="{CB367A2D-7C2D-4CEC-97CF-887096A02CB6}" type="presParOf" srcId="{CF9CB332-FB4D-4280-8BD7-60C64244F9B6}" destId="{FD634D54-7610-4B29-80E4-F30FE09104A1}" srcOrd="3" destOrd="0" presId="urn:microsoft.com/office/officeart/2008/layout/LinedList"/>
    <dgm:cxn modelId="{6F71DBFC-86FA-4A64-A7C7-6AFC18CD3318}" type="presParOf" srcId="{FD634D54-7610-4B29-80E4-F30FE09104A1}" destId="{A402E218-E015-482D-8384-F060446AE7C0}" srcOrd="0" destOrd="0" presId="urn:microsoft.com/office/officeart/2008/layout/LinedList"/>
    <dgm:cxn modelId="{BE53B685-2B64-486E-973B-E9638594E77D}" type="presParOf" srcId="{FD634D54-7610-4B29-80E4-F30FE09104A1}" destId="{AFDCC596-425A-4BFF-9C1C-E97AA8406943}" srcOrd="1" destOrd="0" presId="urn:microsoft.com/office/officeart/2008/layout/LinedList"/>
    <dgm:cxn modelId="{52DFDFF4-E079-447B-BB24-938C9B59135C}" type="presParOf" srcId="{CF9CB332-FB4D-4280-8BD7-60C64244F9B6}" destId="{192568EF-9B27-42E8-B06C-C48CA272E862}" srcOrd="4" destOrd="0" presId="urn:microsoft.com/office/officeart/2008/layout/LinedList"/>
    <dgm:cxn modelId="{F033ACFC-43F5-496A-83D6-F779302F70FE}" type="presParOf" srcId="{CF9CB332-FB4D-4280-8BD7-60C64244F9B6}" destId="{3877BC1D-3581-4907-806D-96D77967AE27}" srcOrd="5" destOrd="0" presId="urn:microsoft.com/office/officeart/2008/layout/LinedList"/>
    <dgm:cxn modelId="{4FB8AAC8-5211-449D-96FE-91422745EAD0}" type="presParOf" srcId="{3877BC1D-3581-4907-806D-96D77967AE27}" destId="{9E7D1C84-3542-409B-9806-5FCE4DEA50BE}" srcOrd="0" destOrd="0" presId="urn:microsoft.com/office/officeart/2008/layout/LinedList"/>
    <dgm:cxn modelId="{1E70DED9-A3F1-4D4C-B913-C63987727B69}" type="presParOf" srcId="{3877BC1D-3581-4907-806D-96D77967AE27}" destId="{25B65AB0-77A8-4360-8188-C3E2E7B4378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7FB25AF-E2A2-4131-9D66-C9434B406AF8}" type="doc">
      <dgm:prSet loTypeId="urn:microsoft.com/office/officeart/2005/8/layout/venn1" loCatId="relationship" qsTypeId="urn:microsoft.com/office/officeart/2005/8/quickstyle/simple1" qsCatId="simple" csTypeId="urn:microsoft.com/office/officeart/2005/8/colors/accent1_2" csCatId="accent1" phldr="1"/>
      <dgm:spPr/>
    </dgm:pt>
    <dgm:pt modelId="{39AB45C2-02EC-4A72-B8BD-A2E32C90DF39}">
      <dgm:prSet phldrT="[Text]"/>
      <dgm:spPr/>
      <dgm:t>
        <a:bodyPr/>
        <a:lstStyle/>
        <a:p>
          <a:r>
            <a:rPr lang="cs-CZ" dirty="0"/>
            <a:t>Exekutivní funkce</a:t>
          </a:r>
        </a:p>
      </dgm:t>
    </dgm:pt>
    <dgm:pt modelId="{620A183F-2790-44FF-A05E-E6318A995C49}" type="parTrans" cxnId="{44B55978-1E24-4396-AE02-5A589231A792}">
      <dgm:prSet/>
      <dgm:spPr/>
      <dgm:t>
        <a:bodyPr/>
        <a:lstStyle/>
        <a:p>
          <a:endParaRPr lang="cs-CZ"/>
        </a:p>
      </dgm:t>
    </dgm:pt>
    <dgm:pt modelId="{F9CC70B5-AB71-4E3D-838D-34E913DF3FFC}" type="sibTrans" cxnId="{44B55978-1E24-4396-AE02-5A589231A792}">
      <dgm:prSet/>
      <dgm:spPr/>
      <dgm:t>
        <a:bodyPr/>
        <a:lstStyle/>
        <a:p>
          <a:endParaRPr lang="cs-CZ"/>
        </a:p>
      </dgm:t>
    </dgm:pt>
    <dgm:pt modelId="{D87D5633-EECC-440E-9462-433604764E25}">
      <dgm:prSet phldrT="[Text]"/>
      <dgm:spPr/>
      <dgm:t>
        <a:bodyPr/>
        <a:lstStyle/>
        <a:p>
          <a:r>
            <a:rPr lang="cs-CZ" dirty="0"/>
            <a:t>Pozornost </a:t>
          </a:r>
        </a:p>
      </dgm:t>
    </dgm:pt>
    <dgm:pt modelId="{7217D170-D637-402C-B70F-C53960C41153}" type="parTrans" cxnId="{A45A762E-30EB-49A7-A47E-4A8EFDC5F67F}">
      <dgm:prSet/>
      <dgm:spPr/>
      <dgm:t>
        <a:bodyPr/>
        <a:lstStyle/>
        <a:p>
          <a:endParaRPr lang="cs-CZ"/>
        </a:p>
      </dgm:t>
    </dgm:pt>
    <dgm:pt modelId="{C350C4DB-19DA-40F5-BB8D-335A5EE82CBD}" type="sibTrans" cxnId="{A45A762E-30EB-49A7-A47E-4A8EFDC5F67F}">
      <dgm:prSet/>
      <dgm:spPr/>
      <dgm:t>
        <a:bodyPr/>
        <a:lstStyle/>
        <a:p>
          <a:endParaRPr lang="cs-CZ"/>
        </a:p>
      </dgm:t>
    </dgm:pt>
    <dgm:pt modelId="{E3506E24-C63A-47EB-9532-0FA1396292D2}">
      <dgm:prSet phldrT="[Text]"/>
      <dgm:spPr/>
      <dgm:t>
        <a:bodyPr/>
        <a:lstStyle/>
        <a:p>
          <a:r>
            <a:rPr lang="cs-CZ" dirty="0"/>
            <a:t>Paměť </a:t>
          </a:r>
        </a:p>
      </dgm:t>
    </dgm:pt>
    <dgm:pt modelId="{EADB874A-93A8-44F2-8056-8E9ED71ABDE8}" type="parTrans" cxnId="{F6A23576-179E-4C81-BFE2-28C722A864AE}">
      <dgm:prSet/>
      <dgm:spPr/>
      <dgm:t>
        <a:bodyPr/>
        <a:lstStyle/>
        <a:p>
          <a:endParaRPr lang="cs-CZ"/>
        </a:p>
      </dgm:t>
    </dgm:pt>
    <dgm:pt modelId="{7DC3FC08-34B5-41A4-8733-A78547CF7046}" type="sibTrans" cxnId="{F6A23576-179E-4C81-BFE2-28C722A864AE}">
      <dgm:prSet/>
      <dgm:spPr/>
      <dgm:t>
        <a:bodyPr/>
        <a:lstStyle/>
        <a:p>
          <a:endParaRPr lang="cs-CZ"/>
        </a:p>
      </dgm:t>
    </dgm:pt>
    <dgm:pt modelId="{EC93F35B-51F0-4C53-ABF3-7E66EA8AB68C}" type="pres">
      <dgm:prSet presAssocID="{57FB25AF-E2A2-4131-9D66-C9434B406AF8}" presName="compositeShape" presStyleCnt="0">
        <dgm:presLayoutVars>
          <dgm:chMax val="7"/>
          <dgm:dir/>
          <dgm:resizeHandles val="exact"/>
        </dgm:presLayoutVars>
      </dgm:prSet>
      <dgm:spPr/>
    </dgm:pt>
    <dgm:pt modelId="{D7556042-680E-4BA7-A491-EF4F62663FC5}" type="pres">
      <dgm:prSet presAssocID="{39AB45C2-02EC-4A72-B8BD-A2E32C90DF39}" presName="circ1" presStyleLbl="vennNode1" presStyleIdx="0" presStyleCnt="3" custLinFactNeighborX="0" custLinFactNeighborY="964"/>
      <dgm:spPr/>
    </dgm:pt>
    <dgm:pt modelId="{4988E1DF-64ED-4048-B6DE-B0041274ED04}" type="pres">
      <dgm:prSet presAssocID="{39AB45C2-02EC-4A72-B8BD-A2E32C90DF39}" presName="circ1Tx" presStyleLbl="revTx" presStyleIdx="0" presStyleCnt="0">
        <dgm:presLayoutVars>
          <dgm:chMax val="0"/>
          <dgm:chPref val="0"/>
          <dgm:bulletEnabled val="1"/>
        </dgm:presLayoutVars>
      </dgm:prSet>
      <dgm:spPr/>
    </dgm:pt>
    <dgm:pt modelId="{8B567208-6944-4516-AE32-BA747941A332}" type="pres">
      <dgm:prSet presAssocID="{D87D5633-EECC-440E-9462-433604764E25}" presName="circ2" presStyleLbl="vennNode1" presStyleIdx="1" presStyleCnt="3"/>
      <dgm:spPr/>
    </dgm:pt>
    <dgm:pt modelId="{37BE00BC-E713-4848-89D1-51378512D81E}" type="pres">
      <dgm:prSet presAssocID="{D87D5633-EECC-440E-9462-433604764E25}" presName="circ2Tx" presStyleLbl="revTx" presStyleIdx="0" presStyleCnt="0">
        <dgm:presLayoutVars>
          <dgm:chMax val="0"/>
          <dgm:chPref val="0"/>
          <dgm:bulletEnabled val="1"/>
        </dgm:presLayoutVars>
      </dgm:prSet>
      <dgm:spPr/>
    </dgm:pt>
    <dgm:pt modelId="{65C333F4-0BB8-4AFD-ADCE-F0D42324E16C}" type="pres">
      <dgm:prSet presAssocID="{E3506E24-C63A-47EB-9532-0FA1396292D2}" presName="circ3" presStyleLbl="vennNode1" presStyleIdx="2" presStyleCnt="3"/>
      <dgm:spPr/>
    </dgm:pt>
    <dgm:pt modelId="{7CD6E6F9-C6D9-4364-B5BA-9D698676664A}" type="pres">
      <dgm:prSet presAssocID="{E3506E24-C63A-47EB-9532-0FA1396292D2}" presName="circ3Tx" presStyleLbl="revTx" presStyleIdx="0" presStyleCnt="0">
        <dgm:presLayoutVars>
          <dgm:chMax val="0"/>
          <dgm:chPref val="0"/>
          <dgm:bulletEnabled val="1"/>
        </dgm:presLayoutVars>
      </dgm:prSet>
      <dgm:spPr/>
    </dgm:pt>
  </dgm:ptLst>
  <dgm:cxnLst>
    <dgm:cxn modelId="{D65B4D14-B53A-4EBD-9D89-5125AC2249AE}" type="presOf" srcId="{E3506E24-C63A-47EB-9532-0FA1396292D2}" destId="{65C333F4-0BB8-4AFD-ADCE-F0D42324E16C}" srcOrd="0" destOrd="0" presId="urn:microsoft.com/office/officeart/2005/8/layout/venn1"/>
    <dgm:cxn modelId="{50954F28-31EF-4595-90E3-47749926F011}" type="presOf" srcId="{57FB25AF-E2A2-4131-9D66-C9434B406AF8}" destId="{EC93F35B-51F0-4C53-ABF3-7E66EA8AB68C}" srcOrd="0" destOrd="0" presId="urn:microsoft.com/office/officeart/2005/8/layout/venn1"/>
    <dgm:cxn modelId="{A45A762E-30EB-49A7-A47E-4A8EFDC5F67F}" srcId="{57FB25AF-E2A2-4131-9D66-C9434B406AF8}" destId="{D87D5633-EECC-440E-9462-433604764E25}" srcOrd="1" destOrd="0" parTransId="{7217D170-D637-402C-B70F-C53960C41153}" sibTransId="{C350C4DB-19DA-40F5-BB8D-335A5EE82CBD}"/>
    <dgm:cxn modelId="{F015B863-A215-4E36-AB01-E1C80BFA1ABE}" type="presOf" srcId="{39AB45C2-02EC-4A72-B8BD-A2E32C90DF39}" destId="{D7556042-680E-4BA7-A491-EF4F62663FC5}" srcOrd="0" destOrd="0" presId="urn:microsoft.com/office/officeart/2005/8/layout/venn1"/>
    <dgm:cxn modelId="{18270B6C-24D8-4F74-8D14-259CF8EB956B}" type="presOf" srcId="{D87D5633-EECC-440E-9462-433604764E25}" destId="{8B567208-6944-4516-AE32-BA747941A332}" srcOrd="0" destOrd="0" presId="urn:microsoft.com/office/officeart/2005/8/layout/venn1"/>
    <dgm:cxn modelId="{2FE5ED6E-9FA8-4D69-B781-45645F588820}" type="presOf" srcId="{E3506E24-C63A-47EB-9532-0FA1396292D2}" destId="{7CD6E6F9-C6D9-4364-B5BA-9D698676664A}" srcOrd="1" destOrd="0" presId="urn:microsoft.com/office/officeart/2005/8/layout/venn1"/>
    <dgm:cxn modelId="{F6A23576-179E-4C81-BFE2-28C722A864AE}" srcId="{57FB25AF-E2A2-4131-9D66-C9434B406AF8}" destId="{E3506E24-C63A-47EB-9532-0FA1396292D2}" srcOrd="2" destOrd="0" parTransId="{EADB874A-93A8-44F2-8056-8E9ED71ABDE8}" sibTransId="{7DC3FC08-34B5-41A4-8733-A78547CF7046}"/>
    <dgm:cxn modelId="{44B55978-1E24-4396-AE02-5A589231A792}" srcId="{57FB25AF-E2A2-4131-9D66-C9434B406AF8}" destId="{39AB45C2-02EC-4A72-B8BD-A2E32C90DF39}" srcOrd="0" destOrd="0" parTransId="{620A183F-2790-44FF-A05E-E6318A995C49}" sibTransId="{F9CC70B5-AB71-4E3D-838D-34E913DF3FFC}"/>
    <dgm:cxn modelId="{A4AA23AE-9BDF-4416-87FE-0FE1C70C52F8}" type="presOf" srcId="{39AB45C2-02EC-4A72-B8BD-A2E32C90DF39}" destId="{4988E1DF-64ED-4048-B6DE-B0041274ED04}" srcOrd="1" destOrd="0" presId="urn:microsoft.com/office/officeart/2005/8/layout/venn1"/>
    <dgm:cxn modelId="{CC6C3EB7-4BB6-4D07-8DD1-7A1608509E38}" type="presOf" srcId="{D87D5633-EECC-440E-9462-433604764E25}" destId="{37BE00BC-E713-4848-89D1-51378512D81E}" srcOrd="1" destOrd="0" presId="urn:microsoft.com/office/officeart/2005/8/layout/venn1"/>
    <dgm:cxn modelId="{BC244DDD-A330-4019-9A10-6BBC506A7FB4}" type="presParOf" srcId="{EC93F35B-51F0-4C53-ABF3-7E66EA8AB68C}" destId="{D7556042-680E-4BA7-A491-EF4F62663FC5}" srcOrd="0" destOrd="0" presId="urn:microsoft.com/office/officeart/2005/8/layout/venn1"/>
    <dgm:cxn modelId="{F094B9E2-AFB5-460C-A9B4-DF98D8F805A0}" type="presParOf" srcId="{EC93F35B-51F0-4C53-ABF3-7E66EA8AB68C}" destId="{4988E1DF-64ED-4048-B6DE-B0041274ED04}" srcOrd="1" destOrd="0" presId="urn:microsoft.com/office/officeart/2005/8/layout/venn1"/>
    <dgm:cxn modelId="{5B81A569-4A67-4FF9-A157-678B487E2533}" type="presParOf" srcId="{EC93F35B-51F0-4C53-ABF3-7E66EA8AB68C}" destId="{8B567208-6944-4516-AE32-BA747941A332}" srcOrd="2" destOrd="0" presId="urn:microsoft.com/office/officeart/2005/8/layout/venn1"/>
    <dgm:cxn modelId="{9EE2AC33-5EA9-4DB3-BF29-FFA1DB86CE48}" type="presParOf" srcId="{EC93F35B-51F0-4C53-ABF3-7E66EA8AB68C}" destId="{37BE00BC-E713-4848-89D1-51378512D81E}" srcOrd="3" destOrd="0" presId="urn:microsoft.com/office/officeart/2005/8/layout/venn1"/>
    <dgm:cxn modelId="{3B144D95-782C-47A1-841E-EB1442EEC781}" type="presParOf" srcId="{EC93F35B-51F0-4C53-ABF3-7E66EA8AB68C}" destId="{65C333F4-0BB8-4AFD-ADCE-F0D42324E16C}" srcOrd="4" destOrd="0" presId="urn:microsoft.com/office/officeart/2005/8/layout/venn1"/>
    <dgm:cxn modelId="{7CC7B27D-CECE-451A-BBAA-AF65EC398B53}" type="presParOf" srcId="{EC93F35B-51F0-4C53-ABF3-7E66EA8AB68C}" destId="{7CD6E6F9-C6D9-4364-B5BA-9D698676664A}"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8923E8-2C1A-4AE3-8015-C7F8DEF03443}">
      <dsp:nvSpPr>
        <dsp:cNvPr id="0" name=""/>
        <dsp:cNvSpPr/>
      </dsp:nvSpPr>
      <dsp:spPr>
        <a:xfrm>
          <a:off x="607983" y="1137838"/>
          <a:ext cx="916312" cy="9163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659D1CE-2C21-46E7-8D05-DE3B75FD19C8}">
      <dsp:nvSpPr>
        <dsp:cNvPr id="0" name=""/>
        <dsp:cNvSpPr/>
      </dsp:nvSpPr>
      <dsp:spPr>
        <a:xfrm>
          <a:off x="48015" y="2343132"/>
          <a:ext cx="203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90000"/>
            </a:lnSpc>
            <a:spcBef>
              <a:spcPct val="0"/>
            </a:spcBef>
            <a:spcAft>
              <a:spcPct val="35000"/>
            </a:spcAft>
            <a:buNone/>
          </a:pPr>
          <a:r>
            <a:rPr lang="cs-CZ" sz="2300" kern="1200"/>
            <a:t>Každý přistupuje ze svojí pozice</a:t>
          </a:r>
          <a:endParaRPr lang="en-US" sz="2300" kern="1200"/>
        </a:p>
      </dsp:txBody>
      <dsp:txXfrm>
        <a:off x="48015" y="2343132"/>
        <a:ext cx="2036250" cy="720000"/>
      </dsp:txXfrm>
    </dsp:sp>
    <dsp:sp modelId="{FB54D85F-C336-4B65-BF17-A04AF88543D0}">
      <dsp:nvSpPr>
        <dsp:cNvPr id="0" name=""/>
        <dsp:cNvSpPr/>
      </dsp:nvSpPr>
      <dsp:spPr>
        <a:xfrm>
          <a:off x="3000577" y="1137838"/>
          <a:ext cx="916312" cy="9163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CCED700-0A1F-4F3C-A471-A0BB75B673A4}">
      <dsp:nvSpPr>
        <dsp:cNvPr id="0" name=""/>
        <dsp:cNvSpPr/>
      </dsp:nvSpPr>
      <dsp:spPr>
        <a:xfrm>
          <a:off x="2440608" y="2343132"/>
          <a:ext cx="203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90000"/>
            </a:lnSpc>
            <a:spcBef>
              <a:spcPct val="0"/>
            </a:spcBef>
            <a:spcAft>
              <a:spcPct val="35000"/>
            </a:spcAft>
            <a:buNone/>
          </a:pPr>
          <a:r>
            <a:rPr lang="en-US" sz="2300" kern="1200"/>
            <a:t>Pojmový zmatek  </a:t>
          </a:r>
        </a:p>
      </dsp:txBody>
      <dsp:txXfrm>
        <a:off x="2440608" y="2343132"/>
        <a:ext cx="203625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6D2DB8-D35C-4E16-B607-F6AD091702E5}">
      <dsp:nvSpPr>
        <dsp:cNvPr id="0" name=""/>
        <dsp:cNvSpPr/>
      </dsp:nvSpPr>
      <dsp:spPr>
        <a:xfrm>
          <a:off x="0" y="2640"/>
          <a:ext cx="5141912"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556B46-84F1-4E7B-B872-0FFBD9A867B5}">
      <dsp:nvSpPr>
        <dsp:cNvPr id="0" name=""/>
        <dsp:cNvSpPr/>
      </dsp:nvSpPr>
      <dsp:spPr>
        <a:xfrm>
          <a:off x="0" y="2640"/>
          <a:ext cx="5141912" cy="1800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cs-CZ" sz="2800" b="1" kern="1200" dirty="0" err="1"/>
            <a:t>Inhibition</a:t>
          </a:r>
          <a:r>
            <a:rPr lang="cs-CZ" sz="2800" b="1" kern="1200" dirty="0"/>
            <a:t>: </a:t>
          </a:r>
        </a:p>
        <a:p>
          <a:pPr marL="0" lvl="0" indent="0" algn="l" defTabSz="1244600">
            <a:lnSpc>
              <a:spcPct val="90000"/>
            </a:lnSpc>
            <a:spcBef>
              <a:spcPct val="0"/>
            </a:spcBef>
            <a:spcAft>
              <a:spcPct val="35000"/>
            </a:spcAft>
            <a:buNone/>
          </a:pPr>
          <a:r>
            <a:rPr lang="cs-CZ" sz="2800" b="0" kern="1200" dirty="0"/>
            <a:t>utlumení reakce v případě, že je to potřeba (selhání ve chvíli kdy jedeme </a:t>
          </a:r>
          <a:r>
            <a:rPr lang="cs-CZ" sz="2800" b="0" kern="1200" dirty="0" err="1"/>
            <a:t>nautopilota</a:t>
          </a:r>
          <a:r>
            <a:rPr lang="cs-CZ" sz="2800" b="0" kern="1200" dirty="0"/>
            <a:t>)</a:t>
          </a:r>
          <a:endParaRPr lang="en-US" sz="2800" b="0" kern="1200" dirty="0"/>
        </a:p>
      </dsp:txBody>
      <dsp:txXfrm>
        <a:off x="0" y="2640"/>
        <a:ext cx="5141912" cy="1800581"/>
      </dsp:txXfrm>
    </dsp:sp>
    <dsp:sp modelId="{E17282BE-B6BA-45E4-9331-378BAD7ABD39}">
      <dsp:nvSpPr>
        <dsp:cNvPr id="0" name=""/>
        <dsp:cNvSpPr/>
      </dsp:nvSpPr>
      <dsp:spPr>
        <a:xfrm>
          <a:off x="0" y="1803221"/>
          <a:ext cx="5141912" cy="0"/>
        </a:xfrm>
        <a:prstGeom prst="line">
          <a:avLst/>
        </a:prstGeom>
        <a:solidFill>
          <a:schemeClr val="accent2">
            <a:hueOff val="-661686"/>
            <a:satOff val="746"/>
            <a:lumOff val="1765"/>
            <a:alphaOff val="0"/>
          </a:schemeClr>
        </a:solidFill>
        <a:ln w="15875" cap="flat" cmpd="sng" algn="ctr">
          <a:solidFill>
            <a:schemeClr val="accent2">
              <a:hueOff val="-661686"/>
              <a:satOff val="746"/>
              <a:lumOff val="176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02E218-E015-482D-8384-F060446AE7C0}">
      <dsp:nvSpPr>
        <dsp:cNvPr id="0" name=""/>
        <dsp:cNvSpPr/>
      </dsp:nvSpPr>
      <dsp:spPr>
        <a:xfrm>
          <a:off x="0" y="1803221"/>
          <a:ext cx="5141912" cy="1800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cs-CZ" sz="2800" b="1" kern="1200" dirty="0" err="1"/>
            <a:t>Shifting</a:t>
          </a:r>
          <a:r>
            <a:rPr lang="cs-CZ" sz="2800" b="1" kern="1200" dirty="0"/>
            <a:t>: </a:t>
          </a:r>
        </a:p>
        <a:p>
          <a:pPr marL="0" lvl="0" indent="0" algn="l" defTabSz="1244600">
            <a:lnSpc>
              <a:spcPct val="90000"/>
            </a:lnSpc>
            <a:spcBef>
              <a:spcPct val="0"/>
            </a:spcBef>
            <a:spcAft>
              <a:spcPct val="35000"/>
            </a:spcAft>
            <a:buNone/>
          </a:pPr>
          <a:r>
            <a:rPr lang="cs-CZ" sz="2800" b="1" kern="1200" dirty="0"/>
            <a:t>kognitivní flexibilita – </a:t>
          </a:r>
          <a:r>
            <a:rPr lang="cs-CZ" sz="2800" b="0" kern="1200" dirty="0"/>
            <a:t>přepínání mezi různými stimuly (příklad: řízení auta)</a:t>
          </a:r>
          <a:endParaRPr lang="en-US" sz="2800" b="0" kern="1200" dirty="0"/>
        </a:p>
      </dsp:txBody>
      <dsp:txXfrm>
        <a:off x="0" y="1803221"/>
        <a:ext cx="5141912" cy="1800581"/>
      </dsp:txXfrm>
    </dsp:sp>
    <dsp:sp modelId="{192568EF-9B27-42E8-B06C-C48CA272E862}">
      <dsp:nvSpPr>
        <dsp:cNvPr id="0" name=""/>
        <dsp:cNvSpPr/>
      </dsp:nvSpPr>
      <dsp:spPr>
        <a:xfrm>
          <a:off x="0" y="3603803"/>
          <a:ext cx="5141912" cy="0"/>
        </a:xfrm>
        <a:prstGeom prst="line">
          <a:avLst/>
        </a:prstGeom>
        <a:solidFill>
          <a:schemeClr val="accent2">
            <a:hueOff val="-1323373"/>
            <a:satOff val="1492"/>
            <a:lumOff val="3530"/>
            <a:alphaOff val="0"/>
          </a:schemeClr>
        </a:solidFill>
        <a:ln w="15875" cap="flat" cmpd="sng" algn="ctr">
          <a:solidFill>
            <a:schemeClr val="accent2">
              <a:hueOff val="-1323373"/>
              <a:satOff val="1492"/>
              <a:lumOff val="353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7D1C84-3542-409B-9806-5FCE4DEA50BE}">
      <dsp:nvSpPr>
        <dsp:cNvPr id="0" name=""/>
        <dsp:cNvSpPr/>
      </dsp:nvSpPr>
      <dsp:spPr>
        <a:xfrm>
          <a:off x="0" y="3603803"/>
          <a:ext cx="5141912" cy="1800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cs-CZ" sz="2800" b="1" kern="1200" dirty="0" err="1"/>
            <a:t>Updating</a:t>
          </a:r>
          <a:r>
            <a:rPr lang="cs-CZ" sz="2800" b="1" kern="1200" dirty="0"/>
            <a:t>: </a:t>
          </a:r>
        </a:p>
        <a:p>
          <a:pPr marL="0" lvl="0" indent="0" algn="l" defTabSz="1244600">
            <a:lnSpc>
              <a:spcPct val="90000"/>
            </a:lnSpc>
            <a:spcBef>
              <a:spcPct val="0"/>
            </a:spcBef>
            <a:spcAft>
              <a:spcPct val="35000"/>
            </a:spcAft>
            <a:buNone/>
          </a:pPr>
          <a:r>
            <a:rPr lang="cs-CZ" sz="2800" b="0" kern="1200" dirty="0"/>
            <a:t>aktualizace pracovní paměti </a:t>
          </a:r>
          <a:endParaRPr lang="en-US" sz="2800" b="0" kern="1200" dirty="0"/>
        </a:p>
      </dsp:txBody>
      <dsp:txXfrm>
        <a:off x="0" y="3603803"/>
        <a:ext cx="5141912" cy="18005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556042-680E-4BA7-A491-EF4F62663FC5}">
      <dsp:nvSpPr>
        <dsp:cNvPr id="0" name=""/>
        <dsp:cNvSpPr/>
      </dsp:nvSpPr>
      <dsp:spPr>
        <a:xfrm>
          <a:off x="2438399" y="99074"/>
          <a:ext cx="3251200" cy="3251200"/>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778000">
            <a:lnSpc>
              <a:spcPct val="90000"/>
            </a:lnSpc>
            <a:spcBef>
              <a:spcPct val="0"/>
            </a:spcBef>
            <a:spcAft>
              <a:spcPct val="35000"/>
            </a:spcAft>
            <a:buNone/>
          </a:pPr>
          <a:r>
            <a:rPr lang="cs-CZ" sz="4000" kern="1200" dirty="0"/>
            <a:t>Exekutivní funkce</a:t>
          </a:r>
        </a:p>
      </dsp:txBody>
      <dsp:txXfrm>
        <a:off x="2871893" y="668034"/>
        <a:ext cx="2384213" cy="1463040"/>
      </dsp:txXfrm>
    </dsp:sp>
    <dsp:sp modelId="{8B567208-6944-4516-AE32-BA747941A332}">
      <dsp:nvSpPr>
        <dsp:cNvPr id="0" name=""/>
        <dsp:cNvSpPr/>
      </dsp:nvSpPr>
      <dsp:spPr>
        <a:xfrm>
          <a:off x="3611541" y="2099733"/>
          <a:ext cx="3251200" cy="3251200"/>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778000">
            <a:lnSpc>
              <a:spcPct val="90000"/>
            </a:lnSpc>
            <a:spcBef>
              <a:spcPct val="0"/>
            </a:spcBef>
            <a:spcAft>
              <a:spcPct val="35000"/>
            </a:spcAft>
            <a:buNone/>
          </a:pPr>
          <a:r>
            <a:rPr lang="cs-CZ" sz="4000" kern="1200" dirty="0"/>
            <a:t>Pozornost </a:t>
          </a:r>
        </a:p>
      </dsp:txBody>
      <dsp:txXfrm>
        <a:off x="4605866" y="2939626"/>
        <a:ext cx="1950720" cy="1788160"/>
      </dsp:txXfrm>
    </dsp:sp>
    <dsp:sp modelId="{65C333F4-0BB8-4AFD-ADCE-F0D42324E16C}">
      <dsp:nvSpPr>
        <dsp:cNvPr id="0" name=""/>
        <dsp:cNvSpPr/>
      </dsp:nvSpPr>
      <dsp:spPr>
        <a:xfrm>
          <a:off x="1265258" y="2099733"/>
          <a:ext cx="3251200" cy="3251200"/>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778000">
            <a:lnSpc>
              <a:spcPct val="90000"/>
            </a:lnSpc>
            <a:spcBef>
              <a:spcPct val="0"/>
            </a:spcBef>
            <a:spcAft>
              <a:spcPct val="35000"/>
            </a:spcAft>
            <a:buNone/>
          </a:pPr>
          <a:r>
            <a:rPr lang="cs-CZ" sz="4000" kern="1200" dirty="0"/>
            <a:t>Paměť </a:t>
          </a:r>
        </a:p>
      </dsp:txBody>
      <dsp:txXfrm>
        <a:off x="1571413" y="2939626"/>
        <a:ext cx="1950720" cy="178816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A8CED5-94CD-4693-9494-6598415EE789}" type="datetimeFigureOut">
              <a:rPr lang="cs-CZ" smtClean="0"/>
              <a:t>04.03.2024</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C95FA7-1427-4954-AAD6-866F753511C1}" type="slidenum">
              <a:rPr lang="cs-CZ" smtClean="0"/>
              <a:t>‹#›</a:t>
            </a:fld>
            <a:endParaRPr lang="cs-CZ"/>
          </a:p>
        </p:txBody>
      </p:sp>
    </p:spTree>
    <p:extLst>
      <p:ext uri="{BB962C8B-B14F-4D97-AF65-F5344CB8AC3E}">
        <p14:creationId xmlns:p14="http://schemas.microsoft.com/office/powerpoint/2010/main" val="3743394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2CC95FA7-1427-4954-AAD6-866F753511C1}" type="slidenum">
              <a:rPr lang="cs-CZ" smtClean="0"/>
              <a:t>1</a:t>
            </a:fld>
            <a:endParaRPr lang="cs-CZ"/>
          </a:p>
        </p:txBody>
      </p:sp>
    </p:spTree>
    <p:extLst>
      <p:ext uri="{BB962C8B-B14F-4D97-AF65-F5344CB8AC3E}">
        <p14:creationId xmlns:p14="http://schemas.microsoft.com/office/powerpoint/2010/main" val="2957394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2CC95FA7-1427-4954-AAD6-866F753511C1}" type="slidenum">
              <a:rPr lang="cs-CZ" smtClean="0"/>
              <a:t>2</a:t>
            </a:fld>
            <a:endParaRPr lang="cs-CZ"/>
          </a:p>
        </p:txBody>
      </p:sp>
    </p:spTree>
    <p:extLst>
      <p:ext uri="{BB962C8B-B14F-4D97-AF65-F5344CB8AC3E}">
        <p14:creationId xmlns:p14="http://schemas.microsoft.com/office/powerpoint/2010/main" val="446247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Cvičení ve dvojicích a pak na tabuli: co by mohly být kognitivní funkce</a:t>
            </a:r>
          </a:p>
        </p:txBody>
      </p:sp>
      <p:sp>
        <p:nvSpPr>
          <p:cNvPr id="4" name="Zástupný symbol pro číslo snímku 3"/>
          <p:cNvSpPr>
            <a:spLocks noGrp="1"/>
          </p:cNvSpPr>
          <p:nvPr>
            <p:ph type="sldNum" sz="quarter" idx="5"/>
          </p:nvPr>
        </p:nvSpPr>
        <p:spPr/>
        <p:txBody>
          <a:bodyPr/>
          <a:lstStyle/>
          <a:p>
            <a:fld id="{2CC95FA7-1427-4954-AAD6-866F753511C1}" type="slidenum">
              <a:rPr lang="cs-CZ" smtClean="0"/>
              <a:t>7</a:t>
            </a:fld>
            <a:endParaRPr lang="cs-CZ"/>
          </a:p>
        </p:txBody>
      </p:sp>
    </p:spTree>
    <p:extLst>
      <p:ext uri="{BB962C8B-B14F-4D97-AF65-F5344CB8AC3E}">
        <p14:creationId xmlns:p14="http://schemas.microsoft.com/office/powerpoint/2010/main" val="2562926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Zkuste vyjmenovat kognitivní funkce</a:t>
            </a:r>
          </a:p>
        </p:txBody>
      </p:sp>
      <p:sp>
        <p:nvSpPr>
          <p:cNvPr id="4" name="Zástupný symbol pro číslo snímku 3"/>
          <p:cNvSpPr>
            <a:spLocks noGrp="1"/>
          </p:cNvSpPr>
          <p:nvPr>
            <p:ph type="sldNum" sz="quarter" idx="5"/>
          </p:nvPr>
        </p:nvSpPr>
        <p:spPr/>
        <p:txBody>
          <a:bodyPr/>
          <a:lstStyle/>
          <a:p>
            <a:fld id="{2CC95FA7-1427-4954-AAD6-866F753511C1}" type="slidenum">
              <a:rPr lang="cs-CZ" smtClean="0"/>
              <a:t>12</a:t>
            </a:fld>
            <a:endParaRPr lang="cs-CZ"/>
          </a:p>
        </p:txBody>
      </p:sp>
    </p:spTree>
    <p:extLst>
      <p:ext uri="{BB962C8B-B14F-4D97-AF65-F5344CB8AC3E}">
        <p14:creationId xmlns:p14="http://schemas.microsoft.com/office/powerpoint/2010/main" val="604202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Zkuste vyjmenovat kognitivní funkce</a:t>
            </a:r>
          </a:p>
        </p:txBody>
      </p:sp>
      <p:sp>
        <p:nvSpPr>
          <p:cNvPr id="4" name="Zástupný symbol pro číslo snímku 3"/>
          <p:cNvSpPr>
            <a:spLocks noGrp="1"/>
          </p:cNvSpPr>
          <p:nvPr>
            <p:ph type="sldNum" sz="quarter" idx="5"/>
          </p:nvPr>
        </p:nvSpPr>
        <p:spPr/>
        <p:txBody>
          <a:bodyPr/>
          <a:lstStyle/>
          <a:p>
            <a:fld id="{2CC95FA7-1427-4954-AAD6-866F753511C1}" type="slidenum">
              <a:rPr lang="cs-CZ" smtClean="0"/>
              <a:t>13</a:t>
            </a:fld>
            <a:endParaRPr lang="cs-CZ"/>
          </a:p>
        </p:txBody>
      </p:sp>
    </p:spTree>
    <p:extLst>
      <p:ext uri="{BB962C8B-B14F-4D97-AF65-F5344CB8AC3E}">
        <p14:creationId xmlns:p14="http://schemas.microsoft.com/office/powerpoint/2010/main" val="591565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2CC95FA7-1427-4954-AAD6-866F753511C1}" type="slidenum">
              <a:rPr lang="cs-CZ" smtClean="0"/>
              <a:t>16</a:t>
            </a:fld>
            <a:endParaRPr lang="cs-CZ"/>
          </a:p>
        </p:txBody>
      </p:sp>
    </p:spTree>
    <p:extLst>
      <p:ext uri="{BB962C8B-B14F-4D97-AF65-F5344CB8AC3E}">
        <p14:creationId xmlns:p14="http://schemas.microsoft.com/office/powerpoint/2010/main" val="2540545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cs-CZ"/>
              <a:t>Kliknutím lze upravit styl.</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lvl1pPr algn="l">
              <a:defRPr/>
            </a:lvl1pPr>
          </a:lstStyle>
          <a:p>
            <a:fld id="{DBFA3B74-8D58-4386-BC98-405674C05CDE}" type="datetimeFigureOut">
              <a:rPr lang="cs-CZ" smtClean="0"/>
              <a:t>04.03.2024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8900BB82-77F0-433F-84EA-0BD6A2CBFB91}" type="slidenum">
              <a:rPr lang="cs-CZ" smtClean="0"/>
              <a:t>‹#›</a:t>
            </a:fld>
            <a:endParaRPr lang="cs-CZ"/>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530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DBFA3B74-8D58-4386-BC98-405674C05CDE}" type="datetimeFigureOut">
              <a:rPr lang="cs-CZ" smtClean="0"/>
              <a:t>04.03.2024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8900BB82-77F0-433F-84EA-0BD6A2CBFB91}" type="slidenum">
              <a:rPr lang="cs-CZ" smtClean="0"/>
              <a:t>‹#›</a:t>
            </a:fld>
            <a:endParaRPr lang="cs-CZ"/>
          </a:p>
        </p:txBody>
      </p:sp>
    </p:spTree>
    <p:extLst>
      <p:ext uri="{BB962C8B-B14F-4D97-AF65-F5344CB8AC3E}">
        <p14:creationId xmlns:p14="http://schemas.microsoft.com/office/powerpoint/2010/main" val="1531411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cs-CZ"/>
              <a:t>Kliknutím lze upravit styl.</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DBFA3B74-8D58-4386-BC98-405674C05CDE}" type="datetimeFigureOut">
              <a:rPr lang="cs-CZ" smtClean="0"/>
              <a:t>04.03.2024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8900BB82-77F0-433F-84EA-0BD6A2CBFB91}" type="slidenum">
              <a:rPr lang="cs-CZ" smtClean="0"/>
              <a:t>‹#›</a:t>
            </a:fld>
            <a:endParaRPr lang="cs-CZ"/>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96640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Vlastní rozložení">
    <p:spTree>
      <p:nvGrpSpPr>
        <p:cNvPr id="1" name=""/>
        <p:cNvGrpSpPr/>
        <p:nvPr/>
      </p:nvGrpSpPr>
      <p:grpSpPr>
        <a:xfrm>
          <a:off x="0" y="0"/>
          <a:ext cx="0" cy="0"/>
          <a:chOff x="0" y="0"/>
          <a:chExt cx="0" cy="0"/>
        </a:xfrm>
      </p:grpSpPr>
      <p:sp>
        <p:nvSpPr>
          <p:cNvPr id="2" name="Nadpis 1"/>
          <p:cNvSpPr>
            <a:spLocks noGrp="1"/>
          </p:cNvSpPr>
          <p:nvPr>
            <p:ph type="title"/>
          </p:nvPr>
        </p:nvSpPr>
        <p:spPr>
          <a:xfrm>
            <a:off x="914401" y="1196975"/>
            <a:ext cx="10361084" cy="1468438"/>
          </a:xfrm>
        </p:spPr>
        <p:txBody>
          <a:bodyPr/>
          <a:lstStyle/>
          <a:p>
            <a:r>
              <a:rPr lang="cs-CZ"/>
              <a:t>Kliknutím lze upravit styl.</a:t>
            </a:r>
          </a:p>
        </p:txBody>
      </p:sp>
      <p:sp>
        <p:nvSpPr>
          <p:cNvPr id="3" name="Rectangle 3">
            <a:extLst>
              <a:ext uri="{FF2B5EF4-FFF2-40B4-BE49-F238E27FC236}">
                <a16:creationId xmlns:a16="http://schemas.microsoft.com/office/drawing/2014/main" id="{85BD5971-3463-437C-98AA-FE307956A280}"/>
              </a:ext>
            </a:extLst>
          </p:cNvPr>
          <p:cNvSpPr>
            <a:spLocks noGrp="1" noChangeArrowheads="1"/>
          </p:cNvSpPr>
          <p:nvPr>
            <p:ph type="dt" idx="10"/>
          </p:nvPr>
        </p:nvSpPr>
        <p:spPr>
          <a:ln/>
        </p:spPr>
        <p:txBody>
          <a:bodyPr/>
          <a:lstStyle>
            <a:lvl1pPr>
              <a:defRPr/>
            </a:lvl1pPr>
          </a:lstStyle>
          <a:p>
            <a:pPr>
              <a:defRPr/>
            </a:pPr>
            <a:endParaRPr lang="cs-CZ" altLang="cs-CZ"/>
          </a:p>
        </p:txBody>
      </p:sp>
      <p:sp>
        <p:nvSpPr>
          <p:cNvPr id="4" name="Rectangle 4">
            <a:extLst>
              <a:ext uri="{FF2B5EF4-FFF2-40B4-BE49-F238E27FC236}">
                <a16:creationId xmlns:a16="http://schemas.microsoft.com/office/drawing/2014/main" id="{E3C615A8-0030-4196-835A-3E1AFD20F45C}"/>
              </a:ext>
            </a:extLst>
          </p:cNvPr>
          <p:cNvSpPr>
            <a:spLocks noGrp="1" noChangeArrowheads="1"/>
          </p:cNvSpPr>
          <p:nvPr>
            <p:ph type="ftr" idx="11"/>
          </p:nvPr>
        </p:nvSpPr>
        <p:spPr>
          <a:ln/>
        </p:spPr>
        <p:txBody>
          <a:bodyPr/>
          <a:lstStyle>
            <a:lvl1pPr>
              <a:defRPr/>
            </a:lvl1pPr>
          </a:lstStyle>
          <a:p>
            <a:pPr>
              <a:defRPr/>
            </a:pPr>
            <a:endParaRPr lang="cs-CZ" altLang="cs-CZ"/>
          </a:p>
        </p:txBody>
      </p:sp>
      <p:sp>
        <p:nvSpPr>
          <p:cNvPr id="5" name="Rectangle 5">
            <a:extLst>
              <a:ext uri="{FF2B5EF4-FFF2-40B4-BE49-F238E27FC236}">
                <a16:creationId xmlns:a16="http://schemas.microsoft.com/office/drawing/2014/main" id="{57975BB0-F9FF-4C52-B8BD-B4DB938B313F}"/>
              </a:ext>
            </a:extLst>
          </p:cNvPr>
          <p:cNvSpPr>
            <a:spLocks noGrp="1" noChangeArrowheads="1"/>
          </p:cNvSpPr>
          <p:nvPr>
            <p:ph type="sldNum" idx="12"/>
          </p:nvPr>
        </p:nvSpPr>
        <p:spPr>
          <a:ln/>
        </p:spPr>
        <p:txBody>
          <a:bodyPr/>
          <a:lstStyle>
            <a:lvl1pPr>
              <a:defRPr/>
            </a:lvl1pPr>
          </a:lstStyle>
          <a:p>
            <a:pPr>
              <a:defRPr/>
            </a:pPr>
            <a:fld id="{31144BF6-5AA3-45B6-9F8A-80AA4DE18758}" type="slidenum">
              <a:rPr lang="cs-CZ" altLang="cs-CZ"/>
              <a:pPr>
                <a:defRPr/>
              </a:pPr>
              <a:t>‹#›</a:t>
            </a:fld>
            <a:endParaRPr lang="cs-CZ" altLang="cs-CZ"/>
          </a:p>
        </p:txBody>
      </p:sp>
    </p:spTree>
    <p:extLst>
      <p:ext uri="{BB962C8B-B14F-4D97-AF65-F5344CB8AC3E}">
        <p14:creationId xmlns:p14="http://schemas.microsoft.com/office/powerpoint/2010/main" val="245114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DBFA3B74-8D58-4386-BC98-405674C05CDE}" type="datetimeFigureOut">
              <a:rPr lang="cs-CZ" smtClean="0"/>
              <a:t>04.03.2024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8900BB82-77F0-433F-84EA-0BD6A2CBFB91}" type="slidenum">
              <a:rPr lang="cs-CZ" smtClean="0"/>
              <a:t>‹#›</a:t>
            </a:fld>
            <a:endParaRPr lang="cs-CZ"/>
          </a:p>
        </p:txBody>
      </p:sp>
    </p:spTree>
    <p:extLst>
      <p:ext uri="{BB962C8B-B14F-4D97-AF65-F5344CB8AC3E}">
        <p14:creationId xmlns:p14="http://schemas.microsoft.com/office/powerpoint/2010/main" val="1808155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oddílu">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cs-CZ"/>
              <a:t>Kliknutím lze upravit styl.</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DBFA3B74-8D58-4386-BC98-405674C05CDE}" type="datetimeFigureOut">
              <a:rPr lang="cs-CZ" smtClean="0"/>
              <a:t>04.03.2024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8900BB82-77F0-433F-84EA-0BD6A2CBFB91}" type="slidenum">
              <a:rPr lang="cs-CZ" smtClean="0"/>
              <a:t>‹#›</a:t>
            </a:fld>
            <a:endParaRPr lang="cs-CZ"/>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7218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cs-CZ"/>
              <a:t>Kliknutím lze upravit styl.</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DBFA3B74-8D58-4386-BC98-405674C05CDE}" type="datetimeFigureOut">
              <a:rPr lang="cs-CZ" smtClean="0"/>
              <a:t>04.03.2024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8900BB82-77F0-433F-84EA-0BD6A2CBFB91}" type="slidenum">
              <a:rPr lang="cs-CZ" smtClean="0"/>
              <a:t>‹#›</a:t>
            </a:fld>
            <a:endParaRPr lang="cs-CZ"/>
          </a:p>
        </p:txBody>
      </p:sp>
    </p:spTree>
    <p:extLst>
      <p:ext uri="{BB962C8B-B14F-4D97-AF65-F5344CB8AC3E}">
        <p14:creationId xmlns:p14="http://schemas.microsoft.com/office/powerpoint/2010/main" val="180226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cs-CZ"/>
              <a:t>Kliknutím lze upravit styl.</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1024128" y="2967788"/>
            <a:ext cx="4754880" cy="3341572"/>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cs-CZ"/>
              <a:t>Po kliknutí můžete upravovat styly textu v předloze.</a:t>
            </a:r>
          </a:p>
        </p:txBody>
      </p:sp>
      <p:sp>
        <p:nvSpPr>
          <p:cNvPr id="6" name="Content Placeholder 5"/>
          <p:cNvSpPr>
            <a:spLocks noGrp="1"/>
          </p:cNvSpPr>
          <p:nvPr>
            <p:ph sz="quarter" idx="4"/>
          </p:nvPr>
        </p:nvSpPr>
        <p:spPr>
          <a:xfrm>
            <a:off x="5990888" y="2967788"/>
            <a:ext cx="4754880" cy="3341572"/>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DBFA3B74-8D58-4386-BC98-405674C05CDE}" type="datetimeFigureOut">
              <a:rPr lang="cs-CZ" smtClean="0"/>
              <a:t>04.03.2024</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8900BB82-77F0-433F-84EA-0BD6A2CBFB91}" type="slidenum">
              <a:rPr lang="cs-CZ" smtClean="0"/>
              <a:t>‹#›</a:t>
            </a:fld>
            <a:endParaRPr lang="cs-CZ"/>
          </a:p>
        </p:txBody>
      </p:sp>
    </p:spTree>
    <p:extLst>
      <p:ext uri="{BB962C8B-B14F-4D97-AF65-F5344CB8AC3E}">
        <p14:creationId xmlns:p14="http://schemas.microsoft.com/office/powerpoint/2010/main" val="390791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DBFA3B74-8D58-4386-BC98-405674C05CDE}" type="datetimeFigureOut">
              <a:rPr lang="cs-CZ" smtClean="0"/>
              <a:t>04.03.2024</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8900BB82-77F0-433F-84EA-0BD6A2CBFB91}" type="slidenum">
              <a:rPr lang="cs-CZ" smtClean="0"/>
              <a:t>‹#›</a:t>
            </a:fld>
            <a:endParaRPr lang="cs-CZ"/>
          </a:p>
        </p:txBody>
      </p:sp>
    </p:spTree>
    <p:extLst>
      <p:ext uri="{BB962C8B-B14F-4D97-AF65-F5344CB8AC3E}">
        <p14:creationId xmlns:p14="http://schemas.microsoft.com/office/powerpoint/2010/main" val="959595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FA3B74-8D58-4386-BC98-405674C05CDE}" type="datetimeFigureOut">
              <a:rPr lang="cs-CZ" smtClean="0"/>
              <a:t>04.03.2024</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8900BB82-77F0-433F-84EA-0BD6A2CBFB91}" type="slidenum">
              <a:rPr lang="cs-CZ" smtClean="0"/>
              <a:t>‹#›</a:t>
            </a:fld>
            <a:endParaRPr lang="cs-CZ"/>
          </a:p>
        </p:txBody>
      </p:sp>
    </p:spTree>
    <p:extLst>
      <p:ext uri="{BB962C8B-B14F-4D97-AF65-F5344CB8AC3E}">
        <p14:creationId xmlns:p14="http://schemas.microsoft.com/office/powerpoint/2010/main" val="3680611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cs-CZ"/>
              <a:t>Kliknutím lze upravit styl.</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DBFA3B74-8D58-4386-BC98-405674C05CDE}" type="datetimeFigureOut">
              <a:rPr lang="cs-CZ" smtClean="0"/>
              <a:t>04.03.2024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8900BB82-77F0-433F-84EA-0BD6A2CBFB91}" type="slidenum">
              <a:rPr lang="cs-CZ" smtClean="0"/>
              <a:t>‹#›</a:t>
            </a:fld>
            <a:endParaRPr lang="cs-CZ"/>
          </a:p>
        </p:txBody>
      </p:sp>
    </p:spTree>
    <p:extLst>
      <p:ext uri="{BB962C8B-B14F-4D97-AF65-F5344CB8AC3E}">
        <p14:creationId xmlns:p14="http://schemas.microsoft.com/office/powerpoint/2010/main" val="417149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cs-CZ"/>
              <a:t>Kliknutím lze upravit styl.</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DBFA3B74-8D58-4386-BC98-405674C05CDE}" type="datetimeFigureOut">
              <a:rPr lang="cs-CZ" smtClean="0"/>
              <a:t>04.03.2024</a:t>
            </a:fld>
            <a:endParaRPr lang="cs-CZ"/>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900BB82-77F0-433F-84EA-0BD6A2CBFB91}" type="slidenum">
              <a:rPr lang="cs-CZ" smtClean="0"/>
              <a:t>‹#›</a:t>
            </a:fld>
            <a:endParaRPr lang="cs-CZ"/>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0721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BFA3B74-8D58-4386-BC98-405674C05CDE}" type="datetimeFigureOut">
              <a:rPr lang="cs-CZ" smtClean="0"/>
              <a:t>04.03.2024</a:t>
            </a:fld>
            <a:endParaRPr lang="cs-CZ"/>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cs-CZ"/>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8900BB82-77F0-433F-84EA-0BD6A2CBFB91}" type="slidenum">
              <a:rPr lang="cs-CZ" smtClean="0"/>
              <a:t>‹#›</a:t>
            </a:fld>
            <a:endParaRPr lang="cs-CZ"/>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4388397"/>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3AB108F-CB74-47B4-9B91-55561F8C5FA5}"/>
              </a:ext>
            </a:extLst>
          </p:cNvPr>
          <p:cNvSpPr>
            <a:spLocks noGrp="1"/>
          </p:cNvSpPr>
          <p:nvPr>
            <p:ph type="ctrTitle"/>
          </p:nvPr>
        </p:nvSpPr>
        <p:spPr/>
        <p:txBody>
          <a:bodyPr/>
          <a:lstStyle/>
          <a:p>
            <a:r>
              <a:rPr lang="cs-CZ" dirty="0"/>
              <a:t>Kognitivní funkce</a:t>
            </a:r>
          </a:p>
        </p:txBody>
      </p:sp>
      <p:sp>
        <p:nvSpPr>
          <p:cNvPr id="3" name="Podnadpis 2">
            <a:extLst>
              <a:ext uri="{FF2B5EF4-FFF2-40B4-BE49-F238E27FC236}">
                <a16:creationId xmlns:a16="http://schemas.microsoft.com/office/drawing/2014/main" id="{E801D6BB-538B-4281-80E0-12225C63AAE9}"/>
              </a:ext>
            </a:extLst>
          </p:cNvPr>
          <p:cNvSpPr>
            <a:spLocks noGrp="1"/>
          </p:cNvSpPr>
          <p:nvPr>
            <p:ph type="subTitle" idx="1"/>
          </p:nvPr>
        </p:nvSpPr>
        <p:spPr/>
        <p:txBody>
          <a:bodyPr/>
          <a:lstStyle/>
          <a:p>
            <a:r>
              <a:rPr lang="cs-CZ" dirty="0"/>
              <a:t>Anna </a:t>
            </a:r>
            <a:r>
              <a:rPr lang="cs-CZ" dirty="0" err="1"/>
              <a:t>Páchová</a:t>
            </a:r>
            <a:r>
              <a:rPr lang="cs-CZ" dirty="0"/>
              <a:t> </a:t>
            </a:r>
          </a:p>
        </p:txBody>
      </p:sp>
    </p:spTree>
    <p:extLst>
      <p:ext uri="{BB962C8B-B14F-4D97-AF65-F5344CB8AC3E}">
        <p14:creationId xmlns:p14="http://schemas.microsoft.com/office/powerpoint/2010/main" val="4457074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Šipka: dolů 3">
            <a:extLst>
              <a:ext uri="{FF2B5EF4-FFF2-40B4-BE49-F238E27FC236}">
                <a16:creationId xmlns:a16="http://schemas.microsoft.com/office/drawing/2014/main" id="{BEF5227B-5CB8-4E11-8C62-4B9D05068AB8}"/>
              </a:ext>
            </a:extLst>
          </p:cNvPr>
          <p:cNvSpPr/>
          <p:nvPr/>
        </p:nvSpPr>
        <p:spPr>
          <a:xfrm>
            <a:off x="2198670" y="708917"/>
            <a:ext cx="2948683" cy="28767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TextovéPole 4">
            <a:extLst>
              <a:ext uri="{FF2B5EF4-FFF2-40B4-BE49-F238E27FC236}">
                <a16:creationId xmlns:a16="http://schemas.microsoft.com/office/drawing/2014/main" id="{0C435D21-1881-4B27-BA2E-0014BEB7542F}"/>
              </a:ext>
            </a:extLst>
          </p:cNvPr>
          <p:cNvSpPr txBox="1"/>
          <p:nvPr/>
        </p:nvSpPr>
        <p:spPr>
          <a:xfrm>
            <a:off x="5640512" y="3585681"/>
            <a:ext cx="5424755" cy="1200329"/>
          </a:xfrm>
          <a:prstGeom prst="rect">
            <a:avLst/>
          </a:prstGeom>
          <a:noFill/>
        </p:spPr>
        <p:txBody>
          <a:bodyPr wrap="square" rtlCol="0">
            <a:spAutoFit/>
          </a:bodyPr>
          <a:lstStyle/>
          <a:p>
            <a:r>
              <a:rPr lang="cs-CZ" dirty="0"/>
              <a:t>Nevíme jak věci jsou, ani která teorie je blíže pravdě. Pokud se ale s teoriemi budeme seznamovat, můžeme si zpřesňovat vlastní pohled a pravdě se o kousek přiblížit. </a:t>
            </a:r>
          </a:p>
        </p:txBody>
      </p:sp>
    </p:spTree>
    <p:extLst>
      <p:ext uri="{BB962C8B-B14F-4D97-AF65-F5344CB8AC3E}">
        <p14:creationId xmlns:p14="http://schemas.microsoft.com/office/powerpoint/2010/main" val="22738918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5CB471A-9DFD-4773-8226-6466179359FC}"/>
              </a:ext>
            </a:extLst>
          </p:cNvPr>
          <p:cNvSpPr>
            <a:spLocks noGrp="1"/>
          </p:cNvSpPr>
          <p:nvPr>
            <p:ph type="title"/>
          </p:nvPr>
        </p:nvSpPr>
        <p:spPr>
          <a:xfrm>
            <a:off x="6381135" y="484632"/>
            <a:ext cx="5161935" cy="1609344"/>
          </a:xfrm>
        </p:spPr>
        <p:txBody>
          <a:bodyPr>
            <a:normAutofit/>
          </a:bodyPr>
          <a:lstStyle/>
          <a:p>
            <a:r>
              <a:rPr lang="cs-CZ" sz="4800" dirty="0"/>
              <a:t>Kognitivní funkce: Co to je? </a:t>
            </a:r>
          </a:p>
        </p:txBody>
      </p:sp>
      <p:sp>
        <p:nvSpPr>
          <p:cNvPr id="3" name="Zástupný obsah 2">
            <a:extLst>
              <a:ext uri="{FF2B5EF4-FFF2-40B4-BE49-F238E27FC236}">
                <a16:creationId xmlns:a16="http://schemas.microsoft.com/office/drawing/2014/main" id="{60425C51-E45E-424C-B4A0-4AA2BCB38E62}"/>
              </a:ext>
            </a:extLst>
          </p:cNvPr>
          <p:cNvSpPr>
            <a:spLocks noGrp="1"/>
          </p:cNvSpPr>
          <p:nvPr>
            <p:ph idx="1"/>
          </p:nvPr>
        </p:nvSpPr>
        <p:spPr>
          <a:xfrm>
            <a:off x="6381135" y="2121408"/>
            <a:ext cx="5161934" cy="4092579"/>
          </a:xfrm>
        </p:spPr>
        <p:txBody>
          <a:bodyPr>
            <a:normAutofit lnSpcReduction="10000"/>
          </a:bodyPr>
          <a:lstStyle/>
          <a:p>
            <a:pPr marL="0" indent="0">
              <a:buNone/>
            </a:pPr>
            <a:endParaRPr lang="cs-CZ" sz="1800" b="0" i="0" dirty="0">
              <a:solidFill>
                <a:srgbClr val="000000"/>
              </a:solidFill>
              <a:effectLst/>
              <a:latin typeface="Poppins" panose="00000500000000000000" pitchFamily="2" charset="-18"/>
            </a:endParaRPr>
          </a:p>
          <a:p>
            <a:pPr marL="0" indent="0" fontAlgn="base">
              <a:lnSpc>
                <a:spcPct val="107000"/>
              </a:lnSpc>
              <a:spcAft>
                <a:spcPts val="800"/>
              </a:spcAft>
              <a:buNone/>
            </a:pPr>
            <a:r>
              <a:rPr lang="cs-CZ" sz="1800" b="0" i="0" dirty="0">
                <a:solidFill>
                  <a:srgbClr val="000000"/>
                </a:solidFill>
                <a:effectLst/>
                <a:latin typeface="Poppins" panose="00000500000000000000" pitchFamily="2" charset="-18"/>
              </a:rPr>
              <a:t>Díky kognitivním funkcím je člověk schopen:</a:t>
            </a:r>
          </a:p>
          <a:p>
            <a:pPr fontAlgn="base">
              <a:lnSpc>
                <a:spcPct val="107000"/>
              </a:lnSpc>
              <a:spcAft>
                <a:spcPts val="800"/>
              </a:spcAft>
              <a:buFontTx/>
              <a:buChar char="-"/>
            </a:pPr>
            <a:r>
              <a:rPr lang="cs-CZ" sz="1800" b="1" i="0" dirty="0">
                <a:solidFill>
                  <a:srgbClr val="000000"/>
                </a:solidFill>
                <a:effectLst/>
                <a:latin typeface="Poppins" panose="00000500000000000000" pitchFamily="2" charset="-18"/>
              </a:rPr>
              <a:t>vnímat </a:t>
            </a:r>
            <a:r>
              <a:rPr lang="cs-CZ" sz="1800" b="0" i="0" dirty="0">
                <a:solidFill>
                  <a:srgbClr val="000000"/>
                </a:solidFill>
                <a:effectLst/>
                <a:latin typeface="Poppins" panose="00000500000000000000" pitchFamily="2" charset="-18"/>
              </a:rPr>
              <a:t>okolní svět i sebe sama</a:t>
            </a:r>
          </a:p>
          <a:p>
            <a:pPr fontAlgn="base">
              <a:lnSpc>
                <a:spcPct val="107000"/>
              </a:lnSpc>
              <a:spcAft>
                <a:spcPts val="800"/>
              </a:spcAft>
              <a:buFontTx/>
              <a:buChar char="-"/>
            </a:pPr>
            <a:r>
              <a:rPr lang="cs-CZ" sz="1800" b="1" i="0" dirty="0">
                <a:solidFill>
                  <a:srgbClr val="000000"/>
                </a:solidFill>
                <a:effectLst/>
                <a:latin typeface="Poppins" panose="00000500000000000000" pitchFamily="2" charset="-18"/>
              </a:rPr>
              <a:t>Pamatovat si</a:t>
            </a:r>
            <a:r>
              <a:rPr lang="cs-CZ" sz="1800" b="0" i="0" dirty="0">
                <a:solidFill>
                  <a:srgbClr val="000000"/>
                </a:solidFill>
                <a:effectLst/>
                <a:latin typeface="Poppins" panose="00000500000000000000" pitchFamily="2" charset="-18"/>
              </a:rPr>
              <a:t>, učit se a přemýšlet</a:t>
            </a:r>
          </a:p>
          <a:p>
            <a:pPr fontAlgn="base">
              <a:lnSpc>
                <a:spcPct val="107000"/>
              </a:lnSpc>
              <a:spcAft>
                <a:spcPts val="800"/>
              </a:spcAft>
              <a:buFontTx/>
              <a:buChar char="-"/>
            </a:pPr>
            <a:r>
              <a:rPr lang="cs-CZ" sz="1800" b="1" i="0" dirty="0">
                <a:solidFill>
                  <a:srgbClr val="000000"/>
                </a:solidFill>
                <a:effectLst/>
                <a:latin typeface="Poppins" panose="00000500000000000000" pitchFamily="2" charset="-18"/>
              </a:rPr>
              <a:t>Reagovat </a:t>
            </a:r>
            <a:r>
              <a:rPr lang="cs-CZ" sz="1800" b="0" i="0" dirty="0">
                <a:solidFill>
                  <a:srgbClr val="000000"/>
                </a:solidFill>
                <a:effectLst/>
                <a:latin typeface="Poppins" panose="00000500000000000000" pitchFamily="2" charset="-18"/>
              </a:rPr>
              <a:t>na měnící se podmínky</a:t>
            </a:r>
          </a:p>
          <a:p>
            <a:pPr marL="0" indent="0" fontAlgn="base">
              <a:lnSpc>
                <a:spcPct val="107000"/>
              </a:lnSpc>
              <a:spcAft>
                <a:spcPts val="800"/>
              </a:spcAft>
              <a:buNone/>
            </a:pPr>
            <a:endParaRPr lang="cs-CZ" dirty="0">
              <a:solidFill>
                <a:srgbClr val="000000"/>
              </a:solidFill>
              <a:latin typeface="Corbel" panose="020B0503020204020204" pitchFamily="34" charset="0"/>
              <a:ea typeface="Times New Roman" panose="02020603050405020304" pitchFamily="18" charset="0"/>
              <a:cs typeface="Times New Roman" panose="02020603050405020304" pitchFamily="18" charset="0"/>
            </a:endParaRPr>
          </a:p>
          <a:p>
            <a:pPr marL="0" indent="0" fontAlgn="base">
              <a:lnSpc>
                <a:spcPct val="107000"/>
              </a:lnSpc>
              <a:spcAft>
                <a:spcPts val="800"/>
              </a:spcAft>
              <a:buNone/>
            </a:pPr>
            <a:r>
              <a:rPr lang="cs-CZ" sz="1800" dirty="0">
                <a:solidFill>
                  <a:srgbClr val="000000"/>
                </a:solidFill>
                <a:latin typeface="Corbel" panose="020B0503020204020204" pitchFamily="34" charset="0"/>
                <a:ea typeface="Times New Roman" panose="02020603050405020304" pitchFamily="18" charset="0"/>
                <a:cs typeface="Times New Roman" panose="02020603050405020304" pitchFamily="18" charset="0"/>
              </a:rPr>
              <a:t>Spolu s emočními a volními procesy jsou kognitivní procesy základním </a:t>
            </a:r>
            <a:r>
              <a:rPr lang="cs-CZ" sz="1800" dirty="0" err="1">
                <a:solidFill>
                  <a:srgbClr val="000000"/>
                </a:solidFill>
                <a:latin typeface="Corbel" panose="020B0503020204020204" pitchFamily="34" charset="0"/>
                <a:ea typeface="Times New Roman" panose="02020603050405020304" pitchFamily="18" charset="0"/>
                <a:cs typeface="Times New Roman" panose="02020603050405020304" pitchFamily="18" charset="0"/>
              </a:rPr>
              <a:t>mediujícím</a:t>
            </a:r>
            <a:r>
              <a:rPr lang="cs-CZ" sz="1800" dirty="0">
                <a:solidFill>
                  <a:srgbClr val="000000"/>
                </a:solidFill>
                <a:latin typeface="Corbel" panose="020B0503020204020204" pitchFamily="34" charset="0"/>
                <a:ea typeface="Times New Roman" panose="02020603050405020304" pitchFamily="18" charset="0"/>
                <a:cs typeface="Times New Roman" panose="02020603050405020304" pitchFamily="18" charset="0"/>
              </a:rPr>
              <a:t> vztahem mezi jedincem a prostředím. </a:t>
            </a:r>
            <a:endParaRPr lang="cs-CZ" sz="1800" dirty="0">
              <a:solidFill>
                <a:srgbClr val="000000"/>
              </a:solidFill>
              <a:latin typeface="Poppins" panose="00000500000000000000" pitchFamily="2" charset="-18"/>
              <a:ea typeface="Times New Roman" panose="02020603050405020304" pitchFamily="18" charset="0"/>
              <a:cs typeface="Times New Roman" panose="02020603050405020304" pitchFamily="18" charset="0"/>
            </a:endParaRPr>
          </a:p>
        </p:txBody>
      </p:sp>
      <p:pic>
        <p:nvPicPr>
          <p:cNvPr id="1026" name="Picture 2" descr="Brain Clipart">
            <a:extLst>
              <a:ext uri="{FF2B5EF4-FFF2-40B4-BE49-F238E27FC236}">
                <a16:creationId xmlns:a16="http://schemas.microsoft.com/office/drawing/2014/main" id="{FDCEDB2D-3A74-4CCE-AEBA-FE52461DB2E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520" r="6279" b="-1"/>
          <a:stretch/>
        </p:blipFill>
        <p:spPr bwMode="auto">
          <a:xfrm>
            <a:off x="643192" y="645106"/>
            <a:ext cx="5451627" cy="5568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04473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élník 6">
            <a:extLst>
              <a:ext uri="{FF2B5EF4-FFF2-40B4-BE49-F238E27FC236}">
                <a16:creationId xmlns:a16="http://schemas.microsoft.com/office/drawing/2014/main" id="{E8A63F9A-4430-44A4-B431-922AFD6E569D}"/>
              </a:ext>
            </a:extLst>
          </p:cNvPr>
          <p:cNvSpPr/>
          <p:nvPr/>
        </p:nvSpPr>
        <p:spPr>
          <a:xfrm>
            <a:off x="569360" y="272268"/>
            <a:ext cx="11053280" cy="1854484"/>
          </a:xfrm>
          <a:prstGeom prst="rect">
            <a:avLst/>
          </a:prstGeom>
          <a:solidFill>
            <a:schemeClr val="accent1">
              <a:lumMod val="20000"/>
              <a:lumOff val="8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cs-CZ" dirty="0"/>
          </a:p>
        </p:txBody>
      </p:sp>
      <p:sp>
        <p:nvSpPr>
          <p:cNvPr id="4" name="Obdélník: se zakulacenými rohy 3">
            <a:extLst>
              <a:ext uri="{FF2B5EF4-FFF2-40B4-BE49-F238E27FC236}">
                <a16:creationId xmlns:a16="http://schemas.microsoft.com/office/drawing/2014/main" id="{7A2ECA21-86F2-471A-955C-CE4457B4421A}"/>
              </a:ext>
            </a:extLst>
          </p:cNvPr>
          <p:cNvSpPr/>
          <p:nvPr/>
        </p:nvSpPr>
        <p:spPr>
          <a:xfrm>
            <a:off x="727753" y="1284270"/>
            <a:ext cx="1952090" cy="15719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Vnímání</a:t>
            </a:r>
          </a:p>
        </p:txBody>
      </p:sp>
      <p:sp>
        <p:nvSpPr>
          <p:cNvPr id="8" name="Obdélník: se zakulacenými rohy 7">
            <a:extLst>
              <a:ext uri="{FF2B5EF4-FFF2-40B4-BE49-F238E27FC236}">
                <a16:creationId xmlns:a16="http://schemas.microsoft.com/office/drawing/2014/main" id="{BEA761B1-4485-41D0-B0DF-E0A325EF26C6}"/>
              </a:ext>
            </a:extLst>
          </p:cNvPr>
          <p:cNvSpPr/>
          <p:nvPr/>
        </p:nvSpPr>
        <p:spPr>
          <a:xfrm>
            <a:off x="2882758" y="1284270"/>
            <a:ext cx="1952090" cy="1571947"/>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cs-CZ" dirty="0"/>
              <a:t>Paměť</a:t>
            </a:r>
          </a:p>
        </p:txBody>
      </p:sp>
      <p:sp>
        <p:nvSpPr>
          <p:cNvPr id="9" name="Obdélník: se zakulacenými rohy 8">
            <a:extLst>
              <a:ext uri="{FF2B5EF4-FFF2-40B4-BE49-F238E27FC236}">
                <a16:creationId xmlns:a16="http://schemas.microsoft.com/office/drawing/2014/main" id="{3BE378F4-642A-4C77-BE1B-10498EEFF430}"/>
              </a:ext>
            </a:extLst>
          </p:cNvPr>
          <p:cNvSpPr/>
          <p:nvPr/>
        </p:nvSpPr>
        <p:spPr>
          <a:xfrm>
            <a:off x="7192768" y="1284270"/>
            <a:ext cx="1952090" cy="1571947"/>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cs-CZ" dirty="0"/>
              <a:t>Myšlení</a:t>
            </a:r>
          </a:p>
        </p:txBody>
      </p:sp>
      <p:sp>
        <p:nvSpPr>
          <p:cNvPr id="12" name="Obdélník: se zakulacenými rohy 11">
            <a:extLst>
              <a:ext uri="{FF2B5EF4-FFF2-40B4-BE49-F238E27FC236}">
                <a16:creationId xmlns:a16="http://schemas.microsoft.com/office/drawing/2014/main" id="{95BD7F27-E453-4F1D-9B20-022DD0A2C8A4}"/>
              </a:ext>
            </a:extLst>
          </p:cNvPr>
          <p:cNvSpPr/>
          <p:nvPr/>
        </p:nvSpPr>
        <p:spPr>
          <a:xfrm>
            <a:off x="5037763" y="1284270"/>
            <a:ext cx="1952090" cy="1571947"/>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cs-CZ" dirty="0"/>
              <a:t>Učení</a:t>
            </a:r>
          </a:p>
        </p:txBody>
      </p:sp>
      <p:sp>
        <p:nvSpPr>
          <p:cNvPr id="14" name="TextovéPole 13">
            <a:extLst>
              <a:ext uri="{FF2B5EF4-FFF2-40B4-BE49-F238E27FC236}">
                <a16:creationId xmlns:a16="http://schemas.microsoft.com/office/drawing/2014/main" id="{A1D41432-C1AF-4D05-8223-A1588F302C34}"/>
              </a:ext>
            </a:extLst>
          </p:cNvPr>
          <p:cNvSpPr txBox="1"/>
          <p:nvPr/>
        </p:nvSpPr>
        <p:spPr>
          <a:xfrm>
            <a:off x="9577838" y="408937"/>
            <a:ext cx="1952090" cy="646331"/>
          </a:xfrm>
          <a:prstGeom prst="rect">
            <a:avLst/>
          </a:prstGeom>
          <a:noFill/>
        </p:spPr>
        <p:txBody>
          <a:bodyPr wrap="square" rtlCol="0">
            <a:spAutoFit/>
          </a:bodyPr>
          <a:lstStyle/>
          <a:p>
            <a:r>
              <a:rPr lang="cs-CZ" dirty="0"/>
              <a:t>Exekutivní funkce</a:t>
            </a:r>
          </a:p>
        </p:txBody>
      </p:sp>
      <p:sp>
        <p:nvSpPr>
          <p:cNvPr id="17" name="Obdélník: se zakulacenými rohy 16">
            <a:extLst>
              <a:ext uri="{FF2B5EF4-FFF2-40B4-BE49-F238E27FC236}">
                <a16:creationId xmlns:a16="http://schemas.microsoft.com/office/drawing/2014/main" id="{975F0706-6D34-46CD-90E6-6B2890A626FA}"/>
              </a:ext>
            </a:extLst>
          </p:cNvPr>
          <p:cNvSpPr/>
          <p:nvPr/>
        </p:nvSpPr>
        <p:spPr>
          <a:xfrm>
            <a:off x="9470204" y="1284270"/>
            <a:ext cx="1952090" cy="1571947"/>
          </a:xfrm>
          <a:prstGeom prst="roundRect">
            <a:avLst/>
          </a:prstGeom>
          <a:solidFill>
            <a:schemeClr val="accent1">
              <a:lumMod val="60000"/>
              <a:lumOff val="4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cs-CZ" dirty="0"/>
              <a:t>Expresivní procesy – řeč, psaní</a:t>
            </a:r>
          </a:p>
        </p:txBody>
      </p:sp>
      <p:sp>
        <p:nvSpPr>
          <p:cNvPr id="19" name="TextovéPole 18">
            <a:extLst>
              <a:ext uri="{FF2B5EF4-FFF2-40B4-BE49-F238E27FC236}">
                <a16:creationId xmlns:a16="http://schemas.microsoft.com/office/drawing/2014/main" id="{2BF0864D-A570-4D9C-8FFA-4E2A269E06EC}"/>
              </a:ext>
            </a:extLst>
          </p:cNvPr>
          <p:cNvSpPr txBox="1"/>
          <p:nvPr/>
        </p:nvSpPr>
        <p:spPr>
          <a:xfrm>
            <a:off x="8418816" y="6030930"/>
            <a:ext cx="2646451" cy="646331"/>
          </a:xfrm>
          <a:prstGeom prst="rect">
            <a:avLst/>
          </a:prstGeom>
          <a:noFill/>
        </p:spPr>
        <p:txBody>
          <a:bodyPr wrap="square" rtlCol="0">
            <a:spAutoFit/>
          </a:bodyPr>
          <a:lstStyle/>
          <a:p>
            <a:r>
              <a:rPr lang="cs-CZ" dirty="0"/>
              <a:t>Inspirováno: </a:t>
            </a:r>
            <a:r>
              <a:rPr lang="cs-CZ" dirty="0" err="1"/>
              <a:t>Lezak</a:t>
            </a:r>
            <a:r>
              <a:rPr lang="cs-CZ" dirty="0"/>
              <a:t>, </a:t>
            </a:r>
            <a:r>
              <a:rPr lang="cs-CZ" dirty="0" err="1"/>
              <a:t>Howie</a:t>
            </a:r>
            <a:r>
              <a:rPr lang="cs-CZ" dirty="0"/>
              <a:t>, </a:t>
            </a:r>
            <a:r>
              <a:rPr lang="cs-CZ" dirty="0" err="1"/>
              <a:t>Loring</a:t>
            </a:r>
            <a:r>
              <a:rPr lang="cs-CZ" dirty="0"/>
              <a:t>, 2004</a:t>
            </a:r>
          </a:p>
        </p:txBody>
      </p:sp>
      <p:sp>
        <p:nvSpPr>
          <p:cNvPr id="2" name="TextovéPole 1">
            <a:extLst>
              <a:ext uri="{FF2B5EF4-FFF2-40B4-BE49-F238E27FC236}">
                <a16:creationId xmlns:a16="http://schemas.microsoft.com/office/drawing/2014/main" id="{BF3D4A6E-18C8-397F-7896-9A21732B355C}"/>
              </a:ext>
            </a:extLst>
          </p:cNvPr>
          <p:cNvSpPr txBox="1"/>
          <p:nvPr/>
        </p:nvSpPr>
        <p:spPr>
          <a:xfrm>
            <a:off x="880153" y="553093"/>
            <a:ext cx="1952090" cy="369332"/>
          </a:xfrm>
          <a:prstGeom prst="rect">
            <a:avLst/>
          </a:prstGeom>
          <a:noFill/>
        </p:spPr>
        <p:txBody>
          <a:bodyPr wrap="square" rtlCol="0">
            <a:spAutoFit/>
          </a:bodyPr>
          <a:lstStyle/>
          <a:p>
            <a:r>
              <a:rPr lang="cs-CZ" dirty="0"/>
              <a:t>Pozornost</a:t>
            </a:r>
          </a:p>
        </p:txBody>
      </p:sp>
    </p:spTree>
    <p:extLst>
      <p:ext uri="{BB962C8B-B14F-4D97-AF65-F5344CB8AC3E}">
        <p14:creationId xmlns:p14="http://schemas.microsoft.com/office/powerpoint/2010/main" val="18028808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élník 6">
            <a:extLst>
              <a:ext uri="{FF2B5EF4-FFF2-40B4-BE49-F238E27FC236}">
                <a16:creationId xmlns:a16="http://schemas.microsoft.com/office/drawing/2014/main" id="{E8A63F9A-4430-44A4-B431-922AFD6E569D}"/>
              </a:ext>
            </a:extLst>
          </p:cNvPr>
          <p:cNvSpPr/>
          <p:nvPr/>
        </p:nvSpPr>
        <p:spPr>
          <a:xfrm>
            <a:off x="569360" y="272268"/>
            <a:ext cx="11053280" cy="1854484"/>
          </a:xfrm>
          <a:prstGeom prst="rect">
            <a:avLst/>
          </a:prstGeom>
          <a:solidFill>
            <a:schemeClr val="accent1">
              <a:lumMod val="20000"/>
              <a:lumOff val="8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cs-CZ" dirty="0"/>
          </a:p>
        </p:txBody>
      </p:sp>
      <p:sp>
        <p:nvSpPr>
          <p:cNvPr id="4" name="Obdélník: se zakulacenými rohy 3">
            <a:extLst>
              <a:ext uri="{FF2B5EF4-FFF2-40B4-BE49-F238E27FC236}">
                <a16:creationId xmlns:a16="http://schemas.microsoft.com/office/drawing/2014/main" id="{7A2ECA21-86F2-471A-955C-CE4457B4421A}"/>
              </a:ext>
            </a:extLst>
          </p:cNvPr>
          <p:cNvSpPr/>
          <p:nvPr/>
        </p:nvSpPr>
        <p:spPr>
          <a:xfrm>
            <a:off x="727753" y="1284270"/>
            <a:ext cx="1952090" cy="15719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Vnímání</a:t>
            </a:r>
          </a:p>
        </p:txBody>
      </p:sp>
      <p:sp>
        <p:nvSpPr>
          <p:cNvPr id="8" name="Obdélník: se zakulacenými rohy 7">
            <a:extLst>
              <a:ext uri="{FF2B5EF4-FFF2-40B4-BE49-F238E27FC236}">
                <a16:creationId xmlns:a16="http://schemas.microsoft.com/office/drawing/2014/main" id="{BEA761B1-4485-41D0-B0DF-E0A325EF26C6}"/>
              </a:ext>
            </a:extLst>
          </p:cNvPr>
          <p:cNvSpPr/>
          <p:nvPr/>
        </p:nvSpPr>
        <p:spPr>
          <a:xfrm>
            <a:off x="2882758" y="1284270"/>
            <a:ext cx="1952090" cy="1571947"/>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cs-CZ" dirty="0"/>
              <a:t>Paměť</a:t>
            </a:r>
          </a:p>
        </p:txBody>
      </p:sp>
      <p:sp>
        <p:nvSpPr>
          <p:cNvPr id="9" name="Obdélník: se zakulacenými rohy 8">
            <a:extLst>
              <a:ext uri="{FF2B5EF4-FFF2-40B4-BE49-F238E27FC236}">
                <a16:creationId xmlns:a16="http://schemas.microsoft.com/office/drawing/2014/main" id="{3BE378F4-642A-4C77-BE1B-10498EEFF430}"/>
              </a:ext>
            </a:extLst>
          </p:cNvPr>
          <p:cNvSpPr/>
          <p:nvPr/>
        </p:nvSpPr>
        <p:spPr>
          <a:xfrm>
            <a:off x="7192768" y="1284270"/>
            <a:ext cx="1952090" cy="1571947"/>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cs-CZ" dirty="0"/>
              <a:t>Myšlení</a:t>
            </a:r>
          </a:p>
        </p:txBody>
      </p:sp>
      <p:sp>
        <p:nvSpPr>
          <p:cNvPr id="12" name="Obdélník: se zakulacenými rohy 11">
            <a:extLst>
              <a:ext uri="{FF2B5EF4-FFF2-40B4-BE49-F238E27FC236}">
                <a16:creationId xmlns:a16="http://schemas.microsoft.com/office/drawing/2014/main" id="{95BD7F27-E453-4F1D-9B20-022DD0A2C8A4}"/>
              </a:ext>
            </a:extLst>
          </p:cNvPr>
          <p:cNvSpPr/>
          <p:nvPr/>
        </p:nvSpPr>
        <p:spPr>
          <a:xfrm>
            <a:off x="5037763" y="1284270"/>
            <a:ext cx="1952090" cy="1571947"/>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cs-CZ" dirty="0"/>
              <a:t>Učení</a:t>
            </a:r>
          </a:p>
        </p:txBody>
      </p:sp>
      <p:sp>
        <p:nvSpPr>
          <p:cNvPr id="14" name="TextovéPole 13">
            <a:extLst>
              <a:ext uri="{FF2B5EF4-FFF2-40B4-BE49-F238E27FC236}">
                <a16:creationId xmlns:a16="http://schemas.microsoft.com/office/drawing/2014/main" id="{A1D41432-C1AF-4D05-8223-A1588F302C34}"/>
              </a:ext>
            </a:extLst>
          </p:cNvPr>
          <p:cNvSpPr txBox="1"/>
          <p:nvPr/>
        </p:nvSpPr>
        <p:spPr>
          <a:xfrm>
            <a:off x="727753" y="400693"/>
            <a:ext cx="1952090" cy="369332"/>
          </a:xfrm>
          <a:prstGeom prst="rect">
            <a:avLst/>
          </a:prstGeom>
          <a:noFill/>
        </p:spPr>
        <p:txBody>
          <a:bodyPr wrap="square" rtlCol="0">
            <a:spAutoFit/>
          </a:bodyPr>
          <a:lstStyle/>
          <a:p>
            <a:r>
              <a:rPr lang="cs-CZ" dirty="0"/>
              <a:t>Pozornost</a:t>
            </a:r>
          </a:p>
        </p:txBody>
      </p:sp>
      <p:sp>
        <p:nvSpPr>
          <p:cNvPr id="15" name="Obdélník 14">
            <a:extLst>
              <a:ext uri="{FF2B5EF4-FFF2-40B4-BE49-F238E27FC236}">
                <a16:creationId xmlns:a16="http://schemas.microsoft.com/office/drawing/2014/main" id="{A9E46CAE-86AC-4014-9DFE-D52DDF48AA5E}"/>
              </a:ext>
            </a:extLst>
          </p:cNvPr>
          <p:cNvSpPr/>
          <p:nvPr/>
        </p:nvSpPr>
        <p:spPr>
          <a:xfrm>
            <a:off x="727753" y="3192696"/>
            <a:ext cx="1952090" cy="1854484"/>
          </a:xfrm>
          <a:prstGeom prst="rect">
            <a:avLst/>
          </a:prstGeom>
          <a:solidFill>
            <a:schemeClr val="bg1">
              <a:lumMod val="85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cs-CZ" dirty="0"/>
              <a:t>Výběr, získávání a integrace informací </a:t>
            </a:r>
          </a:p>
        </p:txBody>
      </p:sp>
      <p:sp>
        <p:nvSpPr>
          <p:cNvPr id="16" name="Obdélník 15">
            <a:extLst>
              <a:ext uri="{FF2B5EF4-FFF2-40B4-BE49-F238E27FC236}">
                <a16:creationId xmlns:a16="http://schemas.microsoft.com/office/drawing/2014/main" id="{7AD7CA2E-9114-41F2-8AE5-30F4F19B000C}"/>
              </a:ext>
            </a:extLst>
          </p:cNvPr>
          <p:cNvSpPr/>
          <p:nvPr/>
        </p:nvSpPr>
        <p:spPr>
          <a:xfrm>
            <a:off x="2944830" y="3192696"/>
            <a:ext cx="4132781" cy="1854484"/>
          </a:xfrm>
          <a:prstGeom prst="rect">
            <a:avLst/>
          </a:prstGeom>
          <a:solidFill>
            <a:schemeClr val="bg1">
              <a:lumMod val="85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cs-CZ" dirty="0"/>
              <a:t>Ukládání informací a vybavování</a:t>
            </a:r>
          </a:p>
        </p:txBody>
      </p:sp>
      <p:sp>
        <p:nvSpPr>
          <p:cNvPr id="17" name="Obdélník: se zakulacenými rohy 16">
            <a:extLst>
              <a:ext uri="{FF2B5EF4-FFF2-40B4-BE49-F238E27FC236}">
                <a16:creationId xmlns:a16="http://schemas.microsoft.com/office/drawing/2014/main" id="{975F0706-6D34-46CD-90E6-6B2890A626FA}"/>
              </a:ext>
            </a:extLst>
          </p:cNvPr>
          <p:cNvSpPr/>
          <p:nvPr/>
        </p:nvSpPr>
        <p:spPr>
          <a:xfrm>
            <a:off x="9470204" y="1284270"/>
            <a:ext cx="1952090" cy="1571947"/>
          </a:xfrm>
          <a:prstGeom prst="roundRect">
            <a:avLst/>
          </a:prstGeom>
          <a:solidFill>
            <a:schemeClr val="accent1">
              <a:lumMod val="60000"/>
              <a:lumOff val="4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cs-CZ" dirty="0"/>
              <a:t>Expresivní procesy – řeč, psaní</a:t>
            </a:r>
          </a:p>
        </p:txBody>
      </p:sp>
      <p:sp>
        <p:nvSpPr>
          <p:cNvPr id="18" name="Obdélník 17">
            <a:extLst>
              <a:ext uri="{FF2B5EF4-FFF2-40B4-BE49-F238E27FC236}">
                <a16:creationId xmlns:a16="http://schemas.microsoft.com/office/drawing/2014/main" id="{269BA618-2075-4655-B4CA-50E6D7FE8D60}"/>
              </a:ext>
            </a:extLst>
          </p:cNvPr>
          <p:cNvSpPr/>
          <p:nvPr/>
        </p:nvSpPr>
        <p:spPr>
          <a:xfrm>
            <a:off x="7342598" y="3192696"/>
            <a:ext cx="1952090" cy="1854484"/>
          </a:xfrm>
          <a:prstGeom prst="rect">
            <a:avLst/>
          </a:prstGeom>
          <a:solidFill>
            <a:schemeClr val="bg1">
              <a:lumMod val="85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cs-CZ" dirty="0"/>
              <a:t>Mentální organizace a reorganizace</a:t>
            </a:r>
          </a:p>
        </p:txBody>
      </p:sp>
      <p:sp>
        <p:nvSpPr>
          <p:cNvPr id="19" name="TextovéPole 18">
            <a:extLst>
              <a:ext uri="{FF2B5EF4-FFF2-40B4-BE49-F238E27FC236}">
                <a16:creationId xmlns:a16="http://schemas.microsoft.com/office/drawing/2014/main" id="{2BF0864D-A570-4D9C-8FFA-4E2A269E06EC}"/>
              </a:ext>
            </a:extLst>
          </p:cNvPr>
          <p:cNvSpPr txBox="1"/>
          <p:nvPr/>
        </p:nvSpPr>
        <p:spPr>
          <a:xfrm>
            <a:off x="8418816" y="6030930"/>
            <a:ext cx="2646451" cy="646331"/>
          </a:xfrm>
          <a:prstGeom prst="rect">
            <a:avLst/>
          </a:prstGeom>
          <a:noFill/>
        </p:spPr>
        <p:txBody>
          <a:bodyPr wrap="square" rtlCol="0">
            <a:spAutoFit/>
          </a:bodyPr>
          <a:lstStyle/>
          <a:p>
            <a:r>
              <a:rPr lang="cs-CZ" dirty="0"/>
              <a:t>Inspirováno: </a:t>
            </a:r>
            <a:r>
              <a:rPr lang="cs-CZ" dirty="0" err="1"/>
              <a:t>Lezak</a:t>
            </a:r>
            <a:r>
              <a:rPr lang="cs-CZ" dirty="0"/>
              <a:t>, </a:t>
            </a:r>
            <a:r>
              <a:rPr lang="cs-CZ" dirty="0" err="1"/>
              <a:t>Howie</a:t>
            </a:r>
            <a:r>
              <a:rPr lang="cs-CZ" dirty="0"/>
              <a:t>, </a:t>
            </a:r>
            <a:r>
              <a:rPr lang="cs-CZ" dirty="0" err="1"/>
              <a:t>Loring</a:t>
            </a:r>
            <a:r>
              <a:rPr lang="cs-CZ" dirty="0"/>
              <a:t>, 2004</a:t>
            </a:r>
          </a:p>
        </p:txBody>
      </p:sp>
      <p:sp>
        <p:nvSpPr>
          <p:cNvPr id="20" name="Obdélník 19">
            <a:extLst>
              <a:ext uri="{FF2B5EF4-FFF2-40B4-BE49-F238E27FC236}">
                <a16:creationId xmlns:a16="http://schemas.microsoft.com/office/drawing/2014/main" id="{1372B417-A804-4DE1-979B-B66E24C7FA55}"/>
              </a:ext>
            </a:extLst>
          </p:cNvPr>
          <p:cNvSpPr/>
          <p:nvPr/>
        </p:nvSpPr>
        <p:spPr>
          <a:xfrm>
            <a:off x="9559675" y="3220948"/>
            <a:ext cx="1952090" cy="1854484"/>
          </a:xfrm>
          <a:prstGeom prst="rect">
            <a:avLst/>
          </a:prstGeom>
          <a:solidFill>
            <a:schemeClr val="bg1">
              <a:lumMod val="85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cs-CZ" dirty="0"/>
              <a:t>Komunikace informací směrem ven</a:t>
            </a:r>
          </a:p>
        </p:txBody>
      </p:sp>
      <p:pic>
        <p:nvPicPr>
          <p:cNvPr id="22" name="Grafický objekt 21" descr="Žena se souvislou výplní">
            <a:extLst>
              <a:ext uri="{FF2B5EF4-FFF2-40B4-BE49-F238E27FC236}">
                <a16:creationId xmlns:a16="http://schemas.microsoft.com/office/drawing/2014/main" id="{DE69442B-4DEE-4610-BEE1-7D045FE576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53865" y="5319446"/>
            <a:ext cx="914400" cy="914400"/>
          </a:xfrm>
          <a:prstGeom prst="rect">
            <a:avLst/>
          </a:prstGeom>
        </p:spPr>
      </p:pic>
      <p:sp>
        <p:nvSpPr>
          <p:cNvPr id="23" name="Šipka: doprava 22">
            <a:extLst>
              <a:ext uri="{FF2B5EF4-FFF2-40B4-BE49-F238E27FC236}">
                <a16:creationId xmlns:a16="http://schemas.microsoft.com/office/drawing/2014/main" id="{BC935EDA-81F7-4F71-870A-0FEEB22C8092}"/>
              </a:ext>
            </a:extLst>
          </p:cNvPr>
          <p:cNvSpPr/>
          <p:nvPr/>
        </p:nvSpPr>
        <p:spPr>
          <a:xfrm>
            <a:off x="2209801" y="5319446"/>
            <a:ext cx="3298004" cy="2979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4" name="Šipka: doprava 23">
            <a:extLst>
              <a:ext uri="{FF2B5EF4-FFF2-40B4-BE49-F238E27FC236}">
                <a16:creationId xmlns:a16="http://schemas.microsoft.com/office/drawing/2014/main" id="{C55A6F61-1163-4C74-BB36-CF3CDDEECBC4}"/>
              </a:ext>
            </a:extLst>
          </p:cNvPr>
          <p:cNvSpPr/>
          <p:nvPr/>
        </p:nvSpPr>
        <p:spPr>
          <a:xfrm>
            <a:off x="6444037" y="5301465"/>
            <a:ext cx="3298004" cy="2979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1" name="TextovéPole 20">
            <a:extLst>
              <a:ext uri="{FF2B5EF4-FFF2-40B4-BE49-F238E27FC236}">
                <a16:creationId xmlns:a16="http://schemas.microsoft.com/office/drawing/2014/main" id="{279B61FF-B0E8-43AA-B6F3-4030DA54AA5B}"/>
              </a:ext>
            </a:extLst>
          </p:cNvPr>
          <p:cNvSpPr txBox="1"/>
          <p:nvPr/>
        </p:nvSpPr>
        <p:spPr>
          <a:xfrm>
            <a:off x="9144858" y="400694"/>
            <a:ext cx="2688563" cy="369332"/>
          </a:xfrm>
          <a:prstGeom prst="rect">
            <a:avLst/>
          </a:prstGeom>
          <a:noFill/>
        </p:spPr>
        <p:txBody>
          <a:bodyPr wrap="square" rtlCol="0">
            <a:spAutoFit/>
          </a:bodyPr>
          <a:lstStyle/>
          <a:p>
            <a:r>
              <a:rPr lang="cs-CZ" dirty="0"/>
              <a:t>Exekutivní funkce</a:t>
            </a:r>
          </a:p>
        </p:txBody>
      </p:sp>
    </p:spTree>
    <p:extLst>
      <p:ext uri="{BB962C8B-B14F-4D97-AF65-F5344CB8AC3E}">
        <p14:creationId xmlns:p14="http://schemas.microsoft.com/office/powerpoint/2010/main" val="9981425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C0C6578-9439-481C-BB5B-58A89CE1BAEE}"/>
              </a:ext>
            </a:extLst>
          </p:cNvPr>
          <p:cNvSpPr>
            <a:spLocks noGrp="1"/>
          </p:cNvSpPr>
          <p:nvPr>
            <p:ph type="title"/>
          </p:nvPr>
        </p:nvSpPr>
        <p:spPr/>
        <p:txBody>
          <a:bodyPr vert="horz" lIns="91440" tIns="45720" rIns="91440" bIns="45720" rtlCol="0">
            <a:normAutofit/>
          </a:bodyPr>
          <a:lstStyle/>
          <a:p>
            <a:r>
              <a:rPr lang="cs-CZ"/>
              <a:t>Exekutivní funkce</a:t>
            </a:r>
            <a:endParaRPr lang="en-US"/>
          </a:p>
        </p:txBody>
      </p:sp>
      <p:pic>
        <p:nvPicPr>
          <p:cNvPr id="1026" name="Picture 2" descr="Kdo rychle pomůže vaší firmě z nesnází? Hodinový manažer | Arfin.cz">
            <a:extLst>
              <a:ext uri="{FF2B5EF4-FFF2-40B4-BE49-F238E27FC236}">
                <a16:creationId xmlns:a16="http://schemas.microsoft.com/office/drawing/2014/main" id="{6561FD0D-77F1-4D61-8C99-0B0938EACE6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161" r="19576" b="-1"/>
          <a:stretch/>
        </p:blipFill>
        <p:spPr bwMode="auto">
          <a:xfrm>
            <a:off x="2695295" y="2348890"/>
            <a:ext cx="5814018" cy="3907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11816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CA398F1-BBBF-4ED9-851D-55EC6CC53066}"/>
              </a:ext>
            </a:extLst>
          </p:cNvPr>
          <p:cNvSpPr>
            <a:spLocks noGrp="1"/>
          </p:cNvSpPr>
          <p:nvPr>
            <p:ph type="title"/>
          </p:nvPr>
        </p:nvSpPr>
        <p:spPr/>
        <p:txBody>
          <a:bodyPr/>
          <a:lstStyle/>
          <a:p>
            <a:r>
              <a:rPr lang="cs-CZ" dirty="0"/>
              <a:t>Kognitivní vs. exekutivní funkce</a:t>
            </a:r>
          </a:p>
        </p:txBody>
      </p:sp>
      <p:sp>
        <p:nvSpPr>
          <p:cNvPr id="3" name="Zástupný obsah 2">
            <a:extLst>
              <a:ext uri="{FF2B5EF4-FFF2-40B4-BE49-F238E27FC236}">
                <a16:creationId xmlns:a16="http://schemas.microsoft.com/office/drawing/2014/main" id="{C4E704D4-9577-4383-9E05-8272513C4814}"/>
              </a:ext>
            </a:extLst>
          </p:cNvPr>
          <p:cNvSpPr>
            <a:spLocks noGrp="1"/>
          </p:cNvSpPr>
          <p:nvPr>
            <p:ph idx="1"/>
          </p:nvPr>
        </p:nvSpPr>
        <p:spPr>
          <a:xfrm>
            <a:off x="1069848" y="2121408"/>
            <a:ext cx="10058400" cy="4657764"/>
          </a:xfrm>
        </p:spPr>
        <p:txBody>
          <a:bodyPr>
            <a:normAutofit fontScale="92500" lnSpcReduction="10000"/>
          </a:bodyPr>
          <a:lstStyle/>
          <a:p>
            <a:pPr>
              <a:buFontTx/>
              <a:buChar char="-"/>
            </a:pPr>
            <a:r>
              <a:rPr lang="cs-CZ" dirty="0"/>
              <a:t>Nadřazenost exekutivních funkcí = DIRIGENT MYŠLENÍ </a:t>
            </a:r>
          </a:p>
          <a:p>
            <a:pPr>
              <a:buFontTx/>
              <a:buChar char="-"/>
            </a:pPr>
            <a:r>
              <a:rPr lang="cs-CZ" b="1" dirty="0"/>
              <a:t>Kognitivní funkce</a:t>
            </a:r>
            <a:r>
              <a:rPr lang="cs-CZ" dirty="0"/>
              <a:t>: CO a KOLIK toho budeme dělat </a:t>
            </a:r>
          </a:p>
          <a:p>
            <a:pPr>
              <a:buFontTx/>
              <a:buChar char="-"/>
            </a:pPr>
            <a:r>
              <a:rPr lang="cs-CZ" b="1" dirty="0"/>
              <a:t>Exekutivní funkce</a:t>
            </a:r>
            <a:r>
              <a:rPr lang="cs-CZ" dirty="0"/>
              <a:t>: řízení – ZDA a JAK naplánujeme, zahájíme a ukončíme činnost </a:t>
            </a:r>
          </a:p>
          <a:p>
            <a:pPr>
              <a:buFont typeface="Wingdings" panose="05000000000000000000" pitchFamily="2" charset="2"/>
              <a:buChar char="q"/>
            </a:pPr>
            <a:r>
              <a:rPr lang="cs-CZ" dirty="0"/>
              <a:t> Řízení pozornosti</a:t>
            </a:r>
          </a:p>
          <a:p>
            <a:pPr>
              <a:buFont typeface="Wingdings" panose="05000000000000000000" pitchFamily="2" charset="2"/>
              <a:buChar char="q"/>
            </a:pPr>
            <a:r>
              <a:rPr lang="cs-CZ" dirty="0"/>
              <a:t> Průběžná kontrola</a:t>
            </a:r>
          </a:p>
          <a:p>
            <a:pPr>
              <a:buFont typeface="Wingdings" panose="05000000000000000000" pitchFamily="2" charset="2"/>
              <a:buChar char="q"/>
            </a:pPr>
            <a:r>
              <a:rPr lang="cs-CZ" dirty="0"/>
              <a:t> Předjímání budoucích cílů</a:t>
            </a:r>
          </a:p>
          <a:p>
            <a:pPr>
              <a:buFont typeface="Wingdings" panose="05000000000000000000" pitchFamily="2" charset="2"/>
              <a:buChar char="q"/>
            </a:pPr>
            <a:r>
              <a:rPr lang="cs-CZ" dirty="0"/>
              <a:t> Určování priorit</a:t>
            </a:r>
          </a:p>
          <a:p>
            <a:pPr>
              <a:buFont typeface="Wingdings" panose="05000000000000000000" pitchFamily="2" charset="2"/>
              <a:buChar char="q"/>
            </a:pPr>
            <a:r>
              <a:rPr lang="cs-CZ" dirty="0"/>
              <a:t> Plánování a organizace</a:t>
            </a:r>
          </a:p>
          <a:p>
            <a:pPr>
              <a:buFont typeface="Wingdings" panose="05000000000000000000" pitchFamily="2" charset="2"/>
              <a:buChar char="q"/>
            </a:pPr>
            <a:endParaRPr lang="cs-CZ" dirty="0"/>
          </a:p>
          <a:p>
            <a:pPr>
              <a:buFont typeface="Wingdings" panose="05000000000000000000" pitchFamily="2" charset="2"/>
              <a:buChar char="q"/>
            </a:pPr>
            <a:endParaRPr lang="cs-CZ" dirty="0"/>
          </a:p>
          <a:p>
            <a:pPr marL="0" indent="0">
              <a:buNone/>
            </a:pPr>
            <a:r>
              <a:rPr lang="cs-CZ" dirty="0"/>
              <a:t>                                         blízkost ke konceptu </a:t>
            </a:r>
            <a:r>
              <a:rPr lang="cs-CZ" dirty="0" err="1"/>
              <a:t>metakognice</a:t>
            </a:r>
            <a:r>
              <a:rPr lang="cs-CZ" dirty="0"/>
              <a:t> </a:t>
            </a:r>
          </a:p>
          <a:p>
            <a:pPr marL="0" indent="0">
              <a:buNone/>
            </a:pPr>
            <a:endParaRPr lang="cs-CZ" dirty="0"/>
          </a:p>
        </p:txBody>
      </p:sp>
      <p:sp>
        <p:nvSpPr>
          <p:cNvPr id="4" name="Šipka: dolů 3">
            <a:extLst>
              <a:ext uri="{FF2B5EF4-FFF2-40B4-BE49-F238E27FC236}">
                <a16:creationId xmlns:a16="http://schemas.microsoft.com/office/drawing/2014/main" id="{05C73AFA-6BCE-4C2F-B549-FCC2021F59FD}"/>
              </a:ext>
            </a:extLst>
          </p:cNvPr>
          <p:cNvSpPr/>
          <p:nvPr/>
        </p:nvSpPr>
        <p:spPr>
          <a:xfrm>
            <a:off x="4246179" y="5244662"/>
            <a:ext cx="830317" cy="10089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1298195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A81F3D8-0937-479A-9962-D92D0A2631C4}"/>
              </a:ext>
            </a:extLst>
          </p:cNvPr>
          <p:cNvSpPr>
            <a:spLocks noGrp="1"/>
          </p:cNvSpPr>
          <p:nvPr>
            <p:ph type="title"/>
          </p:nvPr>
        </p:nvSpPr>
        <p:spPr>
          <a:xfrm>
            <a:off x="1490145" y="2376862"/>
            <a:ext cx="2640646" cy="2104273"/>
          </a:xfrm>
          <a:noFill/>
        </p:spPr>
        <p:txBody>
          <a:bodyPr>
            <a:normAutofit/>
          </a:bodyPr>
          <a:lstStyle/>
          <a:p>
            <a:pPr algn="ctr"/>
            <a:r>
              <a:rPr lang="cs-CZ" sz="3000" dirty="0">
                <a:solidFill>
                  <a:schemeClr val="tx2">
                    <a:lumMod val="60000"/>
                    <a:lumOff val="40000"/>
                  </a:schemeClr>
                </a:solidFill>
              </a:rPr>
              <a:t>3 komponenty exekutivních funkcí </a:t>
            </a:r>
          </a:p>
        </p:txBody>
      </p:sp>
      <p:graphicFrame>
        <p:nvGraphicFramePr>
          <p:cNvPr id="92" name="Zástupný obsah 2">
            <a:extLst>
              <a:ext uri="{FF2B5EF4-FFF2-40B4-BE49-F238E27FC236}">
                <a16:creationId xmlns:a16="http://schemas.microsoft.com/office/drawing/2014/main" id="{D3F4F486-419E-4A6C-9882-98FD337DC3F4}"/>
              </a:ext>
            </a:extLst>
          </p:cNvPr>
          <p:cNvGraphicFramePr>
            <a:graphicFrameLocks noGrp="1"/>
          </p:cNvGraphicFramePr>
          <p:nvPr>
            <p:ph idx="1"/>
            <p:extLst>
              <p:ext uri="{D42A27DB-BD31-4B8C-83A1-F6EECF244321}">
                <p14:modId xmlns:p14="http://schemas.microsoft.com/office/powerpoint/2010/main" val="215271403"/>
              </p:ext>
            </p:extLst>
          </p:nvPr>
        </p:nvGraphicFramePr>
        <p:xfrm>
          <a:off x="6081713" y="725488"/>
          <a:ext cx="5141912" cy="54070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833989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C0C6578-9439-481C-BB5B-58A89CE1BAEE}"/>
              </a:ext>
            </a:extLst>
          </p:cNvPr>
          <p:cNvSpPr>
            <a:spLocks noGrp="1"/>
          </p:cNvSpPr>
          <p:nvPr>
            <p:ph type="title"/>
          </p:nvPr>
        </p:nvSpPr>
        <p:spPr>
          <a:xfrm>
            <a:off x="7327519" y="720071"/>
            <a:ext cx="3970877" cy="3492637"/>
          </a:xfrm>
        </p:spPr>
        <p:txBody>
          <a:bodyPr vert="horz" lIns="91440" tIns="45720" rIns="91440" bIns="45720" rtlCol="0" anchor="b">
            <a:normAutofit/>
          </a:bodyPr>
          <a:lstStyle/>
          <a:p>
            <a:pPr>
              <a:lnSpc>
                <a:spcPct val="80000"/>
              </a:lnSpc>
            </a:pPr>
            <a:r>
              <a:rPr lang="en-US" sz="6000">
                <a:solidFill>
                  <a:schemeClr val="tx1"/>
                </a:solidFill>
              </a:rPr>
              <a:t>paměť</a:t>
            </a:r>
          </a:p>
        </p:txBody>
      </p:sp>
      <p:sp>
        <p:nvSpPr>
          <p:cNvPr id="3" name="Zástupný obsah 2">
            <a:extLst>
              <a:ext uri="{FF2B5EF4-FFF2-40B4-BE49-F238E27FC236}">
                <a16:creationId xmlns:a16="http://schemas.microsoft.com/office/drawing/2014/main" id="{1E9783F0-F8BD-465C-A2D3-9FFD1B6D031B}"/>
              </a:ext>
            </a:extLst>
          </p:cNvPr>
          <p:cNvSpPr>
            <a:spLocks noGrp="1"/>
          </p:cNvSpPr>
          <p:nvPr>
            <p:ph idx="1"/>
          </p:nvPr>
        </p:nvSpPr>
        <p:spPr>
          <a:xfrm>
            <a:off x="7324483" y="4212708"/>
            <a:ext cx="3973916" cy="1721747"/>
          </a:xfrm>
        </p:spPr>
        <p:txBody>
          <a:bodyPr vert="horz" lIns="91440" tIns="45720" rIns="91440" bIns="45720" rtlCol="0" anchor="t">
            <a:normAutofit/>
          </a:bodyPr>
          <a:lstStyle/>
          <a:p>
            <a:pPr marL="0" indent="0">
              <a:buNone/>
            </a:pPr>
            <a:r>
              <a:rPr lang="en-US" sz="2400">
                <a:solidFill>
                  <a:schemeClr val="tx2"/>
                </a:solidFill>
              </a:rPr>
              <a:t>Co vás k tomu napadá? </a:t>
            </a:r>
          </a:p>
        </p:txBody>
      </p:sp>
      <p:pic>
        <p:nvPicPr>
          <p:cNvPr id="6" name="Obrázek 5">
            <a:extLst>
              <a:ext uri="{FF2B5EF4-FFF2-40B4-BE49-F238E27FC236}">
                <a16:creationId xmlns:a16="http://schemas.microsoft.com/office/drawing/2014/main" id="{F1A64EF1-1390-43AE-AE76-B9861161E54C}"/>
              </a:ext>
            </a:extLst>
          </p:cNvPr>
          <p:cNvPicPr>
            <a:picLocks noChangeAspect="1"/>
          </p:cNvPicPr>
          <p:nvPr/>
        </p:nvPicPr>
        <p:blipFill rotWithShape="1">
          <a:blip r:embed="rId2"/>
          <a:srcRect l="17641" r="15813" b="-1"/>
          <a:stretch/>
        </p:blipFill>
        <p:spPr>
          <a:xfrm>
            <a:off x="1963024" y="1586623"/>
            <a:ext cx="3538430" cy="3538430"/>
          </a:xfrm>
          <a:custGeom>
            <a:avLst/>
            <a:gdLst/>
            <a:ahLst/>
            <a:cxnLst/>
            <a:rect l="l" t="t" r="r" b="b"/>
            <a:pathLst>
              <a:path w="3051400" h="3051400">
                <a:moveTo>
                  <a:pt x="1525700" y="171641"/>
                </a:moveTo>
                <a:cubicBezTo>
                  <a:pt x="2273526" y="171641"/>
                  <a:pt x="2879759" y="777874"/>
                  <a:pt x="2879759" y="1525700"/>
                </a:cubicBezTo>
                <a:cubicBezTo>
                  <a:pt x="2879759" y="2273526"/>
                  <a:pt x="2273526" y="2879759"/>
                  <a:pt x="1525700" y="2879759"/>
                </a:cubicBezTo>
                <a:cubicBezTo>
                  <a:pt x="777874" y="2879759"/>
                  <a:pt x="171641" y="2273526"/>
                  <a:pt x="171641" y="1525700"/>
                </a:cubicBezTo>
                <a:cubicBezTo>
                  <a:pt x="171641" y="777874"/>
                  <a:pt x="777874" y="171641"/>
                  <a:pt x="1525700" y="171641"/>
                </a:cubicBezTo>
                <a:close/>
                <a:moveTo>
                  <a:pt x="1525700" y="133499"/>
                </a:moveTo>
                <a:cubicBezTo>
                  <a:pt x="756809" y="133499"/>
                  <a:pt x="133499" y="756809"/>
                  <a:pt x="133499" y="1525700"/>
                </a:cubicBezTo>
                <a:cubicBezTo>
                  <a:pt x="133499" y="2294591"/>
                  <a:pt x="756809" y="2917901"/>
                  <a:pt x="1525700" y="2917901"/>
                </a:cubicBezTo>
                <a:cubicBezTo>
                  <a:pt x="2294591" y="2917901"/>
                  <a:pt x="2917901" y="2294591"/>
                  <a:pt x="2917901" y="1525700"/>
                </a:cubicBezTo>
                <a:cubicBezTo>
                  <a:pt x="2917901" y="756809"/>
                  <a:pt x="2294591" y="133499"/>
                  <a:pt x="1525700" y="133499"/>
                </a:cubicBezTo>
                <a:close/>
                <a:moveTo>
                  <a:pt x="1525700" y="0"/>
                </a:moveTo>
                <a:cubicBezTo>
                  <a:pt x="2368321" y="0"/>
                  <a:pt x="3051400" y="683079"/>
                  <a:pt x="3051400" y="1525700"/>
                </a:cubicBezTo>
                <a:cubicBezTo>
                  <a:pt x="3051400" y="2368321"/>
                  <a:pt x="2368321" y="3051400"/>
                  <a:pt x="1525700" y="3051400"/>
                </a:cubicBezTo>
                <a:cubicBezTo>
                  <a:pt x="683079" y="3051400"/>
                  <a:pt x="0" y="2368321"/>
                  <a:pt x="0" y="1525700"/>
                </a:cubicBezTo>
                <a:cubicBezTo>
                  <a:pt x="0" y="683079"/>
                  <a:pt x="683079" y="0"/>
                  <a:pt x="1525700" y="0"/>
                </a:cubicBezTo>
                <a:close/>
              </a:path>
            </a:pathLst>
          </a:custGeom>
        </p:spPr>
      </p:pic>
    </p:spTree>
    <p:extLst>
      <p:ext uri="{BB962C8B-B14F-4D97-AF65-F5344CB8AC3E}">
        <p14:creationId xmlns:p14="http://schemas.microsoft.com/office/powerpoint/2010/main" val="20643130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547AFEB-FDD5-4EF1-BEC3-7A1E676D3E8E}"/>
              </a:ext>
            </a:extLst>
          </p:cNvPr>
          <p:cNvSpPr>
            <a:spLocks noGrp="1"/>
          </p:cNvSpPr>
          <p:nvPr>
            <p:ph type="title"/>
          </p:nvPr>
        </p:nvSpPr>
        <p:spPr/>
        <p:txBody>
          <a:bodyPr/>
          <a:lstStyle/>
          <a:p>
            <a:r>
              <a:rPr lang="cs-CZ" dirty="0"/>
              <a:t>Efekt falešné vzpomínky</a:t>
            </a:r>
          </a:p>
        </p:txBody>
      </p:sp>
      <p:sp>
        <p:nvSpPr>
          <p:cNvPr id="3" name="Zástupný obsah 2">
            <a:extLst>
              <a:ext uri="{FF2B5EF4-FFF2-40B4-BE49-F238E27FC236}">
                <a16:creationId xmlns:a16="http://schemas.microsoft.com/office/drawing/2014/main" id="{5A809F2D-B65B-4EA2-9EC5-A8A8A3C3F168}"/>
              </a:ext>
            </a:extLst>
          </p:cNvPr>
          <p:cNvSpPr>
            <a:spLocks noGrp="1"/>
          </p:cNvSpPr>
          <p:nvPr>
            <p:ph idx="1"/>
          </p:nvPr>
        </p:nvSpPr>
        <p:spPr/>
        <p:txBody>
          <a:bodyPr/>
          <a:lstStyle/>
          <a:p>
            <a:r>
              <a:rPr lang="cs-CZ" dirty="0"/>
              <a:t>Mozek není počítač, data se neukládají v nezměněné podobě na nějakém místě, odkud je možné je vyvolat</a:t>
            </a:r>
          </a:p>
          <a:p>
            <a:r>
              <a:rPr lang="cs-CZ" dirty="0"/>
              <a:t>Vzpomínka se tedy může uložit s chybami </a:t>
            </a:r>
          </a:p>
          <a:p>
            <a:r>
              <a:rPr lang="cs-CZ" dirty="0"/>
              <a:t>Navíc naše paměť vzpomínky nevyvolává, ale (re)konstruuje – mezery tedy mozek kreativně doplňuje, aby se vytvořil souvislý příběh – ten je současně ovlivněn našim aktuálním stavem </a:t>
            </a:r>
          </a:p>
          <a:p>
            <a:r>
              <a:rPr lang="cs-CZ" dirty="0"/>
              <a:t>Např. výzkum o 11.září  2001</a:t>
            </a:r>
          </a:p>
          <a:p>
            <a:endParaRPr lang="cs-CZ" dirty="0"/>
          </a:p>
        </p:txBody>
      </p:sp>
    </p:spTree>
    <p:extLst>
      <p:ext uri="{BB962C8B-B14F-4D97-AF65-F5344CB8AC3E}">
        <p14:creationId xmlns:p14="http://schemas.microsoft.com/office/powerpoint/2010/main" val="19520965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8965E95-AAC2-425A-A875-C4213007E052}"/>
              </a:ext>
            </a:extLst>
          </p:cNvPr>
          <p:cNvSpPr>
            <a:spLocks noGrp="1"/>
          </p:cNvSpPr>
          <p:nvPr>
            <p:ph type="title"/>
          </p:nvPr>
        </p:nvSpPr>
        <p:spPr/>
        <p:txBody>
          <a:bodyPr/>
          <a:lstStyle/>
          <a:p>
            <a:r>
              <a:rPr lang="cs-CZ" dirty="0"/>
              <a:t>Dělení paměti </a:t>
            </a:r>
          </a:p>
        </p:txBody>
      </p:sp>
      <p:sp>
        <p:nvSpPr>
          <p:cNvPr id="3" name="Zástupný obsah 2">
            <a:extLst>
              <a:ext uri="{FF2B5EF4-FFF2-40B4-BE49-F238E27FC236}">
                <a16:creationId xmlns:a16="http://schemas.microsoft.com/office/drawing/2014/main" id="{A6B56D13-7C4E-4D16-8388-1FB8AE7C8C32}"/>
              </a:ext>
            </a:extLst>
          </p:cNvPr>
          <p:cNvSpPr>
            <a:spLocks noGrp="1"/>
          </p:cNvSpPr>
          <p:nvPr>
            <p:ph idx="1"/>
          </p:nvPr>
        </p:nvSpPr>
        <p:spPr/>
        <p:txBody>
          <a:bodyPr/>
          <a:lstStyle/>
          <a:p>
            <a:pPr marL="0" indent="0">
              <a:buNone/>
            </a:pPr>
            <a:r>
              <a:rPr lang="cs-CZ" b="1" dirty="0"/>
              <a:t>Druhy paměti</a:t>
            </a:r>
            <a:r>
              <a:rPr lang="cs-CZ" dirty="0"/>
              <a:t>: </a:t>
            </a:r>
          </a:p>
          <a:p>
            <a:pPr>
              <a:buFontTx/>
              <a:buChar char="-"/>
            </a:pPr>
            <a:r>
              <a:rPr lang="cs-CZ" dirty="0"/>
              <a:t>Dle délky: krátkodobá/ dlouhodobá</a:t>
            </a:r>
          </a:p>
          <a:p>
            <a:pPr>
              <a:buFontTx/>
              <a:buChar char="-"/>
            </a:pPr>
            <a:r>
              <a:rPr lang="cs-CZ" dirty="0"/>
              <a:t>Dle modality: zraková/sluchová/hmatová</a:t>
            </a:r>
          </a:p>
          <a:p>
            <a:pPr>
              <a:buFontTx/>
              <a:buChar char="-"/>
            </a:pPr>
            <a:r>
              <a:rPr lang="cs-CZ" dirty="0"/>
              <a:t>Dle zaměření pozornosti: bezděčná/ záměrná</a:t>
            </a:r>
          </a:p>
          <a:p>
            <a:pPr>
              <a:buFontTx/>
              <a:buChar char="-"/>
            </a:pPr>
            <a:r>
              <a:rPr lang="cs-CZ" dirty="0"/>
              <a:t>Dle typu podnětu: explicitní (deklarativní) vs. </a:t>
            </a:r>
            <a:r>
              <a:rPr lang="cs-CZ"/>
              <a:t>implicitní </a:t>
            </a:r>
            <a:r>
              <a:rPr lang="cs-CZ" dirty="0"/>
              <a:t>(procedurální)</a:t>
            </a:r>
          </a:p>
          <a:p>
            <a:pPr marL="0" indent="0">
              <a:buNone/>
            </a:pPr>
            <a:endParaRPr lang="cs-CZ" dirty="0"/>
          </a:p>
          <a:p>
            <a:pPr marL="0" indent="0">
              <a:buNone/>
            </a:pPr>
            <a:r>
              <a:rPr lang="cs-CZ" b="1" dirty="0"/>
              <a:t>Fáze paměti: </a:t>
            </a:r>
            <a:r>
              <a:rPr lang="cs-CZ" dirty="0"/>
              <a:t>zaměření pozornosti, kódování, uchování, vybavení </a:t>
            </a:r>
          </a:p>
          <a:p>
            <a:endParaRPr lang="cs-CZ" dirty="0"/>
          </a:p>
        </p:txBody>
      </p:sp>
    </p:spTree>
    <p:extLst>
      <p:ext uri="{BB962C8B-B14F-4D97-AF65-F5344CB8AC3E}">
        <p14:creationId xmlns:p14="http://schemas.microsoft.com/office/powerpoint/2010/main" val="594799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7145B05-FDD6-4D12-8262-45B60BA966A4}"/>
              </a:ext>
            </a:extLst>
          </p:cNvPr>
          <p:cNvSpPr>
            <a:spLocks noGrp="1"/>
          </p:cNvSpPr>
          <p:nvPr>
            <p:ph type="title"/>
          </p:nvPr>
        </p:nvSpPr>
        <p:spPr/>
        <p:txBody>
          <a:bodyPr/>
          <a:lstStyle/>
          <a:p>
            <a:r>
              <a:rPr lang="cs-CZ" dirty="0"/>
              <a:t>Paměťové cvičení </a:t>
            </a:r>
          </a:p>
        </p:txBody>
      </p:sp>
      <p:sp>
        <p:nvSpPr>
          <p:cNvPr id="3" name="Zástupný obsah 2">
            <a:extLst>
              <a:ext uri="{FF2B5EF4-FFF2-40B4-BE49-F238E27FC236}">
                <a16:creationId xmlns:a16="http://schemas.microsoft.com/office/drawing/2014/main" id="{685690D0-2C01-4F22-A6B0-04B86F9461C6}"/>
              </a:ext>
            </a:extLst>
          </p:cNvPr>
          <p:cNvSpPr>
            <a:spLocks noGrp="1"/>
          </p:cNvSpPr>
          <p:nvPr>
            <p:ph idx="1"/>
          </p:nvPr>
        </p:nvSpPr>
        <p:spPr/>
        <p:txBody>
          <a:bodyPr/>
          <a:lstStyle/>
          <a:p>
            <a:r>
              <a:rPr lang="cs-CZ" dirty="0"/>
              <a:t>Otázky do skupinek</a:t>
            </a:r>
          </a:p>
          <a:p>
            <a:pPr marL="457200" indent="-457200">
              <a:buFont typeface="+mj-lt"/>
              <a:buAutoNum type="arabicPeriod"/>
            </a:pPr>
            <a:r>
              <a:rPr lang="cs-CZ" dirty="0"/>
              <a:t>Jako funkci jste zaměstnali? </a:t>
            </a:r>
          </a:p>
          <a:p>
            <a:pPr marL="457200" indent="-457200">
              <a:buFont typeface="+mj-lt"/>
              <a:buAutoNum type="arabicPeriod"/>
            </a:pPr>
            <a:r>
              <a:rPr lang="cs-CZ" dirty="0"/>
              <a:t>Jaký byl rozdíl mezi prvním a druhým zapamatováním? </a:t>
            </a:r>
          </a:p>
          <a:p>
            <a:pPr marL="457200" indent="-457200">
              <a:buFont typeface="+mj-lt"/>
              <a:buAutoNum type="arabicPeriod"/>
            </a:pPr>
            <a:r>
              <a:rPr lang="cs-CZ" dirty="0"/>
              <a:t>Co jste si pamatovali lépe a co hůře? </a:t>
            </a:r>
          </a:p>
          <a:p>
            <a:pPr marL="457200" indent="-457200">
              <a:buFont typeface="+mj-lt"/>
              <a:buAutoNum type="arabicPeriod"/>
            </a:pPr>
            <a:r>
              <a:rPr lang="cs-CZ" dirty="0"/>
              <a:t>Jaké jste volili strategie? </a:t>
            </a:r>
          </a:p>
          <a:p>
            <a:pPr>
              <a:buFontTx/>
              <a:buChar char="-"/>
            </a:pPr>
            <a:endParaRPr lang="cs-CZ" dirty="0"/>
          </a:p>
        </p:txBody>
      </p:sp>
    </p:spTree>
    <p:extLst>
      <p:ext uri="{BB962C8B-B14F-4D97-AF65-F5344CB8AC3E}">
        <p14:creationId xmlns:p14="http://schemas.microsoft.com/office/powerpoint/2010/main" val="38238104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16C5E320-90B5-4118-9BC3-DFD7D792D4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7469" y="1352811"/>
            <a:ext cx="10750423" cy="4584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04073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1182599-50A1-419C-B8E2-2EBC555E66B5}"/>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340E09CE-6E14-4911-B4F1-6BE29582462D}"/>
              </a:ext>
            </a:extLst>
          </p:cNvPr>
          <p:cNvSpPr>
            <a:spLocks noGrp="1"/>
          </p:cNvSpPr>
          <p:nvPr>
            <p:ph idx="1"/>
          </p:nvPr>
        </p:nvSpPr>
        <p:spPr/>
        <p:txBody>
          <a:bodyPr/>
          <a:lstStyle/>
          <a:p>
            <a:endParaRPr lang="cs-CZ"/>
          </a:p>
        </p:txBody>
      </p:sp>
      <p:pic>
        <p:nvPicPr>
          <p:cNvPr id="4" name="Picture 2" descr="Image result for smysly&quot;">
            <a:extLst>
              <a:ext uri="{FF2B5EF4-FFF2-40B4-BE49-F238E27FC236}">
                <a16:creationId xmlns:a16="http://schemas.microsoft.com/office/drawing/2014/main" id="{3E796B79-D174-4013-9CD6-BEA8531CAF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269" r="1" b="9955"/>
          <a:stretch/>
        </p:blipFill>
        <p:spPr bwMode="auto">
          <a:xfrm>
            <a:off x="231140" y="236221"/>
            <a:ext cx="11724640" cy="6369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81932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ál 3">
            <a:extLst>
              <a:ext uri="{FF2B5EF4-FFF2-40B4-BE49-F238E27FC236}">
                <a16:creationId xmlns:a16="http://schemas.microsoft.com/office/drawing/2014/main" id="{7CC3E208-CB0A-4DCF-8813-E2AF9B7B3E89}"/>
              </a:ext>
            </a:extLst>
          </p:cNvPr>
          <p:cNvSpPr/>
          <p:nvPr/>
        </p:nvSpPr>
        <p:spPr>
          <a:xfrm>
            <a:off x="7356298" y="2067673"/>
            <a:ext cx="4253501" cy="4130211"/>
          </a:xfrm>
          <a:prstGeom prst="ellipse">
            <a:avLst/>
          </a:prstGeom>
          <a:solidFill>
            <a:schemeClr val="accent1">
              <a:alpha val="4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800" dirty="0">
                <a:solidFill>
                  <a:schemeClr val="tx1">
                    <a:lumMod val="95000"/>
                    <a:lumOff val="5000"/>
                  </a:schemeClr>
                </a:solidFill>
              </a:rPr>
              <a:t>Krátkodobá </a:t>
            </a:r>
          </a:p>
          <a:p>
            <a:pPr algn="ctr"/>
            <a:r>
              <a:rPr lang="cs-CZ" sz="2800" dirty="0">
                <a:solidFill>
                  <a:schemeClr val="tx1">
                    <a:lumMod val="95000"/>
                    <a:lumOff val="5000"/>
                  </a:schemeClr>
                </a:solidFill>
              </a:rPr>
              <a:t>paměť</a:t>
            </a:r>
          </a:p>
        </p:txBody>
      </p:sp>
      <p:sp>
        <p:nvSpPr>
          <p:cNvPr id="5" name="Ovál 4">
            <a:extLst>
              <a:ext uri="{FF2B5EF4-FFF2-40B4-BE49-F238E27FC236}">
                <a16:creationId xmlns:a16="http://schemas.microsoft.com/office/drawing/2014/main" id="{5B0491A5-4AF2-4FD4-901C-6D7465E7DD58}"/>
              </a:ext>
            </a:extLst>
          </p:cNvPr>
          <p:cNvSpPr/>
          <p:nvPr/>
        </p:nvSpPr>
        <p:spPr>
          <a:xfrm>
            <a:off x="4046306" y="2118773"/>
            <a:ext cx="4253501" cy="4130211"/>
          </a:xfrm>
          <a:prstGeom prst="ellipse">
            <a:avLst/>
          </a:prstGeom>
          <a:solidFill>
            <a:schemeClr val="accent1">
              <a:alpha val="5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800" dirty="0">
                <a:solidFill>
                  <a:schemeClr val="tx1">
                    <a:lumMod val="95000"/>
                    <a:lumOff val="5000"/>
                  </a:schemeClr>
                </a:solidFill>
              </a:rPr>
              <a:t>Pracovní </a:t>
            </a:r>
          </a:p>
          <a:p>
            <a:pPr algn="ctr"/>
            <a:r>
              <a:rPr lang="cs-CZ" sz="2800" dirty="0">
                <a:solidFill>
                  <a:schemeClr val="tx1">
                    <a:lumMod val="95000"/>
                    <a:lumOff val="5000"/>
                  </a:schemeClr>
                </a:solidFill>
              </a:rPr>
              <a:t>Paměť </a:t>
            </a:r>
          </a:p>
        </p:txBody>
      </p:sp>
      <p:sp>
        <p:nvSpPr>
          <p:cNvPr id="6" name="Ovál 5">
            <a:extLst>
              <a:ext uri="{FF2B5EF4-FFF2-40B4-BE49-F238E27FC236}">
                <a16:creationId xmlns:a16="http://schemas.microsoft.com/office/drawing/2014/main" id="{48C405F9-6A07-45A9-BEF7-D3F21107A4E4}"/>
              </a:ext>
            </a:extLst>
          </p:cNvPr>
          <p:cNvSpPr/>
          <p:nvPr/>
        </p:nvSpPr>
        <p:spPr>
          <a:xfrm>
            <a:off x="736314" y="2034282"/>
            <a:ext cx="4253501" cy="4130211"/>
          </a:xfrm>
          <a:prstGeom prst="ellipse">
            <a:avLst/>
          </a:prstGeom>
          <a:solidFill>
            <a:schemeClr val="accent1">
              <a:alpha val="5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800" dirty="0">
                <a:solidFill>
                  <a:schemeClr val="tx1">
                    <a:lumMod val="95000"/>
                    <a:lumOff val="5000"/>
                  </a:schemeClr>
                </a:solidFill>
              </a:rPr>
              <a:t>Dlouhodobá </a:t>
            </a:r>
          </a:p>
          <a:p>
            <a:pPr algn="ctr"/>
            <a:r>
              <a:rPr lang="cs-CZ" sz="2800" dirty="0">
                <a:solidFill>
                  <a:schemeClr val="tx1">
                    <a:lumMod val="95000"/>
                    <a:lumOff val="5000"/>
                  </a:schemeClr>
                </a:solidFill>
              </a:rPr>
              <a:t>Paměť </a:t>
            </a:r>
          </a:p>
        </p:txBody>
      </p:sp>
      <p:sp>
        <p:nvSpPr>
          <p:cNvPr id="8" name="TextovéPole 7">
            <a:extLst>
              <a:ext uri="{FF2B5EF4-FFF2-40B4-BE49-F238E27FC236}">
                <a16:creationId xmlns:a16="http://schemas.microsoft.com/office/drawing/2014/main" id="{88CAFC50-2C3A-42F2-A5F2-C80DD0ED197D}"/>
              </a:ext>
            </a:extLst>
          </p:cNvPr>
          <p:cNvSpPr txBox="1"/>
          <p:nvPr/>
        </p:nvSpPr>
        <p:spPr>
          <a:xfrm>
            <a:off x="7300867" y="1287776"/>
            <a:ext cx="1393330" cy="830997"/>
          </a:xfrm>
          <a:prstGeom prst="rect">
            <a:avLst/>
          </a:prstGeom>
          <a:noFill/>
        </p:spPr>
        <p:txBody>
          <a:bodyPr wrap="none" rtlCol="0">
            <a:spAutoFit/>
          </a:bodyPr>
          <a:lstStyle/>
          <a:p>
            <a:pPr algn="ctr"/>
            <a:r>
              <a:rPr lang="cs-CZ" sz="2400" dirty="0"/>
              <a:t>Aktivní </a:t>
            </a:r>
          </a:p>
          <a:p>
            <a:pPr algn="ctr"/>
            <a:r>
              <a:rPr lang="cs-CZ" sz="2400" dirty="0"/>
              <a:t>uchování </a:t>
            </a:r>
          </a:p>
        </p:txBody>
      </p:sp>
      <p:sp>
        <p:nvSpPr>
          <p:cNvPr id="9" name="TextovéPole 8">
            <a:extLst>
              <a:ext uri="{FF2B5EF4-FFF2-40B4-BE49-F238E27FC236}">
                <a16:creationId xmlns:a16="http://schemas.microsoft.com/office/drawing/2014/main" id="{3E694774-B6B8-4FA0-A155-6D825AEB6211}"/>
              </a:ext>
            </a:extLst>
          </p:cNvPr>
          <p:cNvSpPr txBox="1"/>
          <p:nvPr/>
        </p:nvSpPr>
        <p:spPr>
          <a:xfrm>
            <a:off x="3715158" y="1472443"/>
            <a:ext cx="1669047" cy="461665"/>
          </a:xfrm>
          <a:prstGeom prst="rect">
            <a:avLst/>
          </a:prstGeom>
          <a:noFill/>
        </p:spPr>
        <p:txBody>
          <a:bodyPr wrap="none" rtlCol="0">
            <a:spAutoFit/>
          </a:bodyPr>
          <a:lstStyle/>
          <a:p>
            <a:pPr algn="ctr"/>
            <a:r>
              <a:rPr lang="cs-CZ" sz="2400" dirty="0"/>
              <a:t>Vybavování</a:t>
            </a:r>
          </a:p>
        </p:txBody>
      </p:sp>
    </p:spTree>
    <p:extLst>
      <p:ext uri="{BB962C8B-B14F-4D97-AF65-F5344CB8AC3E}">
        <p14:creationId xmlns:p14="http://schemas.microsoft.com/office/powerpoint/2010/main" val="3778286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PT - THE WORKING MEMORY MODEL Baddeley and Hitch, 1974 PowerPoint  Presentation - ID:679699">
            <a:extLst>
              <a:ext uri="{FF2B5EF4-FFF2-40B4-BE49-F238E27FC236}">
                <a16:creationId xmlns:a16="http://schemas.microsoft.com/office/drawing/2014/main" id="{BD6327DA-3B73-45E8-BC0C-C206A78CF8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03122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tint val="75000"/>
                <a:shade val="58000"/>
                <a:satMod val="120000"/>
              </a:schemeClr>
              <a:schemeClr val="bg1">
                <a:tint val="50000"/>
                <a:shade val="96000"/>
              </a:schemeClr>
            </a:duotone>
          </a:blip>
          <a:tile tx="0" ty="0" sx="100000" sy="100000" flip="none" algn="tl"/>
        </a:blipFill>
        <a:effectLst/>
      </p:bgPr>
    </p:bg>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BF6E19EE-683A-448D-9425-86F525D25E17}"/>
              </a:ext>
            </a:extLst>
          </p:cNvPr>
          <p:cNvGraphicFramePr/>
          <p:nvPr>
            <p:extLst>
              <p:ext uri="{D42A27DB-BD31-4B8C-83A1-F6EECF244321}">
                <p14:modId xmlns:p14="http://schemas.microsoft.com/office/powerpoint/2010/main" val="1301166146"/>
              </p:ext>
            </p:extLst>
          </p:nvPr>
        </p:nvGraphicFramePr>
        <p:xfrm>
          <a:off x="1790262" y="383210"/>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ovéPole 2">
            <a:extLst>
              <a:ext uri="{FF2B5EF4-FFF2-40B4-BE49-F238E27FC236}">
                <a16:creationId xmlns:a16="http://schemas.microsoft.com/office/drawing/2014/main" id="{0038EF15-16DB-4C88-8510-9984B2D5A2E9}"/>
              </a:ext>
            </a:extLst>
          </p:cNvPr>
          <p:cNvSpPr txBox="1"/>
          <p:nvPr/>
        </p:nvSpPr>
        <p:spPr>
          <a:xfrm>
            <a:off x="5275706" y="3092543"/>
            <a:ext cx="1157112" cy="646331"/>
          </a:xfrm>
          <a:prstGeom prst="rect">
            <a:avLst/>
          </a:prstGeom>
          <a:noFill/>
        </p:spPr>
        <p:txBody>
          <a:bodyPr wrap="none" rtlCol="0">
            <a:spAutoFit/>
          </a:bodyPr>
          <a:lstStyle/>
          <a:p>
            <a:r>
              <a:rPr lang="cs-CZ" dirty="0"/>
              <a:t>Pracovní </a:t>
            </a:r>
          </a:p>
          <a:p>
            <a:r>
              <a:rPr lang="cs-CZ" dirty="0"/>
              <a:t>paměť </a:t>
            </a:r>
          </a:p>
        </p:txBody>
      </p:sp>
    </p:spTree>
    <p:extLst>
      <p:ext uri="{BB962C8B-B14F-4D97-AF65-F5344CB8AC3E}">
        <p14:creationId xmlns:p14="http://schemas.microsoft.com/office/powerpoint/2010/main" val="1031752621"/>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F6E8EB5-9B0B-4AF8-98B5-2D0BAB6B3D99}"/>
              </a:ext>
            </a:extLst>
          </p:cNvPr>
          <p:cNvPicPr>
            <a:picLocks noChangeAspect="1"/>
          </p:cNvPicPr>
          <p:nvPr/>
        </p:nvPicPr>
        <p:blipFill rotWithShape="1">
          <a:blip r:embed="rId2"/>
          <a:srcRect t="1990" b="13740"/>
          <a:stretch/>
        </p:blipFill>
        <p:spPr>
          <a:xfrm>
            <a:off x="20" y="10"/>
            <a:ext cx="12191980" cy="6857990"/>
          </a:xfrm>
          <a:prstGeom prst="rect">
            <a:avLst/>
          </a:prstGeom>
        </p:spPr>
      </p:pic>
      <p:sp>
        <p:nvSpPr>
          <p:cNvPr id="2" name="Nadpis 1">
            <a:extLst>
              <a:ext uri="{FF2B5EF4-FFF2-40B4-BE49-F238E27FC236}">
                <a16:creationId xmlns:a16="http://schemas.microsoft.com/office/drawing/2014/main" id="{5EDBA453-04A7-4F5E-BDC8-94CC618B0448}"/>
              </a:ext>
            </a:extLst>
          </p:cNvPr>
          <p:cNvSpPr>
            <a:spLocks noGrp="1"/>
          </p:cNvSpPr>
          <p:nvPr>
            <p:ph type="title"/>
          </p:nvPr>
        </p:nvSpPr>
        <p:spPr>
          <a:xfrm>
            <a:off x="1109980" y="882376"/>
            <a:ext cx="9966960" cy="2926080"/>
          </a:xfrm>
        </p:spPr>
        <p:txBody>
          <a:bodyPr vert="horz" lIns="91440" tIns="45720" rIns="91440" bIns="45720" rtlCol="0" anchor="b">
            <a:normAutofit/>
          </a:bodyPr>
          <a:lstStyle/>
          <a:p>
            <a:pPr algn="ctr">
              <a:lnSpc>
                <a:spcPct val="85000"/>
              </a:lnSpc>
            </a:pPr>
            <a:r>
              <a:rPr lang="en-US" sz="7200" b="1" cap="all" dirty="0">
                <a:solidFill>
                  <a:srgbClr val="FFFFFF"/>
                </a:solidFill>
              </a:rPr>
              <a:t>Interference</a:t>
            </a:r>
          </a:p>
        </p:txBody>
      </p:sp>
    </p:spTree>
    <p:extLst>
      <p:ext uri="{BB962C8B-B14F-4D97-AF65-F5344CB8AC3E}">
        <p14:creationId xmlns:p14="http://schemas.microsoft.com/office/powerpoint/2010/main" val="15687158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B68A781-BA0A-45DE-9506-B21CE548C2B8}"/>
              </a:ext>
            </a:extLst>
          </p:cNvPr>
          <p:cNvSpPr>
            <a:spLocks noGrp="1"/>
          </p:cNvSpPr>
          <p:nvPr>
            <p:ph type="title"/>
          </p:nvPr>
        </p:nvSpPr>
        <p:spPr>
          <a:xfrm>
            <a:off x="924560" y="2202814"/>
            <a:ext cx="11450320" cy="1597025"/>
          </a:xfrm>
        </p:spPr>
        <p:txBody>
          <a:bodyPr>
            <a:normAutofit fontScale="90000"/>
          </a:bodyPr>
          <a:lstStyle/>
          <a:p>
            <a:r>
              <a:rPr lang="pl-PL" sz="5300" b="1" dirty="0">
                <a:solidFill>
                  <a:schemeClr val="tx1">
                    <a:lumMod val="95000"/>
                    <a:lumOff val="5000"/>
                  </a:schemeClr>
                </a:solidFill>
              </a:rPr>
              <a:t>Pracovní  paměť </a:t>
            </a:r>
            <a:r>
              <a:rPr lang="pl-PL" dirty="0">
                <a:solidFill>
                  <a:schemeClr val="tx1">
                    <a:lumMod val="95000"/>
                    <a:lumOff val="5000"/>
                  </a:schemeClr>
                </a:solidFill>
              </a:rPr>
              <a:t>je systém umožňujíci </a:t>
            </a:r>
            <a:r>
              <a:rPr lang="pl-PL" sz="5300" b="1" dirty="0">
                <a:solidFill>
                  <a:schemeClr val="tx1">
                    <a:lumMod val="95000"/>
                    <a:lumOff val="5000"/>
                  </a:schemeClr>
                </a:solidFill>
              </a:rPr>
              <a:t>aktivní uchovaní</a:t>
            </a:r>
            <a:r>
              <a:rPr lang="pl-PL" dirty="0">
                <a:solidFill>
                  <a:schemeClr val="tx1">
                    <a:lumMod val="95000"/>
                    <a:lumOff val="5000"/>
                  </a:schemeClr>
                </a:solidFill>
              </a:rPr>
              <a:t> informací v mysli i jejich </a:t>
            </a:r>
            <a:r>
              <a:rPr lang="cs-CZ" sz="5300" b="1" dirty="0">
                <a:solidFill>
                  <a:schemeClr val="tx1">
                    <a:lumMod val="95000"/>
                    <a:lumOff val="5000"/>
                  </a:schemeClr>
                </a:solidFill>
              </a:rPr>
              <a:t>vybavení</a:t>
            </a:r>
            <a:r>
              <a:rPr lang="cs-CZ" dirty="0">
                <a:solidFill>
                  <a:schemeClr val="tx1">
                    <a:lumMod val="95000"/>
                    <a:lumOff val="5000"/>
                  </a:schemeClr>
                </a:solidFill>
              </a:rPr>
              <a:t> a to navzdory komplikující </a:t>
            </a:r>
            <a:r>
              <a:rPr lang="cs-CZ" sz="5300" b="1" dirty="0">
                <a:solidFill>
                  <a:schemeClr val="tx1">
                    <a:lumMod val="95000"/>
                    <a:lumOff val="5000"/>
                  </a:schemeClr>
                </a:solidFill>
              </a:rPr>
              <a:t>interferenci. </a:t>
            </a:r>
          </a:p>
        </p:txBody>
      </p:sp>
    </p:spTree>
    <p:extLst>
      <p:ext uri="{BB962C8B-B14F-4D97-AF65-F5344CB8AC3E}">
        <p14:creationId xmlns:p14="http://schemas.microsoft.com/office/powerpoint/2010/main" val="5463013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FB82D10-B07A-4734-835F-13695F62DCFA}"/>
              </a:ext>
            </a:extLst>
          </p:cNvPr>
          <p:cNvSpPr>
            <a:spLocks noGrp="1"/>
          </p:cNvSpPr>
          <p:nvPr>
            <p:ph type="title"/>
          </p:nvPr>
        </p:nvSpPr>
        <p:spPr>
          <a:xfrm>
            <a:off x="1051560" y="643468"/>
            <a:ext cx="9966960" cy="3592432"/>
          </a:xfrm>
        </p:spPr>
        <p:txBody>
          <a:bodyPr vert="horz" lIns="91440" tIns="45720" rIns="91440" bIns="45720" rtlCol="0" anchor="ctr">
            <a:normAutofit/>
          </a:bodyPr>
          <a:lstStyle/>
          <a:p>
            <a:pPr>
              <a:lnSpc>
                <a:spcPct val="80000"/>
              </a:lnSpc>
            </a:pPr>
            <a:r>
              <a:rPr lang="en-US" sz="9600" b="1">
                <a:blipFill dpi="0" rotWithShape="1">
                  <a:blip r:embed="rId2"/>
                  <a:srcRect/>
                  <a:tile tx="6350" ty="-127000" sx="65000" sy="64000" flip="none" algn="tl"/>
                </a:blipFill>
              </a:rPr>
              <a:t>5 3 7 6 3 2 </a:t>
            </a:r>
          </a:p>
        </p:txBody>
      </p:sp>
    </p:spTree>
    <p:extLst>
      <p:ext uri="{BB962C8B-B14F-4D97-AF65-F5344CB8AC3E}">
        <p14:creationId xmlns:p14="http://schemas.microsoft.com/office/powerpoint/2010/main" val="3306336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7691C07-F91B-4171-A547-A77EF2FF0292}"/>
              </a:ext>
            </a:extLst>
          </p:cNvPr>
          <p:cNvSpPr>
            <a:spLocks noGrp="1"/>
          </p:cNvSpPr>
          <p:nvPr>
            <p:ph type="title"/>
          </p:nvPr>
        </p:nvSpPr>
        <p:spPr/>
        <p:txBody>
          <a:bodyPr/>
          <a:lstStyle/>
          <a:p>
            <a:endParaRPr lang="cs-CZ"/>
          </a:p>
        </p:txBody>
      </p:sp>
    </p:spTree>
    <p:extLst>
      <p:ext uri="{BB962C8B-B14F-4D97-AF65-F5344CB8AC3E}">
        <p14:creationId xmlns:p14="http://schemas.microsoft.com/office/powerpoint/2010/main" val="30986556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FB82D10-B07A-4734-835F-13695F62DCFA}"/>
              </a:ext>
            </a:extLst>
          </p:cNvPr>
          <p:cNvSpPr>
            <a:spLocks noGrp="1"/>
          </p:cNvSpPr>
          <p:nvPr>
            <p:ph type="title"/>
          </p:nvPr>
        </p:nvSpPr>
        <p:spPr>
          <a:xfrm>
            <a:off x="1112520" y="1805518"/>
            <a:ext cx="9966960" cy="3592432"/>
          </a:xfrm>
        </p:spPr>
        <p:txBody>
          <a:bodyPr vert="horz" lIns="91440" tIns="45720" rIns="91440" bIns="45720" rtlCol="0" anchor="ctr">
            <a:normAutofit/>
          </a:bodyPr>
          <a:lstStyle/>
          <a:p>
            <a:pPr>
              <a:lnSpc>
                <a:spcPct val="80000"/>
              </a:lnSpc>
            </a:pPr>
            <a:r>
              <a:rPr lang="en-US" sz="9600" b="1">
                <a:blipFill dpi="0" rotWithShape="1">
                  <a:blip r:embed="rId2"/>
                  <a:srcRect/>
                  <a:tile tx="6350" ty="-127000" sx="65000" sy="64000" flip="none" algn="tl"/>
                </a:blipFill>
              </a:rPr>
              <a:t>5 3 7 6 3 2 </a:t>
            </a:r>
          </a:p>
        </p:txBody>
      </p:sp>
    </p:spTree>
    <p:extLst>
      <p:ext uri="{BB962C8B-B14F-4D97-AF65-F5344CB8AC3E}">
        <p14:creationId xmlns:p14="http://schemas.microsoft.com/office/powerpoint/2010/main" val="58783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F06BC49-6857-4BC3-8520-213DD1A181FA}"/>
              </a:ext>
            </a:extLst>
          </p:cNvPr>
          <p:cNvSpPr>
            <a:spLocks noGrp="1"/>
          </p:cNvSpPr>
          <p:nvPr>
            <p:ph type="title"/>
          </p:nvPr>
        </p:nvSpPr>
        <p:spPr/>
        <p:txBody>
          <a:bodyPr/>
          <a:lstStyle/>
          <a:p>
            <a:r>
              <a:rPr lang="cs-CZ" dirty="0"/>
              <a:t>Co si </a:t>
            </a:r>
            <a:r>
              <a:rPr lang="cs-CZ" dirty="0" err="1"/>
              <a:t>pamtujeme</a:t>
            </a:r>
            <a:r>
              <a:rPr lang="cs-CZ" dirty="0"/>
              <a:t> hůře a co lépe?</a:t>
            </a:r>
          </a:p>
        </p:txBody>
      </p:sp>
      <p:sp>
        <p:nvSpPr>
          <p:cNvPr id="3" name="Zástupný obsah 2">
            <a:extLst>
              <a:ext uri="{FF2B5EF4-FFF2-40B4-BE49-F238E27FC236}">
                <a16:creationId xmlns:a16="http://schemas.microsoft.com/office/drawing/2014/main" id="{A0E1A6AA-AC4B-4EE0-94BC-0B8AF44363B7}"/>
              </a:ext>
            </a:extLst>
          </p:cNvPr>
          <p:cNvSpPr>
            <a:spLocks noGrp="1"/>
          </p:cNvSpPr>
          <p:nvPr>
            <p:ph idx="1"/>
          </p:nvPr>
        </p:nvSpPr>
        <p:spPr/>
        <p:txBody>
          <a:bodyPr/>
          <a:lstStyle/>
          <a:p>
            <a:pPr>
              <a:lnSpc>
                <a:spcPct val="107000"/>
              </a:lnSpc>
              <a:spcAft>
                <a:spcPts val="8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Efekt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sebereference</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Efekt novosti – lépe si pamatujeme to co zaznělo na konci (je to ještě v krátkodobé paměti)</a:t>
            </a:r>
          </a:p>
          <a:p>
            <a:pPr>
              <a:lnSpc>
                <a:spcPct val="107000"/>
              </a:lnSpc>
              <a:spcAft>
                <a:spcPts val="800"/>
              </a:spcAft>
            </a:pPr>
            <a:r>
              <a:rPr lang="cs-CZ" sz="1800" dirty="0">
                <a:latin typeface="Calibri" panose="020F0502020204030204" pitchFamily="34" charset="0"/>
                <a:ea typeface="Calibri" panose="020F0502020204030204" pitchFamily="34" charset="0"/>
                <a:cs typeface="Times New Roman" panose="02020603050405020304" pitchFamily="18" charset="0"/>
              </a:rPr>
              <a:t>Efekt primárnosti – lépe si </a:t>
            </a:r>
            <a:r>
              <a:rPr lang="cs-CZ" sz="1800" dirty="0" err="1">
                <a:latin typeface="Calibri" panose="020F0502020204030204" pitchFamily="34" charset="0"/>
                <a:ea typeface="Calibri" panose="020F0502020204030204" pitchFamily="34" charset="0"/>
                <a:cs typeface="Times New Roman" panose="02020603050405020304" pitchFamily="18" charset="0"/>
              </a:rPr>
              <a:t>pamataujeme</a:t>
            </a:r>
            <a:r>
              <a:rPr lang="cs-CZ" sz="1800" dirty="0">
                <a:latin typeface="Calibri" panose="020F0502020204030204" pitchFamily="34" charset="0"/>
                <a:ea typeface="Calibri" panose="020F0502020204030204" pitchFamily="34" charset="0"/>
                <a:cs typeface="Times New Roman" panose="02020603050405020304" pitchFamily="18" charset="0"/>
              </a:rPr>
              <a:t> </a:t>
            </a:r>
            <a:r>
              <a:rPr lang="cs-CZ" sz="1800" dirty="0" err="1">
                <a:latin typeface="Calibri" panose="020F0502020204030204" pitchFamily="34" charset="0"/>
                <a:ea typeface="Calibri" panose="020F0502020204030204" pitchFamily="34" charset="0"/>
                <a:cs typeface="Times New Roman" panose="02020603050405020304" pitchFamily="18" charset="0"/>
              </a:rPr>
              <a:t>info</a:t>
            </a:r>
            <a:r>
              <a:rPr lang="cs-CZ" sz="1800" dirty="0">
                <a:latin typeface="Calibri" panose="020F0502020204030204" pitchFamily="34" charset="0"/>
                <a:ea typeface="Calibri" panose="020F0502020204030204" pitchFamily="34" charset="0"/>
                <a:cs typeface="Times New Roman" panose="02020603050405020304" pitchFamily="18" charset="0"/>
              </a:rPr>
              <a:t>, které zaznělo na začátku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Efekt různosti/překvapivosti/jinakosti </a:t>
            </a:r>
          </a:p>
          <a:p>
            <a:pPr>
              <a:lnSpc>
                <a:spcPct val="107000"/>
              </a:lnSpc>
              <a:spcAft>
                <a:spcPts val="800"/>
              </a:spcAft>
            </a:pP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Tree>
    <p:extLst>
      <p:ext uri="{BB962C8B-B14F-4D97-AF65-F5344CB8AC3E}">
        <p14:creationId xmlns:p14="http://schemas.microsoft.com/office/powerpoint/2010/main" val="39875437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A5B7473-8F83-4282-AE46-389B0D6610A1}"/>
              </a:ext>
            </a:extLst>
          </p:cNvPr>
          <p:cNvSpPr>
            <a:spLocks noGrp="1"/>
          </p:cNvSpPr>
          <p:nvPr>
            <p:ph type="title"/>
          </p:nvPr>
        </p:nvSpPr>
        <p:spPr/>
        <p:txBody>
          <a:bodyPr/>
          <a:lstStyle/>
          <a:p>
            <a:endParaRPr lang="cs-CZ"/>
          </a:p>
        </p:txBody>
      </p:sp>
    </p:spTree>
    <p:extLst>
      <p:ext uri="{BB962C8B-B14F-4D97-AF65-F5344CB8AC3E}">
        <p14:creationId xmlns:p14="http://schemas.microsoft.com/office/powerpoint/2010/main" val="18152441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6BD0039-015A-4727-A2DF-29CBF054B70B}"/>
              </a:ext>
            </a:extLst>
          </p:cNvPr>
          <p:cNvSpPr>
            <a:spLocks noGrp="1"/>
          </p:cNvSpPr>
          <p:nvPr>
            <p:ph type="title"/>
          </p:nvPr>
        </p:nvSpPr>
        <p:spPr>
          <a:xfrm>
            <a:off x="895467" y="863364"/>
            <a:ext cx="6657476" cy="5126124"/>
          </a:xfrm>
        </p:spPr>
        <p:txBody>
          <a:bodyPr vert="horz" lIns="91440" tIns="45720" rIns="91440" bIns="45720" rtlCol="0" anchor="ctr">
            <a:normAutofit/>
          </a:bodyPr>
          <a:lstStyle/>
          <a:p>
            <a:pPr algn="r">
              <a:lnSpc>
                <a:spcPct val="85000"/>
              </a:lnSpc>
            </a:pPr>
            <a:r>
              <a:rPr lang="en-US" sz="6600" b="1" cap="all">
                <a:solidFill>
                  <a:schemeClr val="tx1"/>
                </a:solidFill>
              </a:rPr>
              <a:t>4 2 9 3 7 5 </a:t>
            </a:r>
          </a:p>
        </p:txBody>
      </p:sp>
    </p:spTree>
    <p:extLst>
      <p:ext uri="{BB962C8B-B14F-4D97-AF65-F5344CB8AC3E}">
        <p14:creationId xmlns:p14="http://schemas.microsoft.com/office/powerpoint/2010/main" val="21750175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51E515F-8DF1-4A12-9DAB-C9E93BF959B5}"/>
              </a:ext>
            </a:extLst>
          </p:cNvPr>
          <p:cNvSpPr>
            <a:spLocks noGrp="1"/>
          </p:cNvSpPr>
          <p:nvPr>
            <p:ph type="title"/>
          </p:nvPr>
        </p:nvSpPr>
        <p:spPr/>
        <p:txBody>
          <a:bodyPr/>
          <a:lstStyle/>
          <a:p>
            <a:endParaRPr lang="cs-CZ"/>
          </a:p>
        </p:txBody>
      </p:sp>
    </p:spTree>
    <p:extLst>
      <p:ext uri="{BB962C8B-B14F-4D97-AF65-F5344CB8AC3E}">
        <p14:creationId xmlns:p14="http://schemas.microsoft.com/office/powerpoint/2010/main" val="18964531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6BD0039-015A-4727-A2DF-29CBF054B70B}"/>
              </a:ext>
            </a:extLst>
          </p:cNvPr>
          <p:cNvSpPr>
            <a:spLocks noGrp="1"/>
          </p:cNvSpPr>
          <p:nvPr>
            <p:ph type="title"/>
          </p:nvPr>
        </p:nvSpPr>
        <p:spPr>
          <a:xfrm>
            <a:off x="895467" y="863364"/>
            <a:ext cx="6657476" cy="5126124"/>
          </a:xfrm>
        </p:spPr>
        <p:txBody>
          <a:bodyPr vert="horz" lIns="91440" tIns="45720" rIns="91440" bIns="45720" rtlCol="0" anchor="ctr">
            <a:normAutofit/>
          </a:bodyPr>
          <a:lstStyle/>
          <a:p>
            <a:pPr algn="r">
              <a:lnSpc>
                <a:spcPct val="85000"/>
              </a:lnSpc>
            </a:pPr>
            <a:r>
              <a:rPr lang="cs-CZ" sz="6600" b="1" cap="all" dirty="0">
                <a:solidFill>
                  <a:schemeClr val="tx1"/>
                </a:solidFill>
              </a:rPr>
              <a:t>573924</a:t>
            </a:r>
            <a:br>
              <a:rPr lang="cs-CZ" sz="6600" b="1" cap="all" dirty="0">
                <a:solidFill>
                  <a:schemeClr val="tx1"/>
                </a:solidFill>
              </a:rPr>
            </a:br>
            <a:endParaRPr lang="en-US" sz="6600" b="1" cap="all" dirty="0">
              <a:solidFill>
                <a:schemeClr val="tx1"/>
              </a:solidFill>
            </a:endParaRPr>
          </a:p>
        </p:txBody>
      </p:sp>
    </p:spTree>
    <p:extLst>
      <p:ext uri="{BB962C8B-B14F-4D97-AF65-F5344CB8AC3E}">
        <p14:creationId xmlns:p14="http://schemas.microsoft.com/office/powerpoint/2010/main" val="4050414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2F718B4-0A03-4B7E-B146-3B09DA63A41A}"/>
              </a:ext>
            </a:extLst>
          </p:cNvPr>
          <p:cNvSpPr>
            <a:spLocks noGrp="1"/>
          </p:cNvSpPr>
          <p:nvPr>
            <p:ph type="title"/>
          </p:nvPr>
        </p:nvSpPr>
        <p:spPr/>
        <p:txBody>
          <a:bodyPr/>
          <a:lstStyle/>
          <a:p>
            <a:r>
              <a:rPr lang="cs-CZ" dirty="0"/>
              <a:t>Jak zlepšit zapamatování? </a:t>
            </a:r>
          </a:p>
        </p:txBody>
      </p:sp>
      <p:sp>
        <p:nvSpPr>
          <p:cNvPr id="3" name="Zástupný obsah 2">
            <a:extLst>
              <a:ext uri="{FF2B5EF4-FFF2-40B4-BE49-F238E27FC236}">
                <a16:creationId xmlns:a16="http://schemas.microsoft.com/office/drawing/2014/main" id="{B754B977-076A-4214-82CE-41C97A045A97}"/>
              </a:ext>
            </a:extLst>
          </p:cNvPr>
          <p:cNvSpPr>
            <a:spLocks noGrp="1"/>
          </p:cNvSpPr>
          <p:nvPr>
            <p:ph idx="1"/>
          </p:nvPr>
        </p:nvSpPr>
        <p:spPr/>
        <p:txBody>
          <a:bodyPr>
            <a:normAutofit lnSpcReduction="10000"/>
          </a:bodyPr>
          <a:lstStyle/>
          <a:p>
            <a:r>
              <a:rPr lang="cs-CZ" dirty="0" err="1"/>
              <a:t>Chunking</a:t>
            </a:r>
            <a:r>
              <a:rPr lang="cs-CZ" dirty="0"/>
              <a:t> – shlukování </a:t>
            </a:r>
          </a:p>
          <a:p>
            <a:pPr marL="0" indent="0">
              <a:buNone/>
            </a:pPr>
            <a:r>
              <a:rPr lang="cs-CZ" dirty="0"/>
              <a:t>NÍ-NY -JE – SÍC-MĚ-NOR-Ú              vs.           NYNÍ JE MĚSÍC ÚNOR </a:t>
            </a:r>
          </a:p>
          <a:p>
            <a:pPr marL="0" indent="0">
              <a:buNone/>
            </a:pPr>
            <a:endParaRPr lang="cs-CZ" dirty="0"/>
          </a:p>
          <a:p>
            <a:pPr marL="0" indent="0">
              <a:buNone/>
            </a:pPr>
            <a:r>
              <a:rPr lang="cs-CZ" dirty="0"/>
              <a:t>7707007000700000                            vs.    7 .. 70.. 700 .. 7000.. 700000</a:t>
            </a:r>
          </a:p>
          <a:p>
            <a:pPr marL="0" indent="0">
              <a:buNone/>
            </a:pPr>
            <a:endParaRPr lang="cs-CZ" dirty="0"/>
          </a:p>
          <a:p>
            <a:r>
              <a:rPr lang="cs-CZ" sz="2000" dirty="0">
                <a:latin typeface="Calibri" panose="020F0502020204030204" pitchFamily="34" charset="0"/>
                <a:ea typeface="Calibri" panose="020F0502020204030204" pitchFamily="34" charset="0"/>
                <a:cs typeface="Times New Roman" panose="02020603050405020304" pitchFamily="18" charset="0"/>
              </a:rPr>
              <a:t>Logické souvislosti </a:t>
            </a:r>
          </a:p>
          <a:p>
            <a:r>
              <a:rPr lang="cs-CZ" dirty="0">
                <a:effectLst/>
                <a:latin typeface="Calibri" panose="020F0502020204030204" pitchFamily="34" charset="0"/>
                <a:ea typeface="Calibri" panose="020F0502020204030204" pitchFamily="34" charset="0"/>
                <a:cs typeface="Times New Roman" panose="02020603050405020304" pitchFamily="18" charset="0"/>
              </a:rPr>
              <a:t>Vizualizace </a:t>
            </a:r>
          </a:p>
          <a:p>
            <a:r>
              <a:rPr lang="cs-CZ" sz="2000" dirty="0">
                <a:latin typeface="Calibri" panose="020F0502020204030204" pitchFamily="34" charset="0"/>
                <a:ea typeface="Calibri" panose="020F0502020204030204" pitchFamily="34" charset="0"/>
                <a:cs typeface="Times New Roman" panose="02020603050405020304" pitchFamily="18" charset="0"/>
              </a:rPr>
              <a:t>Verbalizace </a:t>
            </a:r>
          </a:p>
          <a:p>
            <a:r>
              <a:rPr lang="cs-CZ" dirty="0">
                <a:effectLst/>
                <a:latin typeface="Calibri" panose="020F0502020204030204" pitchFamily="34" charset="0"/>
                <a:ea typeface="Calibri" panose="020F0502020204030204" pitchFamily="34" charset="0"/>
                <a:cs typeface="Times New Roman" panose="02020603050405020304" pitchFamily="18" charset="0"/>
              </a:rPr>
              <a:t>Mnemotechnické pomůcky</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cs-CZ" dirty="0"/>
          </a:p>
        </p:txBody>
      </p:sp>
    </p:spTree>
    <p:extLst>
      <p:ext uri="{BB962C8B-B14F-4D97-AF65-F5344CB8AC3E}">
        <p14:creationId xmlns:p14="http://schemas.microsoft.com/office/powerpoint/2010/main" val="2174944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C1317E-4DEB-4809-8416-11E9FE5152D8}"/>
              </a:ext>
            </a:extLst>
          </p:cNvPr>
          <p:cNvSpPr>
            <a:spLocks noGrp="1"/>
          </p:cNvSpPr>
          <p:nvPr>
            <p:ph type="title"/>
          </p:nvPr>
        </p:nvSpPr>
        <p:spPr/>
        <p:txBody>
          <a:bodyPr/>
          <a:lstStyle/>
          <a:p>
            <a:r>
              <a:rPr lang="cs-CZ" dirty="0"/>
              <a:t>Problematika vědeckých teorií</a:t>
            </a:r>
          </a:p>
        </p:txBody>
      </p:sp>
      <p:graphicFrame>
        <p:nvGraphicFramePr>
          <p:cNvPr id="6" name="Zástupný obsah 2">
            <a:extLst>
              <a:ext uri="{FF2B5EF4-FFF2-40B4-BE49-F238E27FC236}">
                <a16:creationId xmlns:a16="http://schemas.microsoft.com/office/drawing/2014/main" id="{3B8C3515-97EE-4DF1-BCCE-42EFA6140CCF}"/>
              </a:ext>
            </a:extLst>
          </p:cNvPr>
          <p:cNvGraphicFramePr>
            <a:graphicFrameLocks noGrp="1"/>
          </p:cNvGraphicFramePr>
          <p:nvPr>
            <p:ph idx="1"/>
            <p:extLst>
              <p:ext uri="{D42A27DB-BD31-4B8C-83A1-F6EECF244321}">
                <p14:modId xmlns:p14="http://schemas.microsoft.com/office/powerpoint/2010/main" val="1323825241"/>
              </p:ext>
            </p:extLst>
          </p:nvPr>
        </p:nvGraphicFramePr>
        <p:xfrm>
          <a:off x="3267182" y="1921267"/>
          <a:ext cx="4524874" cy="42009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33539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tint val="75000"/>
                <a:shade val="58000"/>
                <a:satMod val="120000"/>
              </a:schemeClr>
              <a:schemeClr val="bg1">
                <a:tint val="50000"/>
                <a:shade val="96000"/>
              </a:schemeClr>
            </a:duotone>
          </a:blip>
          <a:tile tx="0" ty="0" sx="100000" sy="100000" flip="none" algn="tl"/>
        </a:blipFill>
        <a:effectLst/>
      </p:bgPr>
    </p:bg>
    <p:spTree>
      <p:nvGrpSpPr>
        <p:cNvPr id="1" name=""/>
        <p:cNvGrpSpPr/>
        <p:nvPr/>
      </p:nvGrpSpPr>
      <p:grpSpPr>
        <a:xfrm>
          <a:off x="0" y="0"/>
          <a:ext cx="0" cy="0"/>
          <a:chOff x="0" y="0"/>
          <a:chExt cx="0" cy="0"/>
        </a:xfrm>
      </p:grpSpPr>
      <p:pic>
        <p:nvPicPr>
          <p:cNvPr id="1026" name="Picture 2" descr="Dvojobrázek (Optické iluze) - Vestirna.com Online">
            <a:extLst>
              <a:ext uri="{FF2B5EF4-FFF2-40B4-BE49-F238E27FC236}">
                <a16:creationId xmlns:a16="http://schemas.microsoft.com/office/drawing/2014/main" id="{3A49F67F-A398-4695-9D05-EEC05B3E0CC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758561" y="1017700"/>
            <a:ext cx="6674879" cy="482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2485704"/>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a:extLst>
              <a:ext uri="{FF2B5EF4-FFF2-40B4-BE49-F238E27FC236}">
                <a16:creationId xmlns:a16="http://schemas.microsoft.com/office/drawing/2014/main" id="{2143B23A-400A-43EC-86E3-458A6B09EF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3967" y="415033"/>
            <a:ext cx="3796676" cy="5760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68539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obsah 3">
            <a:extLst>
              <a:ext uri="{FF2B5EF4-FFF2-40B4-BE49-F238E27FC236}">
                <a16:creationId xmlns:a16="http://schemas.microsoft.com/office/drawing/2014/main" id="{67D73BD8-B00B-478A-9406-8FE1B94ECC32}"/>
              </a:ext>
            </a:extLst>
          </p:cNvPr>
          <p:cNvSpPr txBox="1">
            <a:spLocks noGrp="1"/>
          </p:cNvSpPr>
          <p:nvPr>
            <p:ph idx="1"/>
          </p:nvPr>
        </p:nvSpPr>
        <p:spPr>
          <a:prstGeom prst="rect">
            <a:avLst/>
          </a:prstGeom>
          <a:noFill/>
        </p:spPr>
        <p:txBody>
          <a:bodyPr wrap="square" rtlCol="0">
            <a:spAutoFit/>
          </a:bodyPr>
          <a:lstStyle/>
          <a:p>
            <a:r>
              <a:rPr lang="cs-CZ" b="0" i="0" dirty="0">
                <a:solidFill>
                  <a:srgbClr val="000000"/>
                </a:solidFill>
                <a:effectLst/>
                <a:latin typeface="Times New Roman" panose="02020603050405020304" pitchFamily="18" charset="0"/>
              </a:rPr>
              <a:t>Jedna polovina lidí šaty vidí jako černomodré a ta druhá jako zlatobílé. To, jak je budete vnímat, závisí na tom, zda váš zrakový systém předpokládá, že jsou šaty nasvíceny nažloutlým světlem (pak je budete vnímat jako modročerné), anebo namodralým (pak je budete vnímat jako zlatobílé). Fotografie je nejednoznačná, umožňuje obojí interpretaci a naše mysl si musí jednu vybrat.</a:t>
            </a:r>
            <a:endParaRPr lang="cs-CZ" dirty="0"/>
          </a:p>
        </p:txBody>
      </p:sp>
    </p:spTree>
    <p:extLst>
      <p:ext uri="{BB962C8B-B14F-4D97-AF65-F5344CB8AC3E}">
        <p14:creationId xmlns:p14="http://schemas.microsoft.com/office/powerpoint/2010/main" val="1048427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Zástupný obsah 3">
            <a:extLst>
              <a:ext uri="{FF2B5EF4-FFF2-40B4-BE49-F238E27FC236}">
                <a16:creationId xmlns:a16="http://schemas.microsoft.com/office/drawing/2014/main" id="{FEB30591-B2D0-488B-8D38-8462849828B3}"/>
              </a:ext>
            </a:extLst>
          </p:cNvPr>
          <p:cNvGraphicFramePr>
            <a:graphicFrameLocks noGrp="1"/>
          </p:cNvGraphicFramePr>
          <p:nvPr>
            <p:ph idx="1"/>
            <p:extLst>
              <p:ext uri="{D42A27DB-BD31-4B8C-83A1-F6EECF244321}">
                <p14:modId xmlns:p14="http://schemas.microsoft.com/office/powerpoint/2010/main" val="63614604"/>
              </p:ext>
            </p:extLst>
          </p:nvPr>
        </p:nvGraphicFramePr>
        <p:xfrm>
          <a:off x="1222625" y="394483"/>
          <a:ext cx="9894013" cy="1501480"/>
        </p:xfrm>
        <a:graphic>
          <a:graphicData uri="http://schemas.openxmlformats.org/drawingml/2006/table">
            <a:tbl>
              <a:tblPr/>
              <a:tblGrid>
                <a:gridCol w="9894013">
                  <a:extLst>
                    <a:ext uri="{9D8B030D-6E8A-4147-A177-3AD203B41FA5}">
                      <a16:colId xmlns:a16="http://schemas.microsoft.com/office/drawing/2014/main" val="3806823928"/>
                    </a:ext>
                  </a:extLst>
                </a:gridCol>
              </a:tblGrid>
              <a:tr h="241223">
                <a:tc>
                  <a:txBody>
                    <a:bodyPr/>
                    <a:lstStyle/>
                    <a:p>
                      <a:br>
                        <a:rPr lang="cs-CZ" sz="700"/>
                      </a:br>
                      <a:endParaRPr lang="cs-CZ" sz="700"/>
                    </a:p>
                  </a:txBody>
                  <a:tcPr marL="34460" marR="34460" marT="17230" marB="17230" anchor="ctr">
                    <a:lnL>
                      <a:noFill/>
                    </a:lnL>
                    <a:lnR>
                      <a:noFill/>
                    </a:lnR>
                    <a:lnT>
                      <a:noFill/>
                    </a:lnT>
                    <a:lnB>
                      <a:noFill/>
                    </a:lnB>
                  </a:tcPr>
                </a:tc>
                <a:extLst>
                  <a:ext uri="{0D108BD9-81ED-4DB2-BD59-A6C34878D82A}">
                    <a16:rowId xmlns:a16="http://schemas.microsoft.com/office/drawing/2014/main" val="1700423596"/>
                  </a:ext>
                </a:extLst>
              </a:tr>
              <a:tr h="1171652">
                <a:tc>
                  <a:txBody>
                    <a:bodyPr/>
                    <a:lstStyle/>
                    <a:p>
                      <a:r>
                        <a:rPr lang="cs-CZ" sz="1600" i="1" dirty="0">
                          <a:effectLst/>
                        </a:rPr>
                        <a:t>“</a:t>
                      </a:r>
                      <a:r>
                        <a:rPr lang="cs-CZ" sz="1600" i="1" dirty="0">
                          <a:effectLst/>
                          <a:latin typeface="Times New Roman CE" panose="02020603050405020304" pitchFamily="18" charset="0"/>
                        </a:rPr>
                        <a:t>Byli nebyli jednou tři slepci. Ti se doslechli, že do jejich města přijde zvláštní zvíře nazývané „slon“. Žádný z nich slona nikdy nepotkal, a tak se rozhodli zvíře poznat po hmatu. První ze slepců se dotkl sloního chobotu a řekl: “To zvíře je jako tlustý had.“ Druhý slepec nahmatal sloní nohu a řekl: “Slon je jako kmen stromu.” Třetí slepec se dotkl ocasu a řekl: “Slon je jako lev. Má stejný ohon.” Když si následně slepci sdíleli své dojmy ze setkání se slonem, nemohli se shodnout. Každý z nich byl přesvědčený o tom, že jejich názor je ten správný.”</a:t>
                      </a:r>
                      <a:endParaRPr lang="cs-CZ" sz="1600" dirty="0"/>
                    </a:p>
                  </a:txBody>
                  <a:tcPr marL="34460" marR="34460" marT="17230" marB="17230" anchor="ctr">
                    <a:lnL>
                      <a:noFill/>
                    </a:lnL>
                    <a:lnR>
                      <a:noFill/>
                    </a:lnR>
                    <a:lnT>
                      <a:noFill/>
                    </a:lnT>
                    <a:lnB>
                      <a:noFill/>
                    </a:lnB>
                  </a:tcPr>
                </a:tc>
                <a:extLst>
                  <a:ext uri="{0D108BD9-81ED-4DB2-BD59-A6C34878D82A}">
                    <a16:rowId xmlns:a16="http://schemas.microsoft.com/office/drawing/2014/main" val="1457846857"/>
                  </a:ext>
                </a:extLst>
              </a:tr>
            </a:tbl>
          </a:graphicData>
        </a:graphic>
      </p:graphicFrame>
      <p:pic>
        <p:nvPicPr>
          <p:cNvPr id="2050" name="Picture 2">
            <a:extLst>
              <a:ext uri="{FF2B5EF4-FFF2-40B4-BE49-F238E27FC236}">
                <a16:creationId xmlns:a16="http://schemas.microsoft.com/office/drawing/2014/main" id="{7F5D0957-B0D3-4458-82EE-C00DA82EDD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3258" y="1981200"/>
            <a:ext cx="762000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516220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ál">
  <a:themeElements>
    <a:clrScheme name="Integrá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á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á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5814</TotalTime>
  <Words>773</Words>
  <Application>Microsoft Office PowerPoint</Application>
  <PresentationFormat>Širokoúhlá obrazovka</PresentationFormat>
  <Paragraphs>122</Paragraphs>
  <Slides>33</Slides>
  <Notes>6</Notes>
  <HiddenSlides>0</HiddenSlides>
  <MMClips>0</MMClips>
  <ScaleCrop>false</ScaleCrop>
  <HeadingPairs>
    <vt:vector size="6" baseType="variant">
      <vt:variant>
        <vt:lpstr>Použitá písma</vt:lpstr>
      </vt:variant>
      <vt:variant>
        <vt:i4>9</vt:i4>
      </vt:variant>
      <vt:variant>
        <vt:lpstr>Motiv</vt:lpstr>
      </vt:variant>
      <vt:variant>
        <vt:i4>1</vt:i4>
      </vt:variant>
      <vt:variant>
        <vt:lpstr>Nadpisy snímků</vt:lpstr>
      </vt:variant>
      <vt:variant>
        <vt:i4>33</vt:i4>
      </vt:variant>
    </vt:vector>
  </HeadingPairs>
  <TitlesOfParts>
    <vt:vector size="43" baseType="lpstr">
      <vt:lpstr>Calibri</vt:lpstr>
      <vt:lpstr>Corbel</vt:lpstr>
      <vt:lpstr>Poppins</vt:lpstr>
      <vt:lpstr>Times New Roman</vt:lpstr>
      <vt:lpstr>Times New Roman CE</vt:lpstr>
      <vt:lpstr>Tw Cen MT</vt:lpstr>
      <vt:lpstr>Tw Cen MT Condensed</vt:lpstr>
      <vt:lpstr>Wingdings</vt:lpstr>
      <vt:lpstr>Wingdings 3</vt:lpstr>
      <vt:lpstr>Integrál</vt:lpstr>
      <vt:lpstr>Kognitivní funkce</vt:lpstr>
      <vt:lpstr>Paměťové cvičení </vt:lpstr>
      <vt:lpstr>Co si pamtujeme hůře a co lépe?</vt:lpstr>
      <vt:lpstr>Jak zlepšit zapamatování? </vt:lpstr>
      <vt:lpstr>Problematika vědeckých teorií</vt:lpstr>
      <vt:lpstr>Prezentace aplikace PowerPoint</vt:lpstr>
      <vt:lpstr>Prezentace aplikace PowerPoint</vt:lpstr>
      <vt:lpstr>Prezentace aplikace PowerPoint</vt:lpstr>
      <vt:lpstr>Prezentace aplikace PowerPoint</vt:lpstr>
      <vt:lpstr>Prezentace aplikace PowerPoint</vt:lpstr>
      <vt:lpstr>Kognitivní funkce: Co to je? </vt:lpstr>
      <vt:lpstr>Prezentace aplikace PowerPoint</vt:lpstr>
      <vt:lpstr>Prezentace aplikace PowerPoint</vt:lpstr>
      <vt:lpstr>Exekutivní funkce</vt:lpstr>
      <vt:lpstr>Kognitivní vs. exekutivní funkce</vt:lpstr>
      <vt:lpstr>3 komponenty exekutivních funkcí </vt:lpstr>
      <vt:lpstr>paměť</vt:lpstr>
      <vt:lpstr>Efekt falešné vzpomínky</vt:lpstr>
      <vt:lpstr>Dělení paměti </vt:lpstr>
      <vt:lpstr>Prezentace aplikace PowerPoint</vt:lpstr>
      <vt:lpstr>Prezentace aplikace PowerPoint</vt:lpstr>
      <vt:lpstr>Prezentace aplikace PowerPoint</vt:lpstr>
      <vt:lpstr>Prezentace aplikace PowerPoint</vt:lpstr>
      <vt:lpstr>Prezentace aplikace PowerPoint</vt:lpstr>
      <vt:lpstr>Interference</vt:lpstr>
      <vt:lpstr>Pracovní  paměť je systém umožňujíci aktivní uchovaní informací v mysli i jejich vybavení a to navzdory komplikující interferenci. </vt:lpstr>
      <vt:lpstr>5 3 7 6 3 2 </vt:lpstr>
      <vt:lpstr>Prezentace aplikace PowerPoint</vt:lpstr>
      <vt:lpstr>5 3 7 6 3 2 </vt:lpstr>
      <vt:lpstr>Prezentace aplikace PowerPoint</vt:lpstr>
      <vt:lpstr>4 2 9 3 7 5 </vt:lpstr>
      <vt:lpstr>Prezentace aplikace PowerPoint</vt:lpstr>
      <vt:lpstr>573924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anna pachova</dc:creator>
  <cp:lastModifiedBy>spravce</cp:lastModifiedBy>
  <cp:revision>8</cp:revision>
  <dcterms:created xsi:type="dcterms:W3CDTF">2021-09-03T11:46:31Z</dcterms:created>
  <dcterms:modified xsi:type="dcterms:W3CDTF">2024-03-04T16:50:43Z</dcterms:modified>
</cp:coreProperties>
</file>