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51"/>
  </p:notesMasterIdLst>
  <p:sldIdLst>
    <p:sldId id="268" r:id="rId4"/>
    <p:sldId id="296" r:id="rId5"/>
    <p:sldId id="275" r:id="rId6"/>
    <p:sldId id="292" r:id="rId7"/>
    <p:sldId id="302" r:id="rId8"/>
    <p:sldId id="312" r:id="rId9"/>
    <p:sldId id="303" r:id="rId10"/>
    <p:sldId id="304" r:id="rId11"/>
    <p:sldId id="306" r:id="rId12"/>
    <p:sldId id="310" r:id="rId13"/>
    <p:sldId id="300" r:id="rId14"/>
    <p:sldId id="277" r:id="rId15"/>
    <p:sldId id="282" r:id="rId16"/>
    <p:sldId id="283" r:id="rId17"/>
    <p:sldId id="299" r:id="rId18"/>
    <p:sldId id="308" r:id="rId19"/>
    <p:sldId id="307" r:id="rId20"/>
    <p:sldId id="257" r:id="rId21"/>
    <p:sldId id="278" r:id="rId22"/>
    <p:sldId id="258" r:id="rId23"/>
    <p:sldId id="269" r:id="rId24"/>
    <p:sldId id="263" r:id="rId25"/>
    <p:sldId id="279" r:id="rId26"/>
    <p:sldId id="315" r:id="rId27"/>
    <p:sldId id="313" r:id="rId28"/>
    <p:sldId id="309" r:id="rId29"/>
    <p:sldId id="281" r:id="rId30"/>
    <p:sldId id="259" r:id="rId31"/>
    <p:sldId id="260" r:id="rId32"/>
    <p:sldId id="262" r:id="rId33"/>
    <p:sldId id="264" r:id="rId34"/>
    <p:sldId id="265" r:id="rId35"/>
    <p:sldId id="290" r:id="rId36"/>
    <p:sldId id="291" r:id="rId37"/>
    <p:sldId id="311" r:id="rId38"/>
    <p:sldId id="284" r:id="rId39"/>
    <p:sldId id="314" r:id="rId40"/>
    <p:sldId id="286" r:id="rId41"/>
    <p:sldId id="287" r:id="rId42"/>
    <p:sldId id="270" r:id="rId43"/>
    <p:sldId id="272" r:id="rId44"/>
    <p:sldId id="273" r:id="rId45"/>
    <p:sldId id="298" r:id="rId46"/>
    <p:sldId id="297" r:id="rId47"/>
    <p:sldId id="316" r:id="rId48"/>
    <p:sldId id="295" r:id="rId49"/>
    <p:sldId id="289" r:id="rId50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ddíl bez názvu" id="{4170643E-DEAD-4E9C-86B7-5355DEF583D2}">
          <p14:sldIdLst>
            <p14:sldId id="268"/>
          </p14:sldIdLst>
        </p14:section>
        <p14:section name="Oddíl bez názvu" id="{0CE6ADE5-669B-4B07-802D-FB2D07BB6CCF}">
          <p14:sldIdLst>
            <p14:sldId id="296"/>
            <p14:sldId id="275"/>
            <p14:sldId id="292"/>
            <p14:sldId id="302"/>
            <p14:sldId id="312"/>
            <p14:sldId id="303"/>
            <p14:sldId id="304"/>
            <p14:sldId id="306"/>
            <p14:sldId id="310"/>
            <p14:sldId id="300"/>
            <p14:sldId id="277"/>
            <p14:sldId id="282"/>
            <p14:sldId id="283"/>
            <p14:sldId id="299"/>
            <p14:sldId id="308"/>
            <p14:sldId id="307"/>
            <p14:sldId id="257"/>
            <p14:sldId id="278"/>
            <p14:sldId id="258"/>
            <p14:sldId id="269"/>
            <p14:sldId id="263"/>
            <p14:sldId id="279"/>
            <p14:sldId id="315"/>
            <p14:sldId id="313"/>
            <p14:sldId id="309"/>
            <p14:sldId id="281"/>
            <p14:sldId id="259"/>
            <p14:sldId id="260"/>
            <p14:sldId id="262"/>
            <p14:sldId id="264"/>
            <p14:sldId id="265"/>
            <p14:sldId id="290"/>
            <p14:sldId id="291"/>
            <p14:sldId id="311"/>
            <p14:sldId id="284"/>
            <p14:sldId id="314"/>
            <p14:sldId id="286"/>
            <p14:sldId id="287"/>
            <p14:sldId id="270"/>
            <p14:sldId id="272"/>
            <p14:sldId id="273"/>
            <p14:sldId id="298"/>
            <p14:sldId id="297"/>
            <p14:sldId id="316"/>
            <p14:sldId id="295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19" autoAdjust="0"/>
    <p:restoredTop sz="94660"/>
  </p:normalViewPr>
  <p:slideViewPr>
    <p:cSldViewPr>
      <p:cViewPr varScale="1">
        <p:scale>
          <a:sx n="95" d="100"/>
          <a:sy n="95" d="100"/>
        </p:scale>
        <p:origin x="53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31A75-6F76-430D-A642-95771B2B4B5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F9D36-886D-42E5-AD0A-D8ACDD1612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25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F9D36-886D-42E5-AD0A-D8ACDD16123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56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32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99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65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01F97-BE30-418E-8A42-DB15AF43EE4E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BC004-5D63-4ADA-BC7E-E207700DD0A1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944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54884-00AF-4CBE-9B56-742BBE13D3F9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5D6-AC21-41E6-8D0C-D4625BAC6893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5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3D7FD-B149-488A-B6E7-CFB8746422EA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6E4FA-7B68-431A-AA28-B7334B81D654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96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09DB-2223-46B8-929A-B6976F985293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605BA-31F9-48B6-AA71-7FFA16F475CE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02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22D7-D572-4DE2-A765-BA6DC58DCD35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9D056-7E14-4AFA-AC8A-E98516D36D8F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88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C66B3-CE30-43A6-AFE8-48D3D7560B3C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56C87-6F76-4415-8166-CB8157E67A49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50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D6EE7-DB34-4FBF-B4BE-8CC2F461D5AB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743E-B333-4467-A8C5-5009D8CF62A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083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52A-9B71-42A1-8DA1-DA04661D2AF1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04BE-B85E-4297-A1C5-FE2E86FED730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53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434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FEB7D-5247-473B-B225-9F009F8E4EA2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2B9C9-D583-44BB-9EFC-2B1F8434550F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4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5CBD7-6388-4B34-B283-6AF1E183D924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518BF-70FD-4A62-84DE-015F56EAEE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871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46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290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248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699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345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141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191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342900"/>
            <a:endParaRPr lang="en-GB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342900"/>
            <a:fld id="{6DAA3C7C-23B9-4902-BC3C-2788A4F3CFA6}" type="slidenum">
              <a:rPr lang="en-GB" smtClean="0">
                <a:solidFill>
                  <a:srgbClr val="696464"/>
                </a:solidFill>
              </a:rPr>
              <a:pPr defTabSz="342900"/>
              <a:t>‹#›</a:t>
            </a:fld>
            <a:endParaRPr lang="en-GB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981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527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88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12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11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71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2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08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16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76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0B23E-A2D6-463C-B87F-4AAA51ACDD78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24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8E2653-3844-4398-BB57-0FA330697F83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7927B-6E40-4F66-A7AF-A0F077FD818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fld id="{B5F77B03-6A44-4BEE-B582-7FA06E0EAD10}" type="datetimeFigureOut">
              <a:rPr lang="en-GB" smtClean="0"/>
              <a:pPr defTabSz="34290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97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dl1.cuni.cz/course/view.php?id=10796&amp;notifyeditingon=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irena.vankova@ff.cuni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is.cuni.cz/webapps/zzp/detail/103733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obiadan.cz/holcicka-s-nahradni-hlavo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4sCZZcBD3wM&amp;feature=youtu.b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820472" cy="864096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>  </a:t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b="1" dirty="0"/>
              <a:t>Úvod do kognitivní a kulturní lingvistiky </a:t>
            </a:r>
            <a:br>
              <a:rPr lang="cs-CZ" b="1" dirty="0"/>
            </a:br>
            <a:r>
              <a:rPr lang="cs-CZ" sz="3600" b="1" dirty="0"/>
              <a:t>LS 2024</a:t>
            </a:r>
            <a:r>
              <a:rPr lang="cs-CZ" sz="3100" b="1" dirty="0"/>
              <a:t/>
            </a:r>
            <a:br>
              <a:rPr lang="cs-CZ" sz="3100" b="1" dirty="0"/>
            </a:br>
            <a:r>
              <a:rPr lang="cs-CZ" sz="3100" b="1" dirty="0"/>
              <a:t/>
            </a:r>
            <a:br>
              <a:rPr lang="cs-CZ" sz="3100" b="1" dirty="0"/>
            </a:br>
            <a:r>
              <a:rPr lang="cs-CZ" sz="3100" b="1" dirty="0"/>
              <a:t>středa</a:t>
            </a:r>
            <a:r>
              <a:rPr lang="cs-CZ" sz="3100" dirty="0"/>
              <a:t> 15.50 – 17.20 </a:t>
            </a:r>
            <a:br>
              <a:rPr lang="cs-CZ" sz="3100" dirty="0"/>
            </a:br>
            <a:r>
              <a:rPr lang="cs-CZ" sz="3100" dirty="0"/>
              <a:t>(Celetná 20, č. 507)</a:t>
            </a:r>
            <a:br>
              <a:rPr lang="cs-CZ" sz="3100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3100" b="1" dirty="0" err="1"/>
              <a:t>Moodle</a:t>
            </a:r>
            <a:r>
              <a:rPr lang="cs-CZ" sz="3100" b="1" dirty="0"/>
              <a:t>: název kurzu –</a:t>
            </a:r>
            <a:br>
              <a:rPr lang="cs-CZ" sz="3100" b="1" dirty="0"/>
            </a:br>
            <a:r>
              <a:rPr lang="cs-CZ" sz="3100" b="1" dirty="0"/>
              <a:t>Úvod do kognitivní lingvistiky (bez hesla)</a:t>
            </a:r>
            <a:br>
              <a:rPr lang="cs-CZ" sz="3100" b="1" dirty="0"/>
            </a:br>
            <a:r>
              <a:rPr lang="cs-CZ" sz="2700" dirty="0">
                <a:hlinkClick r:id="rId2"/>
              </a:rPr>
              <a:t>https://dl1.cuni.cz/course/view.php?id=10796&amp;notifyeditingon=1</a:t>
            </a:r>
            <a:r>
              <a:rPr lang="cs-CZ" sz="3100" dirty="0"/>
              <a:t/>
            </a:r>
            <a:br>
              <a:rPr lang="cs-CZ" sz="3100" dirty="0"/>
            </a:br>
            <a:r>
              <a:rPr lang="cs-CZ" sz="3100" b="1" dirty="0"/>
              <a:t/>
            </a:r>
            <a:br>
              <a:rPr lang="cs-CZ" sz="31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2400" b="1" dirty="0"/>
              <a:t> </a:t>
            </a:r>
            <a:endParaRPr lang="cs-CZ" sz="22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374583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26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Znakové jazyky?</a:t>
            </a:r>
          </a:p>
        </p:txBody>
      </p:sp>
      <p:sp>
        <p:nvSpPr>
          <p:cNvPr id="3" name="Obdélník 2"/>
          <p:cNvSpPr/>
          <p:nvPr/>
        </p:nvSpPr>
        <p:spPr>
          <a:xfrm>
            <a:off x="611560" y="1412776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Znaky související s </a:t>
            </a:r>
            <a:r>
              <a:rPr lang="cs-CZ" sz="2800" dirty="0" err="1"/>
              <a:t>kognitivitou</a:t>
            </a:r>
            <a:r>
              <a:rPr lang="cs-CZ" sz="2800" dirty="0"/>
              <a:t> (myšlení, paměť, učení) – místo artikulace </a:t>
            </a:r>
            <a:r>
              <a:rPr lang="cs-CZ" sz="2800" b="1" dirty="0"/>
              <a:t>blízko hlavy</a:t>
            </a:r>
            <a:r>
              <a:rPr lang="cs-CZ" sz="2800" dirty="0"/>
              <a:t>, srov. např. znak POCHOPIT (+ uchopování)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068960"/>
            <a:ext cx="3938013" cy="30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66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cs-CZ" sz="4000" b="1" dirty="0"/>
              <a:t/>
            </a:r>
            <a:br>
              <a:rPr lang="cs-CZ" sz="4000" b="1" dirty="0"/>
            </a:br>
            <a:r>
              <a:rPr lang="cs-CZ" sz="3100" b="1" dirty="0"/>
              <a:t>Jiří Voskovec Janu Werichovi 19. 6. 1962</a:t>
            </a:r>
            <a:r>
              <a:rPr lang="cs-CZ" sz="3100" dirty="0"/>
              <a:t/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352928" cy="47091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cs-CZ" sz="3000" i="1" dirty="0"/>
              <a:t>Věřím, že člověk </a:t>
            </a:r>
            <a:r>
              <a:rPr lang="cs-CZ" sz="3000" b="1" i="1" dirty="0"/>
              <a:t>vynalezl řeč proto, aby se mu vešel celý svět do hlavy</a:t>
            </a:r>
            <a:r>
              <a:rPr lang="cs-CZ" sz="3000" i="1" dirty="0"/>
              <a:t>. Cestovní, skládací svět, který je směnný a sdělitelný. A přenosný. Velmi praktický projekt, ze slovíček sestrojit miniaturní vesmír a trpělivě jej pak po kouscích vsunout uchem do dětské hlavy – právě tak jako kapitán ve výslužbě sestrojí model své lodi v prázdné lahvi.</a:t>
            </a:r>
          </a:p>
          <a:p>
            <a:pPr marL="0" indent="0" algn="ctr">
              <a:lnSpc>
                <a:spcPct val="90000"/>
              </a:lnSpc>
              <a:buNone/>
            </a:pPr>
            <a:endParaRPr lang="cs-CZ" sz="2400" i="1" dirty="0"/>
          </a:p>
          <a:p>
            <a:pPr marL="0" indent="0">
              <a:buNone/>
            </a:pPr>
            <a:r>
              <a:rPr lang="cs-CZ" sz="2400" dirty="0"/>
              <a:t>J. Voskovec – J. Werich: Korespondence I. </a:t>
            </a:r>
          </a:p>
          <a:p>
            <a:pPr marL="0" indent="0">
              <a:buNone/>
            </a:pPr>
            <a:r>
              <a:rPr lang="cs-CZ" sz="2400" dirty="0"/>
              <a:t>Ed. Ladislav Matějka. Praha: Akropolis, s. 331.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581128"/>
            <a:ext cx="2143125" cy="2143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2312589" cy="14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0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996952"/>
            <a:ext cx="8280920" cy="32403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i="1" dirty="0"/>
              <a:t>Vidíme svět skrze jazyk. V jazyce je typika zkušenosti, je v něm uloženo vidět věci jistým způsobem.</a:t>
            </a:r>
            <a:r>
              <a:rPr lang="cs-CZ" dirty="0"/>
              <a:t> (…) </a:t>
            </a:r>
          </a:p>
          <a:p>
            <a:pPr marL="0" indent="0" algn="ctr">
              <a:buNone/>
            </a:pPr>
            <a:r>
              <a:rPr lang="cs-CZ" i="1" dirty="0"/>
              <a:t>Jazyk  je průhledné prostředí, které si neuvědomujeme a které přes tuto průhlednost a navzdory ní nás determinuje.</a:t>
            </a:r>
          </a:p>
          <a:p>
            <a:pPr algn="ctr"/>
            <a:endParaRPr lang="cs-CZ" i="1" dirty="0"/>
          </a:p>
          <a:p>
            <a:pPr marL="0" indent="0" algn="ctr">
              <a:buNone/>
            </a:pPr>
            <a:r>
              <a:rPr lang="cs-CZ" dirty="0"/>
              <a:t> (Jan Patočka)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41" y="47667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29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77809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Vyjádření  z běžné debaty: o čem svědčí?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332656"/>
            <a:ext cx="8280920" cy="65253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sz="3000" i="1" dirty="0"/>
          </a:p>
          <a:p>
            <a:pPr marL="0" indent="0" algn="just">
              <a:buNone/>
            </a:pPr>
            <a:r>
              <a:rPr lang="cs-CZ" sz="3000" i="1" dirty="0"/>
              <a:t>… </a:t>
            </a:r>
            <a:r>
              <a:rPr lang="cs-CZ" sz="3000" b="1" i="1" dirty="0"/>
              <a:t>podsouvat</a:t>
            </a:r>
            <a:r>
              <a:rPr lang="cs-CZ" sz="3000" i="1" dirty="0"/>
              <a:t> někomu něco – </a:t>
            </a:r>
            <a:r>
              <a:rPr lang="cs-CZ" sz="3000" b="1" i="1" dirty="0"/>
              <a:t>zavádějící</a:t>
            </a:r>
            <a:r>
              <a:rPr lang="cs-CZ" sz="3000" i="1" dirty="0"/>
              <a:t> tvrzení –  </a:t>
            </a:r>
            <a:r>
              <a:rPr lang="cs-CZ" sz="3000" b="1" i="1" dirty="0"/>
              <a:t>odbočovat</a:t>
            </a:r>
            <a:r>
              <a:rPr lang="cs-CZ" sz="3000" i="1" dirty="0"/>
              <a:t>  od tématu – </a:t>
            </a:r>
            <a:r>
              <a:rPr lang="cs-CZ" sz="3000" b="1" i="1" dirty="0"/>
              <a:t>jít  přímo </a:t>
            </a:r>
            <a:r>
              <a:rPr lang="cs-CZ" sz="3000" i="1" dirty="0"/>
              <a:t>k věci – </a:t>
            </a:r>
            <a:r>
              <a:rPr lang="cs-CZ" sz="3000" b="1" i="1" dirty="0"/>
              <a:t>nezastavovat</a:t>
            </a:r>
            <a:r>
              <a:rPr lang="cs-CZ" sz="3000" i="1" dirty="0"/>
              <a:t> u detailů  – extrémní </a:t>
            </a:r>
            <a:r>
              <a:rPr lang="cs-CZ" sz="3000" b="1" i="1" dirty="0"/>
              <a:t>postoj</a:t>
            </a:r>
            <a:r>
              <a:rPr lang="cs-CZ" sz="3000" i="1" dirty="0"/>
              <a:t> – </a:t>
            </a:r>
            <a:r>
              <a:rPr lang="cs-CZ" sz="3000" b="1" i="1" dirty="0"/>
              <a:t>uzavřený</a:t>
            </a:r>
            <a:r>
              <a:rPr lang="cs-CZ" sz="3000" i="1" dirty="0"/>
              <a:t> problém - </a:t>
            </a:r>
            <a:r>
              <a:rPr lang="cs-CZ" sz="3000" b="1" i="1" dirty="0"/>
              <a:t>otevřená</a:t>
            </a:r>
            <a:r>
              <a:rPr lang="cs-CZ" sz="3000" i="1" dirty="0"/>
              <a:t> otázka – </a:t>
            </a:r>
            <a:r>
              <a:rPr lang="cs-CZ" sz="3000" b="1" i="1" dirty="0"/>
              <a:t>vstupovat</a:t>
            </a:r>
            <a:r>
              <a:rPr lang="cs-CZ" sz="3000" i="1" dirty="0"/>
              <a:t> do diskuse – tudy </a:t>
            </a:r>
            <a:r>
              <a:rPr lang="cs-CZ" sz="3000" b="1" i="1" dirty="0"/>
              <a:t>cesta nevede </a:t>
            </a:r>
            <a:r>
              <a:rPr lang="cs-CZ" sz="3000" i="1" dirty="0"/>
              <a:t>– je to </a:t>
            </a:r>
            <a:r>
              <a:rPr lang="cs-CZ" sz="3000" b="1" i="1" dirty="0"/>
              <a:t>jasné</a:t>
            </a:r>
            <a:r>
              <a:rPr lang="cs-CZ" sz="3000" i="1" dirty="0"/>
              <a:t> – ve všem </a:t>
            </a:r>
            <a:r>
              <a:rPr lang="cs-CZ" sz="3000" b="1" i="1" dirty="0"/>
              <a:t>vidíš</a:t>
            </a:r>
            <a:r>
              <a:rPr lang="cs-CZ" sz="3000" i="1" dirty="0"/>
              <a:t> problémy – autor </a:t>
            </a:r>
            <a:r>
              <a:rPr lang="cs-CZ" sz="3000" b="1" i="1" dirty="0"/>
              <a:t>osvětluje</a:t>
            </a:r>
            <a:r>
              <a:rPr lang="cs-CZ" sz="3000" i="1" dirty="0"/>
              <a:t>  temná místa historie – podává  </a:t>
            </a:r>
            <a:r>
              <a:rPr lang="cs-CZ" sz="3000" b="1" i="1" dirty="0"/>
              <a:t>hmatatelné</a:t>
            </a:r>
            <a:r>
              <a:rPr lang="cs-CZ" sz="3000" i="1" dirty="0"/>
              <a:t> důkazy – k našim prosbám zůstal </a:t>
            </a:r>
            <a:r>
              <a:rPr lang="cs-CZ" sz="3000" b="1" i="1" dirty="0"/>
              <a:t>hluchý</a:t>
            </a:r>
            <a:r>
              <a:rPr lang="cs-CZ" sz="3000" i="1" dirty="0"/>
              <a:t> – práce mu </a:t>
            </a:r>
            <a:r>
              <a:rPr lang="cs-CZ" sz="3000" b="1" i="1" dirty="0"/>
              <a:t>nevoní – vzduchem létaly urážky – strategie boje proti </a:t>
            </a:r>
            <a:r>
              <a:rPr lang="cs-CZ" sz="3000" b="1" i="1" dirty="0" err="1"/>
              <a:t>coronaviru</a:t>
            </a:r>
            <a:r>
              <a:rPr lang="cs-CZ" sz="3000" b="1" i="1" dirty="0"/>
              <a:t> – tvrdá opatření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052736"/>
            <a:ext cx="1944216" cy="16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9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/>
              <a:t>Co lze z jazyka (mj.) vyčíst?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60486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Abstraktní témata 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←</a:t>
            </a:r>
            <a:r>
              <a:rPr lang="cs-CZ" dirty="0"/>
              <a:t>  výrazy poukazující k </a:t>
            </a:r>
            <a:r>
              <a:rPr lang="cs-CZ" b="1" dirty="0"/>
              <a:t>tělesné (tělesně-prostorové) zkušenosti </a:t>
            </a:r>
            <a:r>
              <a:rPr lang="cs-CZ" dirty="0"/>
              <a:t>(vrozená, „</a:t>
            </a:r>
            <a:r>
              <a:rPr lang="cs-CZ" dirty="0" err="1"/>
              <a:t>vtělesněná</a:t>
            </a:r>
            <a:r>
              <a:rPr lang="cs-CZ" dirty="0"/>
              <a:t>“) </a:t>
            </a:r>
            <a:r>
              <a:rPr lang="cs-CZ" b="1" dirty="0"/>
              <a:t>představová schémata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←</a:t>
            </a:r>
            <a:r>
              <a:rPr lang="cs-CZ" dirty="0"/>
              <a:t> pojmové </a:t>
            </a:r>
            <a:r>
              <a:rPr lang="cs-CZ" b="1" dirty="0"/>
              <a:t>metafory</a:t>
            </a:r>
          </a:p>
          <a:p>
            <a:pPr marL="0" indent="0">
              <a:buNone/>
            </a:pPr>
            <a:r>
              <a:rPr lang="cs-CZ" b="1" dirty="0"/>
              <a:t>PŘÍKLADY:</a:t>
            </a:r>
          </a:p>
          <a:p>
            <a:pPr marL="0" indent="0">
              <a:buNone/>
            </a:pPr>
            <a:r>
              <a:rPr lang="cs-CZ" dirty="0"/>
              <a:t>-   </a:t>
            </a:r>
            <a:r>
              <a:rPr lang="cs-CZ" i="1" dirty="0"/>
              <a:t>vratká pozice, postoj k problému, v čem spočívá  podstata věci? </a:t>
            </a: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cs-CZ" b="1" dirty="0"/>
              <a:t>poloha těla v prostoru</a:t>
            </a:r>
            <a:r>
              <a:rPr lang="cs-CZ" dirty="0"/>
              <a:t>); </a:t>
            </a:r>
          </a:p>
          <a:p>
            <a:pPr>
              <a:buFontTx/>
              <a:buChar char="-"/>
            </a:pPr>
            <a:r>
              <a:rPr lang="cs-CZ" i="1" dirty="0"/>
              <a:t>jít (pojďme dál…), zastavovat se, odbočovat od tématu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cs-CZ" b="1" dirty="0"/>
              <a:t>pohyb po cestě, chůze</a:t>
            </a:r>
            <a:r>
              <a:rPr lang="cs-CZ" dirty="0"/>
              <a:t>);</a:t>
            </a:r>
          </a:p>
          <a:p>
            <a:pPr>
              <a:buFontTx/>
              <a:buChar char="-"/>
            </a:pPr>
            <a:r>
              <a:rPr lang="cs-CZ" i="1" dirty="0"/>
              <a:t>podsouvat někomu něco, přinášet důkazy, otevřít – uzavřít jednání, klást</a:t>
            </a:r>
            <a:r>
              <a:rPr lang="cs-CZ" dirty="0"/>
              <a:t> </a:t>
            </a:r>
            <a:r>
              <a:rPr lang="cs-CZ" i="1" dirty="0"/>
              <a:t>odpor / otázky /podmínky; bojovat s nemocí 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cs-CZ" b="1" dirty="0"/>
              <a:t>manipulace s předměty; mezilidský kontakt</a:t>
            </a:r>
            <a:r>
              <a:rPr lang="cs-CZ" dirty="0"/>
              <a:t>);</a:t>
            </a:r>
          </a:p>
          <a:p>
            <a:pPr>
              <a:buFontTx/>
              <a:buChar char="-"/>
            </a:pPr>
            <a:r>
              <a:rPr lang="cs-CZ" i="1" dirty="0"/>
              <a:t>vidět problém jinak, pohled na věc, vysvětlovat, je to jasné, hmatatelný důkaz</a:t>
            </a:r>
            <a:r>
              <a:rPr lang="cs-CZ" dirty="0"/>
              <a:t>, </a:t>
            </a:r>
            <a:r>
              <a:rPr lang="cs-CZ" i="1" dirty="0"/>
              <a:t>tvrdá opatření</a:t>
            </a:r>
            <a:r>
              <a:rPr lang="cs-CZ" dirty="0"/>
              <a:t>, </a:t>
            </a:r>
            <a:r>
              <a:rPr lang="cs-CZ" i="1" dirty="0"/>
              <a:t>zavánět korupcí 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cs-CZ" b="1" dirty="0"/>
              <a:t>smyslové vnímání, zejména zrak a hmat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34704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79208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Antropocentrismus, antropomorfizace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521744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lidská perspektiva</a:t>
            </a:r>
          </a:p>
          <a:p>
            <a:pPr>
              <a:buFontTx/>
              <a:buChar char="-"/>
            </a:pPr>
            <a:r>
              <a:rPr lang="cs-CZ" dirty="0"/>
              <a:t>připodobňování mimolidských bytostí, věcí, abstraktních skutečností (např. emocí a nemocí) člověku (antropomorfizace, personifikace)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i="1" dirty="0"/>
          </a:p>
          <a:p>
            <a:pPr marL="0" indent="0">
              <a:buNone/>
            </a:pPr>
            <a:endParaRPr lang="cs-CZ" sz="2800" i="1" dirty="0"/>
          </a:p>
          <a:p>
            <a:pPr marL="0" indent="0">
              <a:buNone/>
            </a:pPr>
            <a:endParaRPr lang="cs-CZ" sz="2800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284984"/>
            <a:ext cx="2448272" cy="26114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84984"/>
            <a:ext cx="2094701" cy="27220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501008"/>
            <a:ext cx="3512783" cy="21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55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Díky za pozornost!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412776"/>
            <a:ext cx="8568952" cy="46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1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786210"/>
          </a:xfrm>
        </p:spPr>
        <p:txBody>
          <a:bodyPr>
            <a:normAutofit/>
          </a:bodyPr>
          <a:lstStyle/>
          <a:p>
            <a:r>
              <a:rPr lang="cs-CZ" dirty="0"/>
              <a:t>Uvedení do předmětu II</a:t>
            </a:r>
            <a:br>
              <a:rPr lang="cs-CZ" dirty="0"/>
            </a:br>
            <a:r>
              <a:rPr lang="cs-CZ" dirty="0"/>
              <a:t>O očích a brýlích mateřského jazyka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36912"/>
            <a:ext cx="576121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9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b="1" dirty="0"/>
              <a:t>Oči + brýle – tělesnost a kultura: </a:t>
            </a:r>
            <a:br>
              <a:rPr lang="cs-CZ" b="1" dirty="0"/>
            </a:br>
            <a:r>
              <a:rPr lang="cs-CZ" b="1" dirty="0"/>
              <a:t>obojí se promítá do jazyka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683568" y="2420888"/>
            <a:ext cx="4040188" cy="2436431"/>
          </a:xfrm>
        </p:spPr>
        <p:txBody>
          <a:bodyPr>
            <a:normAutofit/>
          </a:bodyPr>
          <a:lstStyle/>
          <a:p>
            <a:r>
              <a:rPr lang="cs-CZ" sz="2000" dirty="0"/>
              <a:t>Tělesná, neurobiologická podstata:</a:t>
            </a:r>
          </a:p>
          <a:p>
            <a:r>
              <a:rPr lang="cs-CZ" sz="2000" dirty="0"/>
              <a:t> „tělo v mysli“</a:t>
            </a:r>
          </a:p>
          <a:p>
            <a:endParaRPr lang="cs-CZ" sz="20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5580112" y="4437112"/>
            <a:ext cx="3084032" cy="864096"/>
          </a:xfrm>
        </p:spPr>
        <p:txBody>
          <a:bodyPr>
            <a:noAutofit/>
          </a:bodyPr>
          <a:lstStyle/>
          <a:p>
            <a:pPr algn="ctr"/>
            <a:r>
              <a:rPr lang="cs-CZ" sz="2000" dirty="0"/>
              <a:t>    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Kulturní rozrůzněnost (relativita) 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96928"/>
            <a:ext cx="4096078" cy="1811024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65104"/>
            <a:ext cx="2736000" cy="2015453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2844000" cy="22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6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Univerzalismus a relativismus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7606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Jak a nakolik nás v našem chápání světa i sebe samých ovlivňuje, příp. determinuje jazyk?</a:t>
            </a:r>
          </a:p>
          <a:p>
            <a:pPr marL="0" indent="0">
              <a:buNone/>
            </a:pPr>
            <a:r>
              <a:rPr lang="cs-CZ" dirty="0"/>
              <a:t>Dva krajní názory: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a) Všichni lidé mají podobný pohled na svět; rozdíly mezi jazyky nejsou podstatné → </a:t>
            </a:r>
            <a:r>
              <a:rPr lang="cs-CZ" b="1" dirty="0"/>
              <a:t>UNIVERZALISMUS </a:t>
            </a:r>
          </a:p>
          <a:p>
            <a:pPr marL="0" indent="0">
              <a:buNone/>
            </a:pPr>
            <a:r>
              <a:rPr lang="cs-CZ" dirty="0"/>
              <a:t>… tělesná zkušenost, smysly</a:t>
            </a:r>
          </a:p>
          <a:p>
            <a:pPr marL="0" indent="0">
              <a:buNone/>
            </a:pPr>
            <a:r>
              <a:rPr lang="cs-CZ" b="1" dirty="0"/>
              <a:t>„oči“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b) Pohled na svět se odlišuje v závislosti na jazyce a kultuře →</a:t>
            </a:r>
            <a:r>
              <a:rPr lang="cs-CZ" b="1" dirty="0"/>
              <a:t> RELATIVISMUS </a:t>
            </a:r>
            <a:r>
              <a:rPr lang="cs-CZ" dirty="0"/>
              <a:t>(resp. krajní poloha: DETERMINISMUS – mateřský jazyk naše myšlení předurčuje, znásilňuje)</a:t>
            </a:r>
          </a:p>
          <a:p>
            <a:pPr marL="0" indent="0">
              <a:buNone/>
            </a:pPr>
            <a:r>
              <a:rPr lang="cs-CZ" dirty="0"/>
              <a:t>Jak se to projevuje v jazyce?</a:t>
            </a:r>
          </a:p>
          <a:p>
            <a:pPr marL="0" indent="0">
              <a:buNone/>
            </a:pPr>
            <a:r>
              <a:rPr lang="cs-CZ" b="1" dirty="0"/>
              <a:t>„brýle mateřského jazyka“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Odpověď kognitivní a kulturní lingvistiky – obvykle: „umírněný relativismus“.</a:t>
            </a:r>
          </a:p>
          <a:p>
            <a:pPr marL="0" indent="0">
              <a:buNone/>
            </a:pPr>
            <a:r>
              <a:rPr lang="cs-CZ" dirty="0"/>
              <a:t>Existuje něco univerzálního?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84784"/>
            <a:ext cx="5112568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5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96944" cy="1080120"/>
          </a:xfrm>
        </p:spPr>
        <p:txBody>
          <a:bodyPr>
            <a:noAutofit/>
          </a:bodyPr>
          <a:lstStyle/>
          <a:p>
            <a:r>
              <a:rPr lang="cs-CZ" b="1" dirty="0"/>
              <a:t>Kontakt na vyučující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204864"/>
            <a:ext cx="8784976" cy="4320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Irena Vaňková</a:t>
            </a:r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irena.vankova@ff.cuni.cz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místnost č. 21 (nám. Jana Palacha 2)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8825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149080"/>
            <a:ext cx="8229600" cy="2448272"/>
          </a:xfrm>
        </p:spPr>
        <p:txBody>
          <a:bodyPr>
            <a:noAutofit/>
          </a:bodyPr>
          <a:lstStyle/>
          <a:p>
            <a:r>
              <a:rPr lang="cs-CZ" sz="2000" dirty="0"/>
              <a:t/>
            </a:r>
            <a:br>
              <a:rPr lang="cs-CZ" sz="2000" dirty="0"/>
            </a:br>
            <a:r>
              <a:rPr lang="cs-CZ" sz="2000" i="1" dirty="0"/>
              <a:t>Byly pak </a:t>
            </a:r>
            <a:r>
              <a:rPr lang="cs-CZ" sz="2000" i="1" dirty="0" err="1"/>
              <a:t>brylle</a:t>
            </a:r>
            <a:r>
              <a:rPr lang="cs-CZ" sz="2000" i="1" dirty="0"/>
              <a:t> ty (…) z skla domnění </a:t>
            </a:r>
            <a:r>
              <a:rPr lang="cs-CZ" sz="2000" i="1" dirty="0" err="1"/>
              <a:t>vykroužleny</a:t>
            </a:r>
            <a:r>
              <a:rPr lang="cs-CZ" sz="2000" i="1" dirty="0"/>
              <a:t>: a rámcové, v nichž byly ufasované, byli  z rohu, jenž zvyk </a:t>
            </a:r>
            <a:r>
              <a:rPr lang="cs-CZ" sz="2000" i="1" dirty="0" err="1"/>
              <a:t>slove</a:t>
            </a:r>
            <a:r>
              <a:rPr lang="cs-CZ" sz="2000" i="1" dirty="0"/>
              <a:t>. Vstrčil mi je pak, na mé štěstí, křivě jaksi, takže mi plně na oči nedoléhaly, a já hlavy </a:t>
            </a:r>
            <a:r>
              <a:rPr lang="cs-CZ" sz="2000" i="1" dirty="0" err="1"/>
              <a:t>pozdvihna</a:t>
            </a:r>
            <a:r>
              <a:rPr lang="cs-CZ" sz="2000" i="1" dirty="0"/>
              <a:t> a zraku </a:t>
            </a:r>
            <a:r>
              <a:rPr lang="cs-CZ" sz="2000" i="1" dirty="0" err="1"/>
              <a:t>podnesa</a:t>
            </a:r>
            <a:r>
              <a:rPr lang="cs-CZ" sz="2000" i="1" dirty="0"/>
              <a:t>, čistě přirozeně na věc hleděti sem mohl.</a:t>
            </a:r>
            <a:br>
              <a:rPr lang="cs-CZ" sz="2000" i="1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(Jan Ámos Komenský, </a:t>
            </a:r>
            <a:r>
              <a:rPr lang="cs-CZ" sz="2000" i="1" dirty="0"/>
              <a:t>Labyrint světa a ráj srdce</a:t>
            </a:r>
            <a:r>
              <a:rPr lang="cs-CZ" sz="2000" dirty="0"/>
              <a:t>: </a:t>
            </a:r>
            <a:r>
              <a:rPr lang="cs-CZ" sz="2000" dirty="0" err="1"/>
              <a:t>Všudybud</a:t>
            </a:r>
            <a:r>
              <a:rPr lang="cs-CZ" sz="2000" dirty="0"/>
              <a:t> nasazuje hrdinovi brýle Mámení)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36" y="620688"/>
            <a:ext cx="4464000" cy="3348000"/>
          </a:xfrm>
        </p:spPr>
      </p:pic>
    </p:spTree>
    <p:extLst>
      <p:ext uri="{BB962C8B-B14F-4D97-AF65-F5344CB8AC3E}">
        <p14:creationId xmlns:p14="http://schemas.microsoft.com/office/powerpoint/2010/main" val="4151074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Kognitivně-kulturní lingvistika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1/ Vztahy mezi </a:t>
            </a:r>
            <a:r>
              <a:rPr lang="cs-CZ" b="1" dirty="0"/>
              <a:t>jazykem a      myslí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2/ Vztahy mezi </a:t>
            </a:r>
            <a:r>
              <a:rPr lang="cs-CZ" b="1" dirty="0"/>
              <a:t>jazykem</a:t>
            </a:r>
            <a:r>
              <a:rPr lang="cs-CZ" dirty="0"/>
              <a:t>  a </a:t>
            </a:r>
            <a:r>
              <a:rPr lang="cs-CZ" b="1" dirty="0"/>
              <a:t>myslí</a:t>
            </a:r>
            <a:r>
              <a:rPr lang="cs-CZ" dirty="0"/>
              <a:t> – a </a:t>
            </a:r>
            <a:r>
              <a:rPr lang="cs-CZ" b="1" dirty="0"/>
              <a:t>kulturou </a:t>
            </a:r>
            <a:r>
              <a:rPr lang="cs-CZ" dirty="0"/>
              <a:t>(„kolektivní myslí“)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2627784" y="32849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6" name="Šipka doleva 5"/>
          <p:cNvSpPr/>
          <p:nvPr/>
        </p:nvSpPr>
        <p:spPr>
          <a:xfrm>
            <a:off x="4860032" y="328498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293096"/>
            <a:ext cx="3395766" cy="17984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293096"/>
            <a:ext cx="339576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26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33656" cy="1143000"/>
          </a:xfrm>
        </p:spPr>
        <p:txBody>
          <a:bodyPr>
            <a:normAutofit/>
          </a:bodyPr>
          <a:lstStyle/>
          <a:p>
            <a:r>
              <a:rPr lang="cs-CZ" sz="2800" dirty="0"/>
              <a:t>Příklady – barevné spektrum (pro všechny stejné) vs. konceptualizace barev (v různých jazycích různá)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Spektrum barev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Strukturace spektra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3354094" cy="223200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2896"/>
            <a:ext cx="4140000" cy="2204421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661248"/>
            <a:ext cx="7493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97152"/>
            <a:ext cx="3767255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79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/>
              <a:t>Jaká je to barva?</a:t>
            </a:r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179388" y="1341438"/>
            <a:ext cx="8686800" cy="4694237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400" dirty="0">
                <a:latin typeface="Georgia" pitchFamily="18" charset="0"/>
              </a:rPr>
              <a:t>č. </a:t>
            </a:r>
            <a:r>
              <a:rPr lang="cs-CZ" sz="2400" i="1" dirty="0">
                <a:latin typeface="Georgia" pitchFamily="18" charset="0"/>
              </a:rPr>
              <a:t>zelená  </a:t>
            </a:r>
            <a:r>
              <a:rPr lang="cs-CZ" sz="2400" dirty="0">
                <a:latin typeface="Georgia" pitchFamily="18" charset="0"/>
              </a:rPr>
              <a:t>(„barva rostlin“)</a:t>
            </a:r>
            <a:r>
              <a:rPr lang="cs-CZ" sz="2400" i="1" dirty="0">
                <a:latin typeface="Georgia" pitchFamily="18" charset="0"/>
              </a:rPr>
              <a:t>						                                                                        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cs-CZ" sz="2400" dirty="0">
                <a:latin typeface="Georgia" pitchFamily="18" charset="0"/>
              </a:rPr>
              <a:t>  angl. </a:t>
            </a:r>
            <a:r>
              <a:rPr lang="cs-CZ" sz="2400" i="1" dirty="0">
                <a:latin typeface="Georgia" pitchFamily="18" charset="0"/>
              </a:rPr>
              <a:t>green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cs-CZ" sz="2400" i="1" dirty="0">
                <a:latin typeface="Georgia" pitchFamily="18" charset="0"/>
              </a:rPr>
              <a:t>  </a:t>
            </a:r>
            <a:r>
              <a:rPr lang="cs-CZ" sz="2400" dirty="0" err="1">
                <a:latin typeface="Georgia" pitchFamily="18" charset="0"/>
              </a:rPr>
              <a:t>rus</a:t>
            </a:r>
            <a:r>
              <a:rPr lang="cs-CZ" sz="2400" dirty="0">
                <a:latin typeface="Georgia" pitchFamily="18" charset="0"/>
              </a:rPr>
              <a:t>.   </a:t>
            </a:r>
            <a:r>
              <a:rPr lang="cs-CZ" sz="2400" i="1" dirty="0" err="1">
                <a:latin typeface="Georgia" pitchFamily="18" charset="0"/>
              </a:rPr>
              <a:t>zeljonyj</a:t>
            </a:r>
            <a:endParaRPr lang="cs-CZ" sz="2400" dirty="0">
              <a:latin typeface="Georgia" pitchFamily="18" charset="0"/>
            </a:endParaRPr>
          </a:p>
        </p:txBody>
      </p:sp>
      <p:sp>
        <p:nvSpPr>
          <p:cNvPr id="17412" name="Zástupný symbol pro text 4"/>
          <p:cNvSpPr>
            <a:spLocks noGrp="1"/>
          </p:cNvSpPr>
          <p:nvPr>
            <p:ph type="body" sz="half" idx="4294967295"/>
          </p:nvPr>
        </p:nvSpPr>
        <p:spPr>
          <a:xfrm>
            <a:off x="395536" y="2780928"/>
            <a:ext cx="8027739" cy="1584697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cs-CZ" sz="2400" dirty="0" err="1">
                <a:solidFill>
                  <a:schemeClr val="tx1"/>
                </a:solidFill>
                <a:latin typeface="Georgia" pitchFamily="18" charset="0"/>
              </a:rPr>
              <a:t>vietn</a:t>
            </a:r>
            <a:r>
              <a:rPr lang="cs-CZ" sz="2400" dirty="0">
                <a:solidFill>
                  <a:schemeClr val="tx1"/>
                </a:solidFill>
                <a:latin typeface="Georgia" pitchFamily="18" charset="0"/>
              </a:rPr>
              <a:t>.                                        </a:t>
            </a:r>
            <a:r>
              <a:rPr lang="cs-CZ" sz="2400" i="1" dirty="0" err="1">
                <a:solidFill>
                  <a:schemeClr val="tx1"/>
                </a:solidFill>
                <a:latin typeface="Georgia" pitchFamily="18" charset="0"/>
              </a:rPr>
              <a:t>xanh</a:t>
            </a:r>
            <a:endParaRPr lang="cs-CZ" sz="2400" i="1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chemeClr val="tx1"/>
                </a:solidFill>
                <a:latin typeface="Georgia" pitchFamily="18" charset="0"/>
              </a:rPr>
              <a:t>(„barva klidného moře, nebe, rostlin a kamení“)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cs-CZ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7413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4854575" y="1316038"/>
            <a:ext cx="4289425" cy="3941762"/>
          </a:xfrm>
        </p:spPr>
        <p:txBody>
          <a:bodyPr/>
          <a:lstStyle/>
          <a:p>
            <a:pPr eaLnBrk="1" hangingPunct="1"/>
            <a:r>
              <a:rPr lang="cs-CZ" sz="2400" i="1" dirty="0">
                <a:latin typeface="Georgia" pitchFamily="18" charset="0"/>
              </a:rPr>
              <a:t>    modrá  </a:t>
            </a:r>
            <a:r>
              <a:rPr lang="cs-CZ" sz="2400" dirty="0">
                <a:latin typeface="Georgia" pitchFamily="18" charset="0"/>
              </a:rPr>
              <a:t>(</a:t>
            </a:r>
            <a:r>
              <a:rPr lang="cs-CZ" sz="2400" dirty="0">
                <a:latin typeface="Arial" charset="0"/>
              </a:rPr>
              <a:t>„</a:t>
            </a:r>
            <a:r>
              <a:rPr lang="cs-CZ" sz="2400" dirty="0">
                <a:latin typeface="Georgia" pitchFamily="18" charset="0"/>
              </a:rPr>
              <a:t>barva nebe“)</a:t>
            </a:r>
          </a:p>
          <a:p>
            <a:pPr eaLnBrk="1" hangingPunct="1"/>
            <a:r>
              <a:rPr lang="cs-CZ" sz="2400" i="1" dirty="0">
                <a:latin typeface="Georgia" pitchFamily="18" charset="0"/>
              </a:rPr>
              <a:t>    blue</a:t>
            </a:r>
          </a:p>
          <a:p>
            <a:pPr eaLnBrk="1" hangingPunct="1"/>
            <a:r>
              <a:rPr lang="cs-CZ" sz="2400" i="1" dirty="0">
                <a:latin typeface="Georgia" pitchFamily="18" charset="0"/>
              </a:rPr>
              <a:t>    </a:t>
            </a:r>
            <a:r>
              <a:rPr lang="cs-CZ" sz="2400" i="1" dirty="0" err="1">
                <a:latin typeface="Georgia" pitchFamily="18" charset="0"/>
              </a:rPr>
              <a:t>goluboj</a:t>
            </a:r>
            <a:r>
              <a:rPr lang="cs-CZ" sz="2400" i="1" dirty="0">
                <a:latin typeface="Georgia" pitchFamily="18" charset="0"/>
              </a:rPr>
              <a:t> - </a:t>
            </a:r>
            <a:r>
              <a:rPr lang="cs-CZ" sz="2400" i="1" dirty="0" err="1">
                <a:latin typeface="Georgia" pitchFamily="18" charset="0"/>
              </a:rPr>
              <a:t>sinij</a:t>
            </a:r>
            <a:endParaRPr lang="cs-CZ" sz="2400" i="1" dirty="0"/>
          </a:p>
        </p:txBody>
      </p:sp>
      <p:pic>
        <p:nvPicPr>
          <p:cNvPr id="17414" name="Picture 2" descr="C:\Users\Irena\Pictures\BARVY - obrázky\I.2 barvy modrá zelen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3933056"/>
            <a:ext cx="509270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8773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 barva univerzální pojem?</a:t>
            </a:r>
            <a:endParaRPr lang="cs-CZ" dirty="0"/>
          </a:p>
        </p:txBody>
      </p:sp>
      <p:pic>
        <p:nvPicPr>
          <p:cNvPr id="7" name="Zástupný symbol pro obsah 6" descr="red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6912768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629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Viz prezentace o barvách (druhá v pořadí na </a:t>
            </a:r>
            <a:r>
              <a:rPr lang="cs-CZ" dirty="0" err="1"/>
              <a:t>Moodlu</a:t>
            </a:r>
            <a:r>
              <a:rPr lang="cs-CZ" dirty="0"/>
              <a:t> – „nepovinná“)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… dále ukázka z:</a:t>
            </a:r>
          </a:p>
          <a:p>
            <a:pPr marL="0" indent="0">
              <a:buNone/>
            </a:pPr>
            <a:r>
              <a:rPr lang="cs-CZ" dirty="0"/>
              <a:t>Tatiana </a:t>
            </a:r>
            <a:r>
              <a:rPr lang="cs-CZ" dirty="0" err="1"/>
              <a:t>Timoshchenko</a:t>
            </a:r>
            <a:r>
              <a:rPr lang="cs-CZ" dirty="0"/>
              <a:t>, Ph.D. </a:t>
            </a:r>
          </a:p>
          <a:p>
            <a:pPr marL="0" indent="0">
              <a:buNone/>
            </a:pPr>
            <a:r>
              <a:rPr lang="cs-CZ" i="1" dirty="0"/>
              <a:t>Barvy v české a ruské frazeologii (Srovnávací analýza sémantiky pojmenování barev na základě korpusových dat a frazeologických slovníků) </a:t>
            </a:r>
          </a:p>
          <a:p>
            <a:pPr marL="0" indent="0">
              <a:buNone/>
            </a:pPr>
            <a:r>
              <a:rPr lang="cs-CZ" dirty="0"/>
              <a:t>(Disertační práce)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Odkaz na celou práci:</a:t>
            </a:r>
          </a:p>
          <a:p>
            <a:pPr marL="0" indent="0">
              <a:buNone/>
            </a:pPr>
            <a:r>
              <a:rPr lang="cs-CZ" dirty="0"/>
              <a:t>https://is.cuni.cz/webapps/zzp/detail/103733/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Trvalý odkaz na tuto stránku: https://is.cuni.cz/webapps/zzp/detail/103733/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63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58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F342BF7C-202A-4425-B49E-4CE28B56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910" y="2137196"/>
            <a:ext cx="2771690" cy="610801"/>
          </a:xfrm>
          <a:ln w="25400" cap="sq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cs-CZ" sz="2100" b="1" dirty="0"/>
              <a:t>Zbarvený jako bezmračné nebe, voda, chrpa</a:t>
            </a:r>
            <a:endParaRPr lang="en-GB" sz="21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F274E5B-8DF5-490B-BDE2-7A3182E5863A}"/>
              </a:ext>
            </a:extLst>
          </p:cNvPr>
          <p:cNvSpPr txBox="1"/>
          <p:nvPr/>
        </p:nvSpPr>
        <p:spPr>
          <a:xfrm>
            <a:off x="3028803" y="3770300"/>
            <a:ext cx="1027262" cy="85408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650" dirty="0">
                <a:solidFill>
                  <a:prstClr val="black"/>
                </a:solidFill>
                <a:latin typeface="Calibri" panose="020F0502020204030204"/>
              </a:rPr>
              <a:t>Mající barvu žil, modřin</a:t>
            </a:r>
            <a:endParaRPr lang="en-GB" sz="16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7A7AC3B-165A-471A-A7AF-8EBED9375DA6}"/>
              </a:ext>
            </a:extLst>
          </p:cNvPr>
          <p:cNvSpPr txBox="1"/>
          <p:nvPr/>
        </p:nvSpPr>
        <p:spPr>
          <a:xfrm>
            <a:off x="5868144" y="2276872"/>
            <a:ext cx="1080120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Vzdálený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2F67693-DB72-4D0D-807D-57B43D1B9279}"/>
              </a:ext>
            </a:extLst>
          </p:cNvPr>
          <p:cNvSpPr txBox="1"/>
          <p:nvPr/>
        </p:nvSpPr>
        <p:spPr>
          <a:xfrm>
            <a:off x="4499992" y="1328383"/>
            <a:ext cx="1368152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2400" b="1" dirty="0">
                <a:solidFill>
                  <a:srgbClr val="0070C0"/>
                </a:solidFill>
                <a:latin typeface="Calibri" panose="020F0502020204030204"/>
              </a:rPr>
              <a:t>Nebe</a:t>
            </a: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9E73327-04A1-4236-848D-849FD367855F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2940949" y="1766964"/>
            <a:ext cx="1951430" cy="352778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5D7317C7-88B0-4D7D-9001-33EEC47AABD4}"/>
              </a:ext>
            </a:extLst>
          </p:cNvPr>
          <p:cNvCxnSpPr>
            <a:cxnSpLocks/>
            <a:stCxn id="59" idx="2"/>
            <a:endCxn id="7" idx="0"/>
          </p:cNvCxnSpPr>
          <p:nvPr/>
        </p:nvCxnSpPr>
        <p:spPr>
          <a:xfrm flipH="1">
            <a:off x="2665755" y="1664477"/>
            <a:ext cx="1104656" cy="472719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0E18A04-14F2-496E-8B3C-3B009E4BE93D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2665755" y="2747997"/>
            <a:ext cx="876679" cy="1022303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>
            <a:extLst>
              <a:ext uri="{FF2B5EF4-FFF2-40B4-BE49-F238E27FC236}">
                <a16:creationId xmlns:a16="http://schemas.microsoft.com/office/drawing/2014/main" id="{45F71949-682A-4EF7-BE44-325580A3A18F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>
            <a:off x="4892380" y="1766964"/>
            <a:ext cx="1315985" cy="490426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se šipkou 84">
            <a:extLst>
              <a:ext uri="{FF2B5EF4-FFF2-40B4-BE49-F238E27FC236}">
                <a16:creationId xmlns:a16="http://schemas.microsoft.com/office/drawing/2014/main" id="{16B5F00A-0F0F-406B-95F4-5D3B112DD9D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892379" y="1766964"/>
            <a:ext cx="2859287" cy="37675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E5534E2E-EF8C-47E2-9B77-38819D48EED2}"/>
              </a:ext>
            </a:extLst>
          </p:cNvPr>
          <p:cNvCxnSpPr>
            <a:cxnSpLocks/>
            <a:stCxn id="14" idx="2"/>
            <a:endCxn id="2" idx="0"/>
          </p:cNvCxnSpPr>
          <p:nvPr/>
        </p:nvCxnSpPr>
        <p:spPr>
          <a:xfrm>
            <a:off x="4892379" y="1766964"/>
            <a:ext cx="25092" cy="372697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0536F2D1-187D-4D52-9936-01E98A1164B1}"/>
              </a:ext>
            </a:extLst>
          </p:cNvPr>
          <p:cNvSpPr txBox="1"/>
          <p:nvPr/>
        </p:nvSpPr>
        <p:spPr>
          <a:xfrm>
            <a:off x="7628890" y="917885"/>
            <a:ext cx="1428015" cy="553998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 extrusionH="12700">
            <a:bevelT w="127000" h="25400"/>
            <a:bevelB h="6350"/>
          </a:sp3d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3000" b="1" dirty="0">
                <a:solidFill>
                  <a:srgbClr val="0070C0"/>
                </a:solidFill>
                <a:latin typeface="Calibri" panose="020F0502020204030204"/>
              </a:rPr>
              <a:t>MODRÝ</a:t>
            </a:r>
            <a:endParaRPr lang="en-GB" sz="30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C5BBBA49-D25C-4040-9461-EE10D8B7050C}"/>
              </a:ext>
            </a:extLst>
          </p:cNvPr>
          <p:cNvSpPr txBox="1"/>
          <p:nvPr/>
        </p:nvSpPr>
        <p:spPr>
          <a:xfrm>
            <a:off x="2349572" y="1339626"/>
            <a:ext cx="669877" cy="3462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GB" sz="1650" b="1" dirty="0" err="1">
                <a:solidFill>
                  <a:srgbClr val="0070C0"/>
                </a:solidFill>
                <a:latin typeface="Calibri" panose="020F0502020204030204"/>
              </a:rPr>
              <a:t>Voda</a:t>
            </a:r>
            <a:endParaRPr lang="en-GB" sz="165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F9C1D242-671B-4295-B468-6492D561546C}"/>
              </a:ext>
            </a:extLst>
          </p:cNvPr>
          <p:cNvSpPr txBox="1"/>
          <p:nvPr/>
        </p:nvSpPr>
        <p:spPr>
          <a:xfrm>
            <a:off x="3398903" y="1341312"/>
            <a:ext cx="743015" cy="3462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650" b="1" dirty="0">
                <a:solidFill>
                  <a:srgbClr val="0070C0"/>
                </a:solidFill>
                <a:latin typeface="Calibri" panose="020F0502020204030204"/>
              </a:rPr>
              <a:t>C</a:t>
            </a:r>
            <a:r>
              <a:rPr lang="en-GB" sz="1650" b="1" dirty="0" err="1">
                <a:solidFill>
                  <a:srgbClr val="0070C0"/>
                </a:solidFill>
                <a:latin typeface="Calibri" panose="020F0502020204030204"/>
              </a:rPr>
              <a:t>hrpa</a:t>
            </a:r>
            <a:endParaRPr lang="en-GB" sz="165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60" name="Přímá spojnice se šipkou 59">
            <a:extLst>
              <a:ext uri="{FF2B5EF4-FFF2-40B4-BE49-F238E27FC236}">
                <a16:creationId xmlns:a16="http://schemas.microsoft.com/office/drawing/2014/main" id="{03D31945-9EBA-4C54-9570-4206F4C28A1F}"/>
              </a:ext>
            </a:extLst>
          </p:cNvPr>
          <p:cNvCxnSpPr>
            <a:cxnSpLocks/>
            <a:stCxn id="58" idx="2"/>
            <a:endCxn id="7" idx="0"/>
          </p:cNvCxnSpPr>
          <p:nvPr/>
        </p:nvCxnSpPr>
        <p:spPr>
          <a:xfrm flipH="1">
            <a:off x="2665756" y="1662792"/>
            <a:ext cx="18755" cy="474404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nice se šipkou 114">
            <a:extLst>
              <a:ext uri="{FF2B5EF4-FFF2-40B4-BE49-F238E27FC236}">
                <a16:creationId xmlns:a16="http://schemas.microsoft.com/office/drawing/2014/main" id="{E14556DE-4639-43C8-BF18-AD7EBE3C5FA2}"/>
              </a:ext>
            </a:extLst>
          </p:cNvPr>
          <p:cNvCxnSpPr>
            <a:cxnSpLocks/>
            <a:stCxn id="7" idx="2"/>
            <a:endCxn id="86" idx="0"/>
          </p:cNvCxnSpPr>
          <p:nvPr/>
        </p:nvCxnSpPr>
        <p:spPr>
          <a:xfrm flipH="1">
            <a:off x="1468435" y="2747996"/>
            <a:ext cx="1197320" cy="480101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>
            <a:extLst>
              <a:ext uri="{FF2B5EF4-FFF2-40B4-BE49-F238E27FC236}">
                <a16:creationId xmlns:a16="http://schemas.microsoft.com/office/drawing/2014/main" id="{CFB9777D-3FB4-4624-AB8B-77311903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693" y="2139661"/>
            <a:ext cx="1453556" cy="71558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defTabSz="342900"/>
            <a:r>
              <a:rPr lang="cs-CZ" altLang="en-US" sz="1350" dirty="0">
                <a:solidFill>
                  <a:prstClr val="black"/>
                </a:solidFill>
                <a:latin typeface="Calibri" panose="020F0502020204030204"/>
              </a:rPr>
              <a:t>Vztahující se k bezmračnému nebi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4100ACA-7BF6-46D1-A47F-2813F7A60DE1}"/>
              </a:ext>
            </a:extLst>
          </p:cNvPr>
          <p:cNvSpPr txBox="1"/>
          <p:nvPr/>
        </p:nvSpPr>
        <p:spPr>
          <a:xfrm>
            <a:off x="7484986" y="2182817"/>
            <a:ext cx="797369" cy="923330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Příbytek Boha, Panny Marie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9BCEDEE9-2A82-4C89-A369-2B657D862984}"/>
              </a:ext>
            </a:extLst>
          </p:cNvPr>
          <p:cNvSpPr txBox="1"/>
          <p:nvPr/>
        </p:nvSpPr>
        <p:spPr>
          <a:xfrm>
            <a:off x="5471889" y="2948507"/>
            <a:ext cx="1487329" cy="78483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cs-CZ" sz="1500" dirty="0">
                <a:solidFill>
                  <a:prstClr val="black"/>
                </a:solidFill>
                <a:latin typeface="Calibri" panose="020F0502020204030204"/>
              </a:rPr>
              <a:t>Označující i</a:t>
            </a:r>
            <a:r>
              <a:rPr lang="ru-RU" sz="1500" dirty="0">
                <a:solidFill>
                  <a:prstClr val="black"/>
                </a:solidFill>
                <a:latin typeface="Calibri" panose="020F0502020204030204"/>
              </a:rPr>
              <a:t>deál, něco nedostižného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2" name="Přímá spojnice se šipkou 61">
            <a:extLst>
              <a:ext uri="{FF2B5EF4-FFF2-40B4-BE49-F238E27FC236}">
                <a16:creationId xmlns:a16="http://schemas.microsoft.com/office/drawing/2014/main" id="{D97770C7-CF70-4976-811F-CA8C2CFEA81A}"/>
              </a:ext>
            </a:extLst>
          </p:cNvPr>
          <p:cNvCxnSpPr>
            <a:cxnSpLocks/>
          </p:cNvCxnSpPr>
          <p:nvPr/>
        </p:nvCxnSpPr>
        <p:spPr>
          <a:xfrm flipH="1">
            <a:off x="6175542" y="2534389"/>
            <a:ext cx="1" cy="377790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se šipkou 62">
            <a:extLst>
              <a:ext uri="{FF2B5EF4-FFF2-40B4-BE49-F238E27FC236}">
                <a16:creationId xmlns:a16="http://schemas.microsoft.com/office/drawing/2014/main" id="{E7B6EC96-881E-41ED-AF1C-CE55185C0B48}"/>
              </a:ext>
            </a:extLst>
          </p:cNvPr>
          <p:cNvCxnSpPr>
            <a:cxnSpLocks/>
          </p:cNvCxnSpPr>
          <p:nvPr/>
        </p:nvCxnSpPr>
        <p:spPr>
          <a:xfrm flipH="1">
            <a:off x="6202711" y="2543186"/>
            <a:ext cx="1" cy="375915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7DE02B-12D8-4771-9E39-7D032CAD841B}"/>
              </a:ext>
            </a:extLst>
          </p:cNvPr>
          <p:cNvSpPr txBox="1"/>
          <p:nvPr/>
        </p:nvSpPr>
        <p:spPr>
          <a:xfrm>
            <a:off x="7039456" y="3498124"/>
            <a:ext cx="797369" cy="507831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Nevinn</a:t>
            </a: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ý, naivní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D7EA9891-E151-4B4A-AC91-C1D96F4B08AB}"/>
              </a:ext>
            </a:extLst>
          </p:cNvPr>
          <p:cNvSpPr txBox="1"/>
          <p:nvPr/>
        </p:nvSpPr>
        <p:spPr>
          <a:xfrm>
            <a:off x="8082299" y="3498801"/>
            <a:ext cx="797369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Ženský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ABA8CB81-84E6-4DC1-8338-7E3EEE437DFB}"/>
              </a:ext>
            </a:extLst>
          </p:cNvPr>
          <p:cNvSpPr txBox="1"/>
          <p:nvPr/>
        </p:nvSpPr>
        <p:spPr>
          <a:xfrm>
            <a:off x="7164288" y="4365104"/>
            <a:ext cx="1682715" cy="507831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Spojený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s 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homosexualitou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9" name="Přímá spojnice se šipkou 68">
            <a:extLst>
              <a:ext uri="{FF2B5EF4-FFF2-40B4-BE49-F238E27FC236}">
                <a16:creationId xmlns:a16="http://schemas.microsoft.com/office/drawing/2014/main" id="{D7B58324-9914-4B15-92D8-7E4C382C910E}"/>
              </a:ext>
            </a:extLst>
          </p:cNvPr>
          <p:cNvCxnSpPr>
            <a:cxnSpLocks/>
            <a:stCxn id="57" idx="2"/>
            <a:endCxn id="66" idx="0"/>
          </p:cNvCxnSpPr>
          <p:nvPr/>
        </p:nvCxnSpPr>
        <p:spPr>
          <a:xfrm>
            <a:off x="7883670" y="3083064"/>
            <a:ext cx="597314" cy="415738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>
            <a:extLst>
              <a:ext uri="{FF2B5EF4-FFF2-40B4-BE49-F238E27FC236}">
                <a16:creationId xmlns:a16="http://schemas.microsoft.com/office/drawing/2014/main" id="{B68E2A30-9669-47BB-8528-3A0821F98538}"/>
              </a:ext>
            </a:extLst>
          </p:cNvPr>
          <p:cNvCxnSpPr>
            <a:cxnSpLocks/>
          </p:cNvCxnSpPr>
          <p:nvPr/>
        </p:nvCxnSpPr>
        <p:spPr>
          <a:xfrm>
            <a:off x="7953000" y="3084939"/>
            <a:ext cx="597314" cy="415738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se šipkou 72">
            <a:extLst>
              <a:ext uri="{FF2B5EF4-FFF2-40B4-BE49-F238E27FC236}">
                <a16:creationId xmlns:a16="http://schemas.microsoft.com/office/drawing/2014/main" id="{C74B042D-20ED-41EE-B467-1599F52F7138}"/>
              </a:ext>
            </a:extLst>
          </p:cNvPr>
          <p:cNvCxnSpPr>
            <a:cxnSpLocks/>
            <a:stCxn id="57" idx="2"/>
            <a:endCxn id="65" idx="0"/>
          </p:cNvCxnSpPr>
          <p:nvPr/>
        </p:nvCxnSpPr>
        <p:spPr>
          <a:xfrm flipH="1">
            <a:off x="7438141" y="3083063"/>
            <a:ext cx="445529" cy="415061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F09B1010-78AA-4EFC-B1C7-20EE2A83E22A}"/>
              </a:ext>
            </a:extLst>
          </p:cNvPr>
          <p:cNvCxnSpPr>
            <a:cxnSpLocks/>
          </p:cNvCxnSpPr>
          <p:nvPr/>
        </p:nvCxnSpPr>
        <p:spPr>
          <a:xfrm flipH="1">
            <a:off x="7360548" y="3073696"/>
            <a:ext cx="468785" cy="436231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se šipkou 76">
            <a:extLst>
              <a:ext uri="{FF2B5EF4-FFF2-40B4-BE49-F238E27FC236}">
                <a16:creationId xmlns:a16="http://schemas.microsoft.com/office/drawing/2014/main" id="{7527B021-D505-46B4-B492-5685FA21A8C0}"/>
              </a:ext>
            </a:extLst>
          </p:cNvPr>
          <p:cNvCxnSpPr>
            <a:cxnSpLocks/>
            <a:stCxn id="66" idx="2"/>
            <a:endCxn id="67" idx="0"/>
          </p:cNvCxnSpPr>
          <p:nvPr/>
        </p:nvCxnSpPr>
        <p:spPr>
          <a:xfrm flipH="1">
            <a:off x="8204812" y="3775801"/>
            <a:ext cx="276172" cy="511181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se šipkou 79">
            <a:extLst>
              <a:ext uri="{FF2B5EF4-FFF2-40B4-BE49-F238E27FC236}">
                <a16:creationId xmlns:a16="http://schemas.microsoft.com/office/drawing/2014/main" id="{CACEB3AE-70D9-4334-B26C-F9DDC6B2A1A8}"/>
              </a:ext>
            </a:extLst>
          </p:cNvPr>
          <p:cNvCxnSpPr>
            <a:cxnSpLocks/>
          </p:cNvCxnSpPr>
          <p:nvPr/>
        </p:nvCxnSpPr>
        <p:spPr>
          <a:xfrm flipH="1">
            <a:off x="8251657" y="3777676"/>
            <a:ext cx="276172" cy="511181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se šipkou 82">
            <a:extLst>
              <a:ext uri="{FF2B5EF4-FFF2-40B4-BE49-F238E27FC236}">
                <a16:creationId xmlns:a16="http://schemas.microsoft.com/office/drawing/2014/main" id="{5CF49D5C-0F36-44DE-9155-40ECA79E3FF7}"/>
              </a:ext>
            </a:extLst>
          </p:cNvPr>
          <p:cNvCxnSpPr>
            <a:cxnSpLocks/>
            <a:stCxn id="89" idx="3"/>
            <a:endCxn id="11" idx="1"/>
          </p:cNvCxnSpPr>
          <p:nvPr/>
        </p:nvCxnSpPr>
        <p:spPr>
          <a:xfrm>
            <a:off x="2485295" y="4118185"/>
            <a:ext cx="543508" cy="67613"/>
          </a:xfrm>
          <a:prstGeom prst="straightConnector1">
            <a:avLst/>
          </a:prstGeom>
          <a:ln w="31750" cap="flat" cmpd="sng" algn="ctr">
            <a:solidFill>
              <a:srgbClr val="002060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12E74C9D-F10B-4448-A6D3-6513E78D035C}"/>
              </a:ext>
            </a:extLst>
          </p:cNvPr>
          <p:cNvSpPr txBox="1"/>
          <p:nvPr/>
        </p:nvSpPr>
        <p:spPr>
          <a:xfrm>
            <a:off x="643522" y="3228097"/>
            <a:ext cx="1649828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Mající světlý odstín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6B4A7377-3220-4BF1-8915-362C6D44000B}"/>
              </a:ext>
            </a:extLst>
          </p:cNvPr>
          <p:cNvSpPr txBox="1"/>
          <p:nvPr/>
        </p:nvSpPr>
        <p:spPr>
          <a:xfrm>
            <a:off x="323528" y="4005064"/>
            <a:ext cx="975956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Svítící se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9" name="TextovéPole 88">
            <a:extLst>
              <a:ext uri="{FF2B5EF4-FFF2-40B4-BE49-F238E27FC236}">
                <a16:creationId xmlns:a16="http://schemas.microsoft.com/office/drawing/2014/main" id="{09D8B2D0-A002-4ACE-B7BA-5628DB12A94A}"/>
              </a:ext>
            </a:extLst>
          </p:cNvPr>
          <p:cNvSpPr txBox="1"/>
          <p:nvPr/>
        </p:nvSpPr>
        <p:spPr>
          <a:xfrm>
            <a:off x="1808874" y="3979686"/>
            <a:ext cx="676421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Bledý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1" name="Přímá spojnice se šipkou 90">
            <a:extLst>
              <a:ext uri="{FF2B5EF4-FFF2-40B4-BE49-F238E27FC236}">
                <a16:creationId xmlns:a16="http://schemas.microsoft.com/office/drawing/2014/main" id="{CFD61F18-7549-4ADB-AD16-350F12B1F5B9}"/>
              </a:ext>
            </a:extLst>
          </p:cNvPr>
          <p:cNvCxnSpPr>
            <a:cxnSpLocks/>
            <a:stCxn id="86" idx="2"/>
            <a:endCxn id="88" idx="0"/>
          </p:cNvCxnSpPr>
          <p:nvPr/>
        </p:nvCxnSpPr>
        <p:spPr>
          <a:xfrm flipH="1">
            <a:off x="813679" y="3505096"/>
            <a:ext cx="654757" cy="533948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se šipkou 92">
            <a:extLst>
              <a:ext uri="{FF2B5EF4-FFF2-40B4-BE49-F238E27FC236}">
                <a16:creationId xmlns:a16="http://schemas.microsoft.com/office/drawing/2014/main" id="{6015AD92-5C74-4D05-AEFF-587E9432D2FD}"/>
              </a:ext>
            </a:extLst>
          </p:cNvPr>
          <p:cNvCxnSpPr>
            <a:cxnSpLocks/>
          </p:cNvCxnSpPr>
          <p:nvPr/>
        </p:nvCxnSpPr>
        <p:spPr>
          <a:xfrm flipH="1">
            <a:off x="746226" y="3523094"/>
            <a:ext cx="639404" cy="51595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se šipkou 95">
            <a:extLst>
              <a:ext uri="{FF2B5EF4-FFF2-40B4-BE49-F238E27FC236}">
                <a16:creationId xmlns:a16="http://schemas.microsoft.com/office/drawing/2014/main" id="{D146CA77-9CBF-4393-B832-47C538196BC9}"/>
              </a:ext>
            </a:extLst>
          </p:cNvPr>
          <p:cNvCxnSpPr>
            <a:cxnSpLocks/>
            <a:stCxn id="86" idx="2"/>
            <a:endCxn id="89" idx="0"/>
          </p:cNvCxnSpPr>
          <p:nvPr/>
        </p:nvCxnSpPr>
        <p:spPr>
          <a:xfrm>
            <a:off x="1468436" y="3505096"/>
            <a:ext cx="678649" cy="47459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ovéPole 112">
            <a:extLst>
              <a:ext uri="{FF2B5EF4-FFF2-40B4-BE49-F238E27FC236}">
                <a16:creationId xmlns:a16="http://schemas.microsoft.com/office/drawing/2014/main" id="{E4FBA66F-5873-4544-957A-AD9C9647D491}"/>
              </a:ext>
            </a:extLst>
          </p:cNvPr>
          <p:cNvSpPr txBox="1"/>
          <p:nvPr/>
        </p:nvSpPr>
        <p:spPr>
          <a:xfrm>
            <a:off x="4212166" y="3907106"/>
            <a:ext cx="1145114" cy="71558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Poukazující na modré oblečení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4" name="Přímá spojnice se šipkou 113">
            <a:extLst>
              <a:ext uri="{FF2B5EF4-FFF2-40B4-BE49-F238E27FC236}">
                <a16:creationId xmlns:a16="http://schemas.microsoft.com/office/drawing/2014/main" id="{014D0A02-19DB-43D9-A7F0-CDA7A00865D3}"/>
              </a:ext>
            </a:extLst>
          </p:cNvPr>
          <p:cNvCxnSpPr>
            <a:cxnSpLocks/>
            <a:stCxn id="7" idx="2"/>
            <a:endCxn id="113" idx="0"/>
          </p:cNvCxnSpPr>
          <p:nvPr/>
        </p:nvCxnSpPr>
        <p:spPr>
          <a:xfrm>
            <a:off x="2665756" y="2747997"/>
            <a:ext cx="2118968" cy="1159109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ovéPole 138">
            <a:extLst>
              <a:ext uri="{FF2B5EF4-FFF2-40B4-BE49-F238E27FC236}">
                <a16:creationId xmlns:a16="http://schemas.microsoft.com/office/drawing/2014/main" id="{3FBEF2DD-0FDA-4B62-8130-108C540FE241}"/>
              </a:ext>
            </a:extLst>
          </p:cNvPr>
          <p:cNvSpPr txBox="1"/>
          <p:nvPr/>
        </p:nvSpPr>
        <p:spPr>
          <a:xfrm>
            <a:off x="5509299" y="3934983"/>
            <a:ext cx="819537" cy="71558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Pozitivně působící, příjemný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2" name="Přímá spojnice se šipkou 141">
            <a:extLst>
              <a:ext uri="{FF2B5EF4-FFF2-40B4-BE49-F238E27FC236}">
                <a16:creationId xmlns:a16="http://schemas.microsoft.com/office/drawing/2014/main" id="{1F326290-E178-4933-ABAF-4AD9A6D08FBE}"/>
              </a:ext>
            </a:extLst>
          </p:cNvPr>
          <p:cNvCxnSpPr>
            <a:cxnSpLocks/>
            <a:stCxn id="7" idx="2"/>
            <a:endCxn id="139" idx="0"/>
          </p:cNvCxnSpPr>
          <p:nvPr/>
        </p:nvCxnSpPr>
        <p:spPr>
          <a:xfrm>
            <a:off x="2665755" y="2747996"/>
            <a:ext cx="3253313" cy="1186986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ovéPole 144">
            <a:extLst>
              <a:ext uri="{FF2B5EF4-FFF2-40B4-BE49-F238E27FC236}">
                <a16:creationId xmlns:a16="http://schemas.microsoft.com/office/drawing/2014/main" id="{25218D19-61DC-4506-8737-C4328A53A579}"/>
              </a:ext>
            </a:extLst>
          </p:cNvPr>
          <p:cNvSpPr txBox="1"/>
          <p:nvPr/>
        </p:nvSpPr>
        <p:spPr>
          <a:xfrm>
            <a:off x="179512" y="4937594"/>
            <a:ext cx="1296144" cy="553998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500" dirty="0">
                <a:solidFill>
                  <a:prstClr val="black"/>
                </a:solidFill>
                <a:latin typeface="Calibri" panose="020F0502020204030204"/>
              </a:rPr>
              <a:t>Spjatý          s aristokracií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6" name="Přímá spojnice se šipkou 145">
            <a:extLst>
              <a:ext uri="{FF2B5EF4-FFF2-40B4-BE49-F238E27FC236}">
                <a16:creationId xmlns:a16="http://schemas.microsoft.com/office/drawing/2014/main" id="{B356B9AC-F1DB-4EE9-95D2-41F10A9690AF}"/>
              </a:ext>
            </a:extLst>
          </p:cNvPr>
          <p:cNvCxnSpPr>
            <a:cxnSpLocks/>
            <a:stCxn id="89" idx="2"/>
            <a:endCxn id="145" idx="0"/>
          </p:cNvCxnSpPr>
          <p:nvPr/>
        </p:nvCxnSpPr>
        <p:spPr>
          <a:xfrm flipH="1">
            <a:off x="913205" y="4256685"/>
            <a:ext cx="1233879" cy="68091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ovéPole 148">
            <a:extLst>
              <a:ext uri="{FF2B5EF4-FFF2-40B4-BE49-F238E27FC236}">
                <a16:creationId xmlns:a16="http://schemas.microsoft.com/office/drawing/2014/main" id="{AA76EBC5-97FB-414C-BA8D-0FD0B35564A6}"/>
              </a:ext>
            </a:extLst>
          </p:cNvPr>
          <p:cNvSpPr txBox="1"/>
          <p:nvPr/>
        </p:nvSpPr>
        <p:spPr>
          <a:xfrm>
            <a:off x="1706902" y="4923264"/>
            <a:ext cx="1394683" cy="85408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650" dirty="0">
                <a:solidFill>
                  <a:prstClr val="black"/>
                </a:solidFill>
                <a:latin typeface="Calibri" panose="020F0502020204030204"/>
              </a:rPr>
              <a:t>Signalizující fyzickou nepříjemnost</a:t>
            </a:r>
            <a:endParaRPr lang="en-GB" sz="16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50" name="Přímá spojnice se šipkou 149">
            <a:extLst>
              <a:ext uri="{FF2B5EF4-FFF2-40B4-BE49-F238E27FC236}">
                <a16:creationId xmlns:a16="http://schemas.microsoft.com/office/drawing/2014/main" id="{104A98F1-7237-429F-8348-EAF76DEFEAAB}"/>
              </a:ext>
            </a:extLst>
          </p:cNvPr>
          <p:cNvCxnSpPr>
            <a:cxnSpLocks/>
            <a:stCxn id="89" idx="2"/>
            <a:endCxn id="149" idx="0"/>
          </p:cNvCxnSpPr>
          <p:nvPr/>
        </p:nvCxnSpPr>
        <p:spPr>
          <a:xfrm>
            <a:off x="2147085" y="4256685"/>
            <a:ext cx="257159" cy="666579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ovéPole 153">
            <a:extLst>
              <a:ext uri="{FF2B5EF4-FFF2-40B4-BE49-F238E27FC236}">
                <a16:creationId xmlns:a16="http://schemas.microsoft.com/office/drawing/2014/main" id="{4D9B5E0F-ACB9-4981-AE4D-998670A45BB2}"/>
              </a:ext>
            </a:extLst>
          </p:cNvPr>
          <p:cNvSpPr txBox="1"/>
          <p:nvPr/>
        </p:nvSpPr>
        <p:spPr>
          <a:xfrm>
            <a:off x="3289588" y="4900182"/>
            <a:ext cx="1282412" cy="50783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Spjatý 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                </a:t>
            </a: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s alkoholismem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55" name="Přímá spojnice se šipkou 154">
            <a:extLst>
              <a:ext uri="{FF2B5EF4-FFF2-40B4-BE49-F238E27FC236}">
                <a16:creationId xmlns:a16="http://schemas.microsoft.com/office/drawing/2014/main" id="{6DD8A538-C880-4E75-8346-BAB1B939255E}"/>
              </a:ext>
            </a:extLst>
          </p:cNvPr>
          <p:cNvCxnSpPr>
            <a:cxnSpLocks/>
            <a:stCxn id="11" idx="2"/>
            <a:endCxn id="154" idx="0"/>
          </p:cNvCxnSpPr>
          <p:nvPr/>
        </p:nvCxnSpPr>
        <p:spPr>
          <a:xfrm>
            <a:off x="3542434" y="4601297"/>
            <a:ext cx="388360" cy="298885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Přímá spojnice se šipkou 172">
            <a:extLst>
              <a:ext uri="{FF2B5EF4-FFF2-40B4-BE49-F238E27FC236}">
                <a16:creationId xmlns:a16="http://schemas.microsoft.com/office/drawing/2014/main" id="{099FF4E9-46B6-4EAE-8019-5F163DA6F3FC}"/>
              </a:ext>
            </a:extLst>
          </p:cNvPr>
          <p:cNvCxnSpPr>
            <a:cxnSpLocks/>
          </p:cNvCxnSpPr>
          <p:nvPr/>
        </p:nvCxnSpPr>
        <p:spPr>
          <a:xfrm>
            <a:off x="1549008" y="3506971"/>
            <a:ext cx="678649" cy="47459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Přímá spojnice se šipkou 174">
            <a:extLst>
              <a:ext uri="{FF2B5EF4-FFF2-40B4-BE49-F238E27FC236}">
                <a16:creationId xmlns:a16="http://schemas.microsoft.com/office/drawing/2014/main" id="{65F9E19A-11A5-4CD8-8EAC-BA98BEF2E132}"/>
              </a:ext>
            </a:extLst>
          </p:cNvPr>
          <p:cNvCxnSpPr>
            <a:cxnSpLocks/>
          </p:cNvCxnSpPr>
          <p:nvPr/>
        </p:nvCxnSpPr>
        <p:spPr>
          <a:xfrm>
            <a:off x="2193930" y="4247318"/>
            <a:ext cx="257159" cy="666579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Přímá spojnice se šipkou 175">
            <a:extLst>
              <a:ext uri="{FF2B5EF4-FFF2-40B4-BE49-F238E27FC236}">
                <a16:creationId xmlns:a16="http://schemas.microsoft.com/office/drawing/2014/main" id="{D57C53B5-64D9-4182-9637-B4737E6A2FD6}"/>
              </a:ext>
            </a:extLst>
          </p:cNvPr>
          <p:cNvCxnSpPr>
            <a:cxnSpLocks/>
          </p:cNvCxnSpPr>
          <p:nvPr/>
        </p:nvCxnSpPr>
        <p:spPr>
          <a:xfrm flipH="1">
            <a:off x="1369127" y="2738629"/>
            <a:ext cx="1197320" cy="480101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267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sz="2900" b="1" cap="none" dirty="0">
                <a:effectLst/>
                <a:latin typeface="Times New Roman" pitchFamily="18" charset="0"/>
              </a:rPr>
              <a:t>Další příklad různosti obrazů / modelů světa: </a:t>
            </a:r>
            <a:br>
              <a:rPr lang="cs-CZ" sz="2900" b="1" cap="none" dirty="0">
                <a:effectLst/>
                <a:latin typeface="Times New Roman" pitchFamily="18" charset="0"/>
              </a:rPr>
            </a:br>
            <a:r>
              <a:rPr lang="cs-CZ" sz="2900" b="1" cap="none" dirty="0">
                <a:effectLst/>
                <a:latin typeface="Times New Roman" pitchFamily="18" charset="0"/>
              </a:rPr>
              <a:t>č. </a:t>
            </a:r>
            <a:r>
              <a:rPr lang="cs-CZ" sz="2900" b="1" i="1" cap="none" dirty="0">
                <a:effectLst/>
                <a:latin typeface="Times New Roman" pitchFamily="18" charset="0"/>
              </a:rPr>
              <a:t>svobodný, svoboda</a:t>
            </a:r>
            <a:r>
              <a:rPr lang="cs-CZ" sz="2900" b="1" cap="none" dirty="0">
                <a:effectLst/>
                <a:latin typeface="Times New Roman" pitchFamily="18" charset="0"/>
              </a:rPr>
              <a:t> ≠ angl. </a:t>
            </a:r>
            <a:r>
              <a:rPr lang="cs-CZ" sz="2900" b="1" i="1" cap="none" dirty="0">
                <a:effectLst/>
                <a:latin typeface="Times New Roman" pitchFamily="18" charset="0"/>
              </a:rPr>
              <a:t>free, </a:t>
            </a:r>
            <a:r>
              <a:rPr lang="cs-CZ" sz="2900" b="1" i="1" cap="none" dirty="0" err="1">
                <a:effectLst/>
                <a:latin typeface="Times New Roman" pitchFamily="18" charset="0"/>
              </a:rPr>
              <a:t>freedom</a:t>
            </a:r>
            <a:endParaRPr lang="en-GB" sz="2900" b="1" i="1" cap="none" dirty="0">
              <a:effectLst/>
              <a:latin typeface="Times New Roman" pitchFamily="18" charset="0"/>
            </a:endParaRPr>
          </a:p>
        </p:txBody>
      </p:sp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773238"/>
            <a:ext cx="8686800" cy="430688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jsem svobodný</a:t>
            </a:r>
            <a:endParaRPr lang="en-GB" b="1" i="1" dirty="0">
              <a:solidFill>
                <a:srgbClr val="C00000"/>
              </a:solidFill>
              <a:latin typeface="Georgia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cs-CZ" b="1" dirty="0">
                <a:solidFill>
                  <a:srgbClr val="C00000"/>
                </a:solidFill>
                <a:latin typeface="Georgia" pitchFamily="18" charset="0"/>
              </a:rPr>
              <a:t> a) </a:t>
            </a: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I </a:t>
            </a:r>
            <a:r>
              <a:rPr lang="cs-CZ" b="1" i="1" dirty="0" err="1">
                <a:solidFill>
                  <a:srgbClr val="C00000"/>
                </a:solidFill>
                <a:latin typeface="Georgia" pitchFamily="18" charset="0"/>
              </a:rPr>
              <a:t>am</a:t>
            </a: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 free           </a:t>
            </a:r>
            <a:r>
              <a:rPr lang="cs-CZ" b="1" dirty="0">
                <a:solidFill>
                  <a:srgbClr val="C00000"/>
                </a:solidFill>
                <a:latin typeface="Georgia" pitchFamily="18" charset="0"/>
              </a:rPr>
              <a:t>X             b) </a:t>
            </a: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I </a:t>
            </a:r>
            <a:r>
              <a:rPr lang="cs-CZ" b="1" i="1" dirty="0" err="1">
                <a:solidFill>
                  <a:srgbClr val="C00000"/>
                </a:solidFill>
                <a:latin typeface="Georgia" pitchFamily="18" charset="0"/>
              </a:rPr>
              <a:t>am</a:t>
            </a: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 single</a:t>
            </a:r>
            <a:endParaRPr lang="cs-CZ" i="1" dirty="0">
              <a:solidFill>
                <a:srgbClr val="C00000"/>
              </a:solidFill>
              <a:latin typeface="Georgia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cs-CZ" sz="2400" i="1" dirty="0">
              <a:latin typeface="Georgia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svobodný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občan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free citizen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,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svobodné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volby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free election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svobodná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(</a:t>
            </a:r>
            <a:r>
              <a:rPr lang="en-GB" sz="2400" dirty="0" err="1">
                <a:solidFill>
                  <a:schemeClr val="tx1"/>
                </a:solidFill>
                <a:latin typeface="Georgia" pitchFamily="18" charset="0"/>
              </a:rPr>
              <a:t>nezávislá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)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země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free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(independent)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country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zločinec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je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opět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na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svobodě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Georgia" pitchFamily="18" charset="0"/>
              </a:rPr>
              <a:t>criminal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is a free man again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cs-CZ" sz="2400" dirty="0">
                <a:solidFill>
                  <a:schemeClr val="tx1"/>
                </a:solidFill>
                <a:latin typeface="Georgia" pitchFamily="18" charset="0"/>
              </a:rPr>
              <a:t>ALE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: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svobodná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žena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(</a:t>
            </a:r>
            <a:r>
              <a:rPr lang="en-GB" sz="2400" dirty="0" err="1">
                <a:solidFill>
                  <a:schemeClr val="tx1"/>
                </a:solidFill>
                <a:latin typeface="Georgia" pitchFamily="18" charset="0"/>
              </a:rPr>
              <a:t>neprovdaná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)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single girl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(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woman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),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bachelor  girl</a:t>
            </a:r>
            <a:r>
              <a:rPr lang="cs-CZ" sz="2400" i="1" dirty="0">
                <a:solidFill>
                  <a:schemeClr val="tx1"/>
                </a:solidFill>
                <a:latin typeface="Georgia" pitchFamily="18" charset="0"/>
              </a:rPr>
              <a:t>;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svobodná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matka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single mother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za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se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jmenovala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Nováková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her maiden name was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Nováková</a:t>
            </a:r>
            <a:endParaRPr lang="cs-CZ" sz="2400" i="1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26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936104"/>
          </a:xfrm>
        </p:spPr>
        <p:txBody>
          <a:bodyPr>
            <a:noAutofit/>
          </a:bodyPr>
          <a:lstStyle/>
          <a:p>
            <a:r>
              <a:rPr lang="cs-CZ" sz="2800" b="1" dirty="0"/>
              <a:t>Východiska a témata kognitivní lingvistiky </a:t>
            </a:r>
            <a:br>
              <a:rPr lang="cs-CZ" sz="2800" b="1" dirty="0"/>
            </a:br>
            <a:r>
              <a:rPr lang="cs-CZ" sz="2800" b="1" dirty="0"/>
              <a:t>(mluvených i znakových jazyků):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60486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8000" dirty="0"/>
              <a:t>●  A/  </a:t>
            </a:r>
            <a:r>
              <a:rPr lang="cs-CZ" sz="8000" b="1" dirty="0"/>
              <a:t>metafora</a:t>
            </a:r>
            <a:r>
              <a:rPr lang="cs-CZ" sz="8000" dirty="0"/>
              <a:t>: </a:t>
            </a:r>
            <a:r>
              <a:rPr lang="cs-CZ" sz="8000" cap="all" dirty="0" err="1"/>
              <a:t>Lakoff</a:t>
            </a:r>
            <a:r>
              <a:rPr lang="cs-CZ" sz="8000" cap="all" dirty="0"/>
              <a:t>, George – Johnson, Mark:</a:t>
            </a:r>
            <a:r>
              <a:rPr lang="cs-CZ" sz="8000" dirty="0"/>
              <a:t> </a:t>
            </a:r>
            <a:r>
              <a:rPr lang="cs-CZ" sz="8000" i="1" dirty="0" err="1"/>
              <a:t>Metaphors</a:t>
            </a:r>
            <a:r>
              <a:rPr lang="cs-CZ" sz="8000" i="1" dirty="0"/>
              <a:t> </a:t>
            </a:r>
            <a:r>
              <a:rPr lang="cs-CZ" sz="8000" i="1" dirty="0" err="1"/>
              <a:t>We</a:t>
            </a:r>
            <a:r>
              <a:rPr lang="cs-CZ" sz="8000" i="1" dirty="0"/>
              <a:t> Live By (1980).</a:t>
            </a:r>
            <a:endParaRPr lang="cs-CZ" sz="8000" dirty="0"/>
          </a:p>
          <a:p>
            <a:pPr marL="0" indent="0">
              <a:buNone/>
            </a:pPr>
            <a:r>
              <a:rPr lang="cs-CZ" sz="8000" dirty="0"/>
              <a:t>●  </a:t>
            </a:r>
            <a:r>
              <a:rPr lang="cs-CZ" sz="8000" cap="all" dirty="0"/>
              <a:t>B/   </a:t>
            </a:r>
            <a:r>
              <a:rPr lang="cs-CZ" sz="8000" b="1" dirty="0"/>
              <a:t>tělesnost</a:t>
            </a:r>
            <a:r>
              <a:rPr lang="cs-CZ" sz="8000" dirty="0"/>
              <a:t> a tělesně-prostorové ukotvení významu: </a:t>
            </a:r>
            <a:r>
              <a:rPr lang="cs-CZ" sz="8000" cap="all" dirty="0"/>
              <a:t>Johnson,</a:t>
            </a:r>
            <a:r>
              <a:rPr lang="cs-CZ" sz="8000" dirty="0"/>
              <a:t> M.: </a:t>
            </a:r>
            <a:r>
              <a:rPr lang="cs-CZ" sz="8000" i="1" dirty="0" err="1"/>
              <a:t>The</a:t>
            </a:r>
            <a:r>
              <a:rPr lang="cs-CZ" sz="8000" i="1" dirty="0"/>
              <a:t> Body in </a:t>
            </a:r>
            <a:r>
              <a:rPr lang="cs-CZ" sz="8000" i="1" dirty="0" err="1"/>
              <a:t>the</a:t>
            </a:r>
            <a:r>
              <a:rPr lang="cs-CZ" sz="8000" i="1" dirty="0"/>
              <a:t> Mind</a:t>
            </a:r>
            <a:r>
              <a:rPr lang="cs-CZ" sz="8000" dirty="0"/>
              <a:t>. </a:t>
            </a:r>
            <a:r>
              <a:rPr lang="cs-CZ" sz="8000" dirty="0" err="1"/>
              <a:t>The</a:t>
            </a:r>
            <a:r>
              <a:rPr lang="cs-CZ" sz="8000" dirty="0"/>
              <a:t> </a:t>
            </a:r>
            <a:r>
              <a:rPr lang="cs-CZ" sz="8000" dirty="0" err="1"/>
              <a:t>Bodily</a:t>
            </a:r>
            <a:r>
              <a:rPr lang="cs-CZ" sz="8000" dirty="0"/>
              <a:t> </a:t>
            </a:r>
            <a:r>
              <a:rPr lang="cs-CZ" sz="8000" dirty="0" err="1"/>
              <a:t>Basis</a:t>
            </a:r>
            <a:r>
              <a:rPr lang="cs-CZ" sz="8000" dirty="0"/>
              <a:t> </a:t>
            </a:r>
            <a:r>
              <a:rPr lang="cs-CZ" sz="8000" dirty="0" err="1"/>
              <a:t>of</a:t>
            </a:r>
            <a:r>
              <a:rPr lang="cs-CZ" sz="8000" dirty="0"/>
              <a:t> </a:t>
            </a:r>
            <a:r>
              <a:rPr lang="cs-CZ" sz="8000" dirty="0" err="1"/>
              <a:t>Meaning</a:t>
            </a:r>
            <a:r>
              <a:rPr lang="cs-CZ" sz="8000" dirty="0"/>
              <a:t>, </a:t>
            </a:r>
            <a:r>
              <a:rPr lang="cs-CZ" sz="8000" dirty="0" err="1"/>
              <a:t>Imagination</a:t>
            </a:r>
            <a:r>
              <a:rPr lang="cs-CZ" sz="8000" dirty="0"/>
              <a:t>, and </a:t>
            </a:r>
            <a:r>
              <a:rPr lang="cs-CZ" sz="8000" dirty="0" err="1"/>
              <a:t>Reason</a:t>
            </a:r>
            <a:r>
              <a:rPr lang="cs-CZ" sz="8000" dirty="0"/>
              <a:t> (1987).</a:t>
            </a:r>
          </a:p>
          <a:p>
            <a:pPr marL="0" indent="0">
              <a:buNone/>
            </a:pPr>
            <a:r>
              <a:rPr lang="cs-CZ" sz="8000" dirty="0"/>
              <a:t>●  </a:t>
            </a:r>
            <a:r>
              <a:rPr lang="cs-CZ" sz="8000" cap="all" dirty="0"/>
              <a:t>C/   </a:t>
            </a:r>
            <a:r>
              <a:rPr lang="cs-CZ" sz="8000" b="1" dirty="0"/>
              <a:t>kategorizace</a:t>
            </a:r>
            <a:r>
              <a:rPr lang="cs-CZ" sz="8000" cap="all" dirty="0"/>
              <a:t>: </a:t>
            </a:r>
            <a:r>
              <a:rPr lang="cs-CZ" sz="8000" cap="all" dirty="0" err="1"/>
              <a:t>Lakoff</a:t>
            </a:r>
            <a:r>
              <a:rPr lang="cs-CZ" sz="8000" cap="all" dirty="0"/>
              <a:t>, G.:</a:t>
            </a:r>
            <a:r>
              <a:rPr lang="cs-CZ" sz="8000" dirty="0"/>
              <a:t> </a:t>
            </a:r>
            <a:r>
              <a:rPr lang="cs-CZ" sz="8000" i="1" dirty="0" err="1"/>
              <a:t>Women</a:t>
            </a:r>
            <a:r>
              <a:rPr lang="cs-CZ" sz="8000" i="1" dirty="0"/>
              <a:t>, </a:t>
            </a:r>
            <a:r>
              <a:rPr lang="cs-CZ" sz="8000" i="1" dirty="0" err="1"/>
              <a:t>Fire</a:t>
            </a:r>
            <a:r>
              <a:rPr lang="cs-CZ" sz="8000" i="1" dirty="0"/>
              <a:t> and </a:t>
            </a:r>
            <a:r>
              <a:rPr lang="cs-CZ" sz="8000" i="1" dirty="0" err="1"/>
              <a:t>Dangerous</a:t>
            </a:r>
            <a:r>
              <a:rPr lang="cs-CZ" sz="8000" i="1" dirty="0"/>
              <a:t> </a:t>
            </a:r>
            <a:r>
              <a:rPr lang="cs-CZ" sz="8000" i="1" dirty="0" err="1"/>
              <a:t>Things</a:t>
            </a:r>
            <a:r>
              <a:rPr lang="cs-CZ" sz="8000" i="1" dirty="0"/>
              <a:t>.  </a:t>
            </a:r>
            <a:r>
              <a:rPr lang="cs-CZ" sz="8000" i="1" dirty="0" err="1"/>
              <a:t>What</a:t>
            </a:r>
            <a:r>
              <a:rPr lang="cs-CZ" sz="8000" i="1" dirty="0"/>
              <a:t> </a:t>
            </a:r>
            <a:r>
              <a:rPr lang="cs-CZ" sz="8000" i="1" dirty="0" err="1"/>
              <a:t>Categories</a:t>
            </a:r>
            <a:r>
              <a:rPr lang="cs-CZ" sz="8000" i="1" dirty="0"/>
              <a:t> </a:t>
            </a:r>
            <a:r>
              <a:rPr lang="cs-CZ" sz="8000" i="1" dirty="0" err="1"/>
              <a:t>Reveal</a:t>
            </a:r>
            <a:r>
              <a:rPr lang="cs-CZ" sz="8000" i="1" dirty="0"/>
              <a:t> </a:t>
            </a:r>
            <a:r>
              <a:rPr lang="cs-CZ" sz="8000" i="1" dirty="0" err="1"/>
              <a:t>about</a:t>
            </a:r>
            <a:r>
              <a:rPr lang="cs-CZ" sz="8000" i="1" dirty="0"/>
              <a:t> </a:t>
            </a:r>
            <a:r>
              <a:rPr lang="cs-CZ" sz="8000" i="1" dirty="0" err="1"/>
              <a:t>the</a:t>
            </a:r>
            <a:r>
              <a:rPr lang="cs-CZ" sz="8000" i="1" dirty="0"/>
              <a:t> Mind </a:t>
            </a:r>
            <a:r>
              <a:rPr lang="cs-CZ" sz="8000" dirty="0"/>
              <a:t>(1987).</a:t>
            </a:r>
          </a:p>
          <a:p>
            <a:pPr marL="0" indent="0">
              <a:buNone/>
            </a:pPr>
            <a:r>
              <a:rPr lang="cs-CZ" sz="8000" dirty="0"/>
              <a:t>●  D/   </a:t>
            </a:r>
            <a:r>
              <a:rPr lang="cs-CZ" sz="8000" b="1" dirty="0"/>
              <a:t>zkušenostní realismus (</a:t>
            </a:r>
            <a:r>
              <a:rPr lang="cs-CZ" sz="8000" b="1" dirty="0" err="1"/>
              <a:t>experiencialismus</a:t>
            </a:r>
            <a:r>
              <a:rPr lang="cs-CZ" sz="8000" b="1" dirty="0"/>
              <a:t>)</a:t>
            </a:r>
            <a:r>
              <a:rPr lang="cs-CZ" sz="8000" dirty="0"/>
              <a:t>:</a:t>
            </a:r>
            <a:r>
              <a:rPr lang="cs-CZ" sz="8000" cap="all" dirty="0"/>
              <a:t> </a:t>
            </a:r>
            <a:r>
              <a:rPr lang="cs-CZ" sz="8000" cap="all" dirty="0" err="1"/>
              <a:t>Lakoff</a:t>
            </a:r>
            <a:r>
              <a:rPr lang="cs-CZ" sz="8000" cap="all" dirty="0"/>
              <a:t>, G. – Johnson, M</a:t>
            </a:r>
            <a:r>
              <a:rPr lang="cs-CZ" sz="8000" dirty="0"/>
              <a:t>.: </a:t>
            </a:r>
            <a:r>
              <a:rPr lang="cs-CZ" sz="8000" i="1" dirty="0" err="1"/>
              <a:t>Philosophy</a:t>
            </a:r>
            <a:r>
              <a:rPr lang="cs-CZ" sz="8000" i="1" dirty="0"/>
              <a:t> in </a:t>
            </a:r>
            <a:r>
              <a:rPr lang="cs-CZ" sz="8000" i="1" dirty="0" err="1"/>
              <a:t>the</a:t>
            </a:r>
            <a:r>
              <a:rPr lang="cs-CZ" sz="8000" i="1" dirty="0"/>
              <a:t> </a:t>
            </a:r>
            <a:r>
              <a:rPr lang="cs-CZ" sz="8000" i="1" dirty="0" err="1"/>
              <a:t>Flesh</a:t>
            </a:r>
            <a:r>
              <a:rPr lang="cs-CZ" sz="8000" i="1" dirty="0"/>
              <a:t>. </a:t>
            </a:r>
            <a:r>
              <a:rPr lang="cs-CZ" sz="8000" i="1" dirty="0" err="1"/>
              <a:t>The</a:t>
            </a:r>
            <a:r>
              <a:rPr lang="cs-CZ" sz="8000" i="1" dirty="0"/>
              <a:t> </a:t>
            </a:r>
            <a:r>
              <a:rPr lang="cs-CZ" sz="8000" i="1" dirty="0" err="1"/>
              <a:t>Embodied</a:t>
            </a:r>
            <a:r>
              <a:rPr lang="cs-CZ" sz="8000" i="1" dirty="0"/>
              <a:t> Mind and </a:t>
            </a:r>
            <a:r>
              <a:rPr lang="cs-CZ" sz="8000" i="1" dirty="0" err="1"/>
              <a:t>its</a:t>
            </a:r>
            <a:r>
              <a:rPr lang="cs-CZ" sz="8000" i="1" dirty="0"/>
              <a:t> </a:t>
            </a:r>
            <a:r>
              <a:rPr lang="cs-CZ" sz="8000" i="1" dirty="0" err="1"/>
              <a:t>Challenge</a:t>
            </a:r>
            <a:r>
              <a:rPr lang="cs-CZ" sz="8000" i="1" dirty="0"/>
              <a:t> to Western </a:t>
            </a:r>
            <a:r>
              <a:rPr lang="cs-CZ" sz="8000" i="1" dirty="0" err="1"/>
              <a:t>Thought</a:t>
            </a:r>
            <a:r>
              <a:rPr lang="cs-CZ" sz="8000" i="1" dirty="0"/>
              <a:t> </a:t>
            </a:r>
            <a:r>
              <a:rPr lang="cs-CZ" sz="8000" dirty="0"/>
              <a:t>(1999).</a:t>
            </a:r>
          </a:p>
          <a:p>
            <a:pPr marL="0" indent="0">
              <a:buNone/>
            </a:pPr>
            <a:endParaRPr lang="cs-CZ" sz="8000" dirty="0"/>
          </a:p>
          <a:p>
            <a:pPr marL="0" indent="0">
              <a:buNone/>
            </a:pPr>
            <a:r>
              <a:rPr lang="cs-CZ" sz="8000" dirty="0"/>
              <a:t>●  E/  </a:t>
            </a:r>
            <a:r>
              <a:rPr lang="cs-CZ" sz="8000" b="1" dirty="0"/>
              <a:t>ikoničnost</a:t>
            </a:r>
            <a:r>
              <a:rPr lang="cs-CZ" sz="8000" dirty="0"/>
              <a:t> – daleko šíře chápaná než v </a:t>
            </a:r>
            <a:r>
              <a:rPr lang="cs-CZ" sz="8000" dirty="0" err="1"/>
              <a:t>saussurovském</a:t>
            </a:r>
            <a:r>
              <a:rPr lang="cs-CZ" sz="8000" dirty="0"/>
              <a:t> smyslu slova: výrazné i ve studiu </a:t>
            </a:r>
            <a:r>
              <a:rPr lang="cs-CZ" sz="8000" b="1" dirty="0"/>
              <a:t>ZNAKOVÝCH JAZYKŮ; důraz na motivaci</a:t>
            </a:r>
            <a:r>
              <a:rPr lang="cs-CZ" sz="8000" dirty="0"/>
              <a:t>; S. TAUB, P. P. WILCOX </a:t>
            </a:r>
          </a:p>
          <a:p>
            <a:pPr marL="0" indent="0">
              <a:buNone/>
            </a:pPr>
            <a:endParaRPr lang="cs-CZ" sz="8000" dirty="0"/>
          </a:p>
          <a:p>
            <a:pPr marL="0" indent="0">
              <a:buNone/>
            </a:pPr>
            <a:r>
              <a:rPr lang="cs-CZ" sz="8000" dirty="0"/>
              <a:t>+ Komplexní pojem  </a:t>
            </a:r>
            <a:r>
              <a:rPr lang="cs-CZ" sz="8000" b="1" dirty="0"/>
              <a:t>jazykový obraz světa: konceptualizace světa obsažená v jazyce – </a:t>
            </a:r>
            <a:r>
              <a:rPr lang="cs-CZ" sz="8000" dirty="0" err="1"/>
              <a:t>Jerzy</a:t>
            </a:r>
            <a:r>
              <a:rPr lang="cs-CZ" sz="8000" dirty="0"/>
              <a:t> BARTMIŃSKI (Lublin) aj. – a slovanská větev kognitivně-kulturní lingvistiky); srov. už dříve </a:t>
            </a:r>
            <a:r>
              <a:rPr lang="cs-CZ" sz="8000" b="1" dirty="0" err="1"/>
              <a:t>worldview</a:t>
            </a:r>
            <a:r>
              <a:rPr lang="cs-CZ" sz="8000" dirty="0"/>
              <a:t> (</a:t>
            </a:r>
            <a:r>
              <a:rPr lang="cs-CZ" sz="8000" dirty="0" err="1"/>
              <a:t>Sapirova</a:t>
            </a:r>
            <a:r>
              <a:rPr lang="cs-CZ" sz="8000" dirty="0"/>
              <a:t> – </a:t>
            </a:r>
            <a:r>
              <a:rPr lang="cs-CZ" sz="8000" dirty="0" err="1"/>
              <a:t>Whorfova</a:t>
            </a:r>
            <a:r>
              <a:rPr lang="cs-CZ" sz="8000" dirty="0"/>
              <a:t> hypotéza) nebo </a:t>
            </a:r>
            <a:r>
              <a:rPr lang="cs-CZ" sz="8000" b="1" dirty="0" err="1"/>
              <a:t>Weltansicht</a:t>
            </a:r>
            <a:r>
              <a:rPr lang="cs-CZ" sz="8000" dirty="0"/>
              <a:t> (Humboldt)</a:t>
            </a:r>
          </a:p>
          <a:p>
            <a:pPr marL="0" indent="0">
              <a:buNone/>
            </a:pPr>
            <a:r>
              <a:rPr lang="cs-CZ" sz="8000" b="1" dirty="0"/>
              <a:t>stereotyp</a:t>
            </a:r>
            <a:r>
              <a:rPr lang="cs-CZ" sz="8000" dirty="0"/>
              <a:t> jako součást / jednotka jazykového obrazu světa</a:t>
            </a:r>
          </a:p>
          <a:p>
            <a:pPr marL="0" indent="0">
              <a:buNone/>
            </a:pPr>
            <a:r>
              <a:rPr lang="cs-CZ" sz="8000" dirty="0"/>
              <a:t> </a:t>
            </a:r>
          </a:p>
          <a:p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3934797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Konceptuální (pojmová) metafora (a metonymie)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467544" y="1844824"/>
            <a:ext cx="4040188" cy="648072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sz="8000" dirty="0"/>
          </a:p>
          <a:p>
            <a:endParaRPr lang="cs-CZ" sz="8000" dirty="0"/>
          </a:p>
          <a:p>
            <a:endParaRPr lang="cs-CZ" sz="8000" dirty="0"/>
          </a:p>
          <a:p>
            <a:endParaRPr lang="cs-CZ" sz="8000" dirty="0"/>
          </a:p>
          <a:p>
            <a:endParaRPr lang="cs-CZ" sz="8000" dirty="0"/>
          </a:p>
          <a:p>
            <a:pPr algn="ctr">
              <a:spcBef>
                <a:spcPct val="0"/>
              </a:spcBef>
            </a:pPr>
            <a:endParaRPr lang="cs-CZ" sz="17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cs-CZ" sz="17600" dirty="0">
              <a:latin typeface="+mj-lt"/>
              <a:ea typeface="+mj-ea"/>
              <a:cs typeface="+mj-cs"/>
            </a:endParaRPr>
          </a:p>
          <a:p>
            <a:endParaRPr lang="cs-CZ" sz="8000" dirty="0"/>
          </a:p>
          <a:p>
            <a:r>
              <a:rPr lang="cs-CZ" sz="8000" dirty="0"/>
              <a:t>● </a:t>
            </a:r>
            <a:r>
              <a:rPr lang="cs-CZ" sz="8000" cap="all" dirty="0" err="1"/>
              <a:t>Lakoff</a:t>
            </a:r>
            <a:r>
              <a:rPr lang="cs-CZ" sz="8000" cap="all" dirty="0"/>
              <a:t>, G. – Johnson, M.:</a:t>
            </a:r>
            <a:r>
              <a:rPr lang="cs-CZ" sz="8000" dirty="0"/>
              <a:t>  </a:t>
            </a:r>
          </a:p>
          <a:p>
            <a:r>
              <a:rPr lang="cs-CZ" sz="8000" dirty="0" err="1"/>
              <a:t>Metaphors</a:t>
            </a:r>
            <a:r>
              <a:rPr lang="cs-CZ" sz="8000" dirty="0"/>
              <a:t> </a:t>
            </a:r>
            <a:r>
              <a:rPr lang="cs-CZ" sz="8000" dirty="0" err="1"/>
              <a:t>We</a:t>
            </a:r>
            <a:r>
              <a:rPr lang="cs-CZ" sz="8000" dirty="0"/>
              <a:t> Live By, 1980.</a:t>
            </a:r>
          </a:p>
          <a:p>
            <a:endParaRPr lang="cs-CZ" sz="8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008" y="2132856"/>
            <a:ext cx="4041775" cy="64807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● Metafory, kterými žijeme. Překlad </a:t>
            </a:r>
          </a:p>
          <a:p>
            <a:r>
              <a:rPr lang="cs-CZ" dirty="0"/>
              <a:t>M. Čejka. Brno: Host, 2002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2407500" cy="385200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48880"/>
            <a:ext cx="2568862" cy="3996000"/>
          </a:xfrm>
        </p:spPr>
      </p:pic>
    </p:spTree>
    <p:extLst>
      <p:ext uri="{BB962C8B-B14F-4D97-AF65-F5344CB8AC3E}">
        <p14:creationId xmlns:p14="http://schemas.microsoft.com/office/powerpoint/2010/main" val="141076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138" y="260648"/>
            <a:ext cx="8236476" cy="72008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Kognitivní lingvistika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06842"/>
            <a:ext cx="8712968" cy="5390510"/>
          </a:xfrm>
        </p:spPr>
        <p:txBody>
          <a:bodyPr>
            <a:normAutofit fontScale="85000" lnSpcReduction="20000"/>
          </a:bodyPr>
          <a:lstStyle/>
          <a:p>
            <a:r>
              <a:rPr lang="cs-CZ" sz="2800" i="1" dirty="0" err="1"/>
              <a:t>cognosco</a:t>
            </a:r>
            <a:r>
              <a:rPr lang="cs-CZ" sz="2800" dirty="0"/>
              <a:t>, -</a:t>
            </a:r>
            <a:r>
              <a:rPr lang="cs-CZ" sz="2800" i="1" dirty="0" err="1"/>
              <a:t>ere</a:t>
            </a:r>
            <a:r>
              <a:rPr lang="cs-CZ" sz="2800" dirty="0"/>
              <a:t>, </a:t>
            </a:r>
            <a:r>
              <a:rPr lang="cs-CZ" sz="2800" i="1" dirty="0" err="1"/>
              <a:t>cognovi</a:t>
            </a:r>
            <a:r>
              <a:rPr lang="cs-CZ" sz="2800" dirty="0"/>
              <a:t>, </a:t>
            </a:r>
            <a:r>
              <a:rPr lang="cs-CZ" sz="2800" i="1" dirty="0" err="1"/>
              <a:t>cognitum</a:t>
            </a:r>
            <a:r>
              <a:rPr lang="cs-CZ" sz="2800" dirty="0"/>
              <a:t> (lat.) – „poznávat“</a:t>
            </a:r>
          </a:p>
          <a:p>
            <a:r>
              <a:rPr lang="cs-CZ" sz="2800" dirty="0"/>
              <a:t>jazyk se zkoumá ve vztahu k poznávacím procesům; vztahy </a:t>
            </a:r>
            <a:r>
              <a:rPr lang="cs-CZ" sz="2800" b="1" dirty="0"/>
              <a:t>mezi jazykem a myslí</a:t>
            </a:r>
            <a:r>
              <a:rPr lang="cs-CZ" sz="2800" dirty="0"/>
              <a:t>: jazyk jako „pohled na svět“, „obraz světa“, „interpretace světa“ → jazykový obraz světa (jazyk + kultura)</a:t>
            </a:r>
          </a:p>
          <a:p>
            <a:r>
              <a:rPr lang="cs-CZ" sz="2800" b="1" dirty="0"/>
              <a:t>kognice</a:t>
            </a:r>
            <a:r>
              <a:rPr lang="cs-CZ" sz="2800" dirty="0"/>
              <a:t>: „souhrn operací a pochodů, prostřednictvím kterých si člověk uvědomuje a poznává svět i sebe samého; kognitivní procesy, poznávání“ (Hartlová – Hartl: </a:t>
            </a:r>
            <a:r>
              <a:rPr lang="cs-CZ" sz="2800" i="1" dirty="0"/>
              <a:t>Psychologický slovník</a:t>
            </a:r>
            <a:r>
              <a:rPr lang="cs-CZ" sz="2800" dirty="0"/>
              <a:t>, 2010); získávání a zpracování informací a používání znalostí: vnímání, pozornost, paměť, utváření konceptů, asociace, jazyk, představivost a řešení problémů</a:t>
            </a:r>
          </a:p>
          <a:p>
            <a:r>
              <a:rPr lang="cs-CZ" sz="2800" b="1" dirty="0"/>
              <a:t>konceptualizace</a:t>
            </a:r>
            <a:r>
              <a:rPr lang="cs-CZ" sz="2800" dirty="0"/>
              <a:t>: </a:t>
            </a:r>
            <a:r>
              <a:rPr lang="cs-CZ" sz="3000" dirty="0"/>
              <a:t>uchopení určité situace / fragmentu skutečnosti v podobě </a:t>
            </a:r>
            <a:r>
              <a:rPr lang="cs-CZ" sz="3000" b="1" dirty="0"/>
              <a:t>pojmu (konceptu</a:t>
            </a:r>
            <a:r>
              <a:rPr lang="cs-CZ" sz="3000" dirty="0"/>
              <a:t>), resp. pojmové (konceptuální) struktury; ta je spojena s jazykem. Např.: „Jak je v češtině konceptualizován hněv?“</a:t>
            </a:r>
          </a:p>
          <a:p>
            <a:r>
              <a:rPr lang="cs-CZ" sz="2800" dirty="0"/>
              <a:t>různé metodologické přístupy a pojetí (viz dále); zde důraz na vztah </a:t>
            </a:r>
            <a:r>
              <a:rPr lang="cs-CZ" sz="2800" b="1" dirty="0"/>
              <a:t>kognice a kultury v jazyce </a:t>
            </a:r>
            <a:r>
              <a:rPr lang="cs-CZ" sz="2800" dirty="0"/>
              <a:t>(vliv kultury)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97403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B. Tělesnost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b="1" cap="all" dirty="0">
                <a:cs typeface="Times New Roman" pitchFamily="18" charset="0"/>
              </a:rPr>
              <a:t>Johnson,</a:t>
            </a:r>
            <a:r>
              <a:rPr lang="cs-CZ" b="1" dirty="0">
                <a:cs typeface="Times New Roman" pitchFamily="18" charset="0"/>
              </a:rPr>
              <a:t> M.: </a:t>
            </a:r>
          </a:p>
          <a:p>
            <a:pPr marL="0" indent="0">
              <a:buNone/>
            </a:pPr>
            <a:r>
              <a:rPr lang="cs-CZ" b="1" dirty="0" err="1">
                <a:cs typeface="Times New Roman" pitchFamily="18" charset="0"/>
              </a:rPr>
              <a:t>The</a:t>
            </a:r>
            <a:r>
              <a:rPr lang="cs-CZ" b="1" dirty="0">
                <a:cs typeface="Times New Roman" pitchFamily="18" charset="0"/>
              </a:rPr>
              <a:t> Body in </a:t>
            </a:r>
            <a:r>
              <a:rPr lang="cs-CZ" b="1" dirty="0" err="1">
                <a:cs typeface="Times New Roman" pitchFamily="18" charset="0"/>
              </a:rPr>
              <a:t>the</a:t>
            </a:r>
            <a:r>
              <a:rPr lang="cs-CZ" b="1" dirty="0">
                <a:cs typeface="Times New Roman" pitchFamily="18" charset="0"/>
              </a:rPr>
              <a:t> Mind. </a:t>
            </a:r>
            <a:r>
              <a:rPr lang="cs-CZ" b="1" dirty="0" err="1">
                <a:cs typeface="Times New Roman" pitchFamily="18" charset="0"/>
              </a:rPr>
              <a:t>The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Bodily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Basis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of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Meaning</a:t>
            </a:r>
            <a:r>
              <a:rPr lang="cs-CZ" b="1" dirty="0">
                <a:cs typeface="Times New Roman" pitchFamily="18" charset="0"/>
              </a:rPr>
              <a:t>, </a:t>
            </a:r>
            <a:r>
              <a:rPr lang="cs-CZ" b="1" dirty="0" err="1">
                <a:cs typeface="Times New Roman" pitchFamily="18" charset="0"/>
              </a:rPr>
              <a:t>Imagination</a:t>
            </a:r>
            <a:r>
              <a:rPr lang="cs-CZ" b="1" dirty="0">
                <a:cs typeface="Times New Roman" pitchFamily="18" charset="0"/>
              </a:rPr>
              <a:t>, and </a:t>
            </a:r>
            <a:r>
              <a:rPr lang="cs-CZ" b="1" dirty="0" err="1">
                <a:cs typeface="Times New Roman" pitchFamily="18" charset="0"/>
              </a:rPr>
              <a:t>Reason</a:t>
            </a:r>
            <a:r>
              <a:rPr lang="cs-CZ" b="1" dirty="0">
                <a:cs typeface="Times New Roman" pitchFamily="18" charset="0"/>
              </a:rPr>
              <a:t> (1987).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3239463" cy="4824000"/>
          </a:xfrm>
        </p:spPr>
      </p:pic>
    </p:spTree>
    <p:extLst>
      <p:ext uri="{BB962C8B-B14F-4D97-AF65-F5344CB8AC3E}">
        <p14:creationId xmlns:p14="http://schemas.microsoft.com/office/powerpoint/2010/main" val="2960875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C. Kategorizace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708525"/>
          </a:xfrm>
        </p:spPr>
        <p:txBody>
          <a:bodyPr/>
          <a:lstStyle/>
          <a:p>
            <a:r>
              <a:rPr lang="cs-CZ" sz="2000" cap="all" dirty="0" err="1"/>
              <a:t>Lakoff</a:t>
            </a:r>
            <a:r>
              <a:rPr lang="cs-CZ" sz="2000" cap="all" dirty="0"/>
              <a:t>, G.:</a:t>
            </a:r>
            <a:r>
              <a:rPr lang="cs-CZ" sz="2000" dirty="0"/>
              <a:t> </a:t>
            </a:r>
            <a:r>
              <a:rPr lang="cs-CZ" sz="2000" dirty="0" err="1"/>
              <a:t>Women</a:t>
            </a:r>
            <a:r>
              <a:rPr lang="cs-CZ" sz="2000" dirty="0"/>
              <a:t>, </a:t>
            </a:r>
            <a:r>
              <a:rPr lang="cs-CZ" sz="2000" dirty="0" err="1"/>
              <a:t>Fire</a:t>
            </a:r>
            <a:r>
              <a:rPr lang="cs-CZ" sz="2000" dirty="0"/>
              <a:t> and </a:t>
            </a:r>
            <a:r>
              <a:rPr lang="cs-CZ" sz="2000" dirty="0" err="1"/>
              <a:t>Dangerous</a:t>
            </a:r>
            <a:r>
              <a:rPr lang="cs-CZ" sz="2000" dirty="0"/>
              <a:t> </a:t>
            </a:r>
            <a:r>
              <a:rPr lang="cs-CZ" sz="2000" dirty="0" err="1"/>
              <a:t>Things</a:t>
            </a:r>
            <a:r>
              <a:rPr lang="cs-CZ" sz="2000" dirty="0"/>
              <a:t>.  </a:t>
            </a:r>
            <a:r>
              <a:rPr lang="cs-CZ" sz="2000" dirty="0" err="1"/>
              <a:t>What</a:t>
            </a:r>
            <a:r>
              <a:rPr lang="cs-CZ" sz="2000" dirty="0"/>
              <a:t> </a:t>
            </a:r>
            <a:r>
              <a:rPr lang="cs-CZ" sz="2000" dirty="0" err="1"/>
              <a:t>Categories</a:t>
            </a:r>
            <a:r>
              <a:rPr lang="cs-CZ" sz="2000" dirty="0"/>
              <a:t> </a:t>
            </a:r>
            <a:r>
              <a:rPr lang="cs-CZ" sz="2000" dirty="0" err="1"/>
              <a:t>Reveal</a:t>
            </a:r>
            <a:r>
              <a:rPr lang="cs-CZ" sz="2000" dirty="0"/>
              <a:t>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Mind, 1987.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708525"/>
          </a:xfrm>
        </p:spPr>
        <p:txBody>
          <a:bodyPr>
            <a:normAutofit/>
          </a:bodyPr>
          <a:lstStyle/>
          <a:p>
            <a:r>
              <a:rPr lang="cs-CZ" sz="2000" dirty="0"/>
              <a:t>Ženy, oheň a nebezpečné věci. Co kategorie vypovídají o naší mysli. Překlad D. Lukeš. Praha: Triáda, 2006.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42952"/>
            <a:ext cx="2545706" cy="3564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888952"/>
            <a:ext cx="2360575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75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D. Zkušenostní realismus (</a:t>
            </a:r>
            <a:r>
              <a:rPr lang="cs-CZ" dirty="0" err="1"/>
              <a:t>experiencionalismus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sz="2000" b="1" dirty="0"/>
              <a:t>● </a:t>
            </a:r>
            <a:r>
              <a:rPr lang="cs-CZ" sz="2000" dirty="0"/>
              <a:t>LAKOFF, G. – JOHNSON, M.</a:t>
            </a:r>
            <a:endParaRPr lang="cs-CZ" sz="2000" b="1" dirty="0"/>
          </a:p>
          <a:p>
            <a:pPr marL="0" indent="0">
              <a:buNone/>
            </a:pPr>
            <a:r>
              <a:rPr lang="en-US" sz="2000" b="1" dirty="0"/>
              <a:t>Philosophy in the Flesh: </a:t>
            </a:r>
          </a:p>
          <a:p>
            <a:pPr marL="0" indent="0">
              <a:buNone/>
            </a:pPr>
            <a:r>
              <a:rPr lang="en-US" sz="2000" dirty="0"/>
              <a:t>The Embodied Mind and Its Challenge to Western Though</a:t>
            </a:r>
            <a:r>
              <a:rPr lang="cs-CZ" sz="2000" dirty="0"/>
              <a:t>, 1999.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15" y="2204864"/>
            <a:ext cx="3821850" cy="4104000"/>
          </a:xfrm>
        </p:spPr>
      </p:pic>
    </p:spTree>
    <p:extLst>
      <p:ext uri="{BB962C8B-B14F-4D97-AF65-F5344CB8AC3E}">
        <p14:creationId xmlns:p14="http://schemas.microsoft.com/office/powerpoint/2010/main" val="4041847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370809" cy="1296144"/>
          </a:xfrm>
        </p:spPr>
        <p:txBody>
          <a:bodyPr>
            <a:normAutofit fontScale="90000"/>
          </a:bodyPr>
          <a:lstStyle/>
          <a:p>
            <a:r>
              <a:rPr lang="cs-CZ" dirty="0"/>
              <a:t>E. Sémiotické aspekty jazyka – důraz na ikoničnost (souvislost formy a významu)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04248" y="4077072"/>
            <a:ext cx="2227834" cy="2592000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4823" y="1268760"/>
            <a:ext cx="4038600" cy="19435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2" y="1364228"/>
            <a:ext cx="2505075" cy="18192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437" y="5092363"/>
            <a:ext cx="1685925" cy="16764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3212976"/>
            <a:ext cx="3258517" cy="198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32" y="3742363"/>
            <a:ext cx="3600000" cy="270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1700808"/>
            <a:ext cx="26765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6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/>
              <a:t>Uplatnění </a:t>
            </a:r>
            <a:r>
              <a:rPr lang="cs-CZ" sz="4000" b="1" dirty="0" err="1"/>
              <a:t>kognitivnělingvistických</a:t>
            </a:r>
            <a:r>
              <a:rPr lang="cs-CZ" sz="4000" b="1" dirty="0"/>
              <a:t> principů v lingvistice znakových jazyků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464496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Tělesnost v prostoru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Silný podíl ikoničnosti v jazyce a komunikaci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Ikoničnost + metaforičnost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angloamerická literatura</a:t>
            </a:r>
          </a:p>
          <a:p>
            <a:pPr marL="0" indent="0">
              <a:buNone/>
            </a:pPr>
            <a:r>
              <a:rPr lang="cs-CZ" dirty="0"/>
              <a:t>- české pokusy (metafora, kategorizace, prostorová schémata, konceptualizace emocí, stereotypy – DP, BP)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230588"/>
            <a:ext cx="3456384" cy="498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26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Česká kognitivně-kulturní lingvistika – některé studie zde: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7544" y="1484784"/>
            <a:ext cx="3217548" cy="452596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2040" y="1556792"/>
            <a:ext cx="3340173" cy="47198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5013177"/>
            <a:ext cx="276758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74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+   Jazykový obraz světa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0032" y="2420888"/>
            <a:ext cx="3271460" cy="2376886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EC47713-0AC6-4A6D-BD20-C62C6D661D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7584" y="1772816"/>
            <a:ext cx="3024336" cy="39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99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891B37-AB11-4B30-88BA-558960E0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r>
              <a:rPr lang="cs-CZ" dirty="0"/>
              <a:t>Prof. Jerzy </a:t>
            </a:r>
            <a:r>
              <a:rPr lang="cs-CZ" dirty="0" err="1"/>
              <a:t>Bartmiński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EF2A7-DB2C-4273-A3B8-292A2619E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19. 9. 1939 </a:t>
            </a:r>
            <a:r>
              <a:rPr lang="cs-CZ" dirty="0" err="1"/>
              <a:t>Przemyśl</a:t>
            </a:r>
            <a:r>
              <a:rPr lang="cs-CZ" dirty="0"/>
              <a:t> – 7. 2. 2022 Lublin</a:t>
            </a:r>
          </a:p>
          <a:p>
            <a:pPr marL="0" indent="0" algn="ctr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96E6D8-591A-4C5B-AECB-40E7B045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492896"/>
            <a:ext cx="5076056" cy="33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1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marL="0" indent="0"/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Jazykový obraz světa</a:t>
            </a:r>
            <a:br>
              <a:rPr lang="cs-CZ" dirty="0"/>
            </a:br>
            <a:r>
              <a:rPr lang="cs-CZ" sz="2000" dirty="0"/>
              <a:t> ● </a:t>
            </a:r>
            <a:r>
              <a:rPr lang="cs-CZ" sz="2200" b="1" dirty="0"/>
              <a:t>konceptualizace světa obsažená v jazyce; způsob chápání světa, jak ho lze vyčíst z jazyka  (a na základě jazyka systematicky studovat); interpretace světa; struktura soudů o světě…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- „evropská“ – „slovanská“ varianta kognitivní lingvistiky  s kulturním přesahem (Polsko, Rusko…)</a:t>
            </a:r>
            <a:br>
              <a:rPr lang="cs-CZ" sz="2200" dirty="0"/>
            </a:br>
            <a:endParaRPr lang="cs-CZ" sz="22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3" y="2640935"/>
            <a:ext cx="2528233" cy="3744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39" y="2566982"/>
            <a:ext cx="2375375" cy="381600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2830417"/>
            <a:ext cx="2803175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4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Primární a univerzální jednotky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713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dirty="0"/>
              <a:t>Anna </a:t>
            </a:r>
            <a:r>
              <a:rPr lang="cs-CZ" sz="3600" dirty="0" err="1"/>
              <a:t>Wierzbicka</a:t>
            </a:r>
            <a:r>
              <a:rPr lang="cs-CZ" sz="3600" dirty="0"/>
              <a:t>: </a:t>
            </a:r>
            <a:r>
              <a:rPr lang="cs-CZ" sz="3600" i="1" dirty="0" err="1"/>
              <a:t>Semantics</a:t>
            </a:r>
            <a:r>
              <a:rPr lang="cs-CZ" sz="3600" i="1" dirty="0"/>
              <a:t>: </a:t>
            </a:r>
            <a:r>
              <a:rPr lang="cs-CZ" sz="3600" i="1" dirty="0" err="1"/>
              <a:t>Primes</a:t>
            </a:r>
            <a:r>
              <a:rPr lang="cs-CZ" sz="3600" i="1" dirty="0"/>
              <a:t> and </a:t>
            </a:r>
            <a:r>
              <a:rPr lang="cs-CZ" sz="3600" i="1" dirty="0" err="1"/>
              <a:t>Universals</a:t>
            </a:r>
            <a:r>
              <a:rPr lang="cs-CZ" sz="3600" i="1" dirty="0"/>
              <a:t>.</a:t>
            </a:r>
            <a:r>
              <a:rPr lang="cs-CZ" sz="3600" dirty="0"/>
              <a:t> </a:t>
            </a:r>
            <a:r>
              <a:rPr lang="cs-CZ" dirty="0"/>
              <a:t>New York – Oxford, 1996.</a:t>
            </a:r>
          </a:p>
          <a:p>
            <a:pPr marL="0" indent="0">
              <a:buNone/>
            </a:pPr>
            <a:endParaRPr lang="cs-CZ" dirty="0"/>
          </a:p>
          <a:p>
            <a:endParaRPr lang="cs-CZ" sz="96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54" y="2795952"/>
            <a:ext cx="2395627" cy="3600000"/>
          </a:xfrm>
          <a:prstGeom prst="rect">
            <a:avLst/>
          </a:prstGeom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2518683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01" y="2705952"/>
            <a:ext cx="2675725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06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Lingvistika kognitivně-kulturní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908720"/>
            <a:ext cx="2958023" cy="157194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1520" y="2420888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sz="2400" b="1" dirty="0"/>
              <a:t>- mysl + jazyk jsou spojité nádoby</a:t>
            </a:r>
          </a:p>
          <a:p>
            <a:r>
              <a:rPr lang="cs-CZ" sz="2400" b="1" dirty="0"/>
              <a:t>- kognice + kultura jsou spojité nádoby</a:t>
            </a:r>
          </a:p>
          <a:p>
            <a:endParaRPr lang="cs-CZ" sz="2400" dirty="0">
              <a:latin typeface="Bookman Old Style" panose="02050604050505020204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</a:rPr>
              <a:t>● </a:t>
            </a:r>
            <a:r>
              <a:rPr lang="cs-CZ" sz="2400" dirty="0"/>
              <a:t>z významových struktur jazyka lze vyvodit, jak konceptualizujeme (tj. pojmově uchopujeme) svět, „jak myslíme“  → </a:t>
            </a:r>
          </a:p>
          <a:p>
            <a:r>
              <a:rPr lang="cs-CZ" sz="2400" dirty="0">
                <a:latin typeface="Bookman Old Style" panose="02050604050505020204" pitchFamily="18" charset="0"/>
              </a:rPr>
              <a:t>● </a:t>
            </a:r>
            <a:r>
              <a:rPr lang="cs-CZ" sz="2400" dirty="0"/>
              <a:t>kognitivní / kognitivně-kulturní lingvistika / etnolingvistika /   antropologická lingvistika (různé polohy téhož);</a:t>
            </a:r>
          </a:p>
          <a:p>
            <a:r>
              <a:rPr lang="cs-CZ" sz="2400" dirty="0"/>
              <a:t>Často myslíme metaforicky:</a:t>
            </a:r>
          </a:p>
          <a:p>
            <a:r>
              <a:rPr lang="cs-CZ" sz="2400" dirty="0"/>
              <a:t>příklad: metafora MYSL JE NÁDOBA / HLAVA JE NÁDOBA – z čeho ji lze vyvodit? 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81455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cs-CZ" sz="3200" b="1" dirty="0" err="1"/>
              <a:t>Farzad</a:t>
            </a:r>
            <a:r>
              <a:rPr lang="cs-CZ" sz="3200" b="1" dirty="0"/>
              <a:t> </a:t>
            </a:r>
            <a:r>
              <a:rPr lang="cs-CZ" sz="3200" b="1" dirty="0" err="1"/>
              <a:t>Sharifian</a:t>
            </a:r>
            <a:r>
              <a:rPr lang="cs-CZ" sz="3200" b="1" dirty="0"/>
              <a:t> (Austrálie): Kulturní lingvistika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2274572" cy="30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08" y="3501008"/>
            <a:ext cx="1988184" cy="291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61210"/>
            <a:ext cx="23241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8760"/>
            <a:ext cx="822959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213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James </a:t>
            </a:r>
            <a:r>
              <a:rPr lang="cs-CZ" b="1" dirty="0" err="1"/>
              <a:t>Underhill</a:t>
            </a:r>
            <a:r>
              <a:rPr lang="cs-CZ" b="1" dirty="0"/>
              <a:t> </a:t>
            </a:r>
            <a:r>
              <a:rPr lang="cs-CZ" dirty="0"/>
              <a:t>(Rouen, Francie)</a:t>
            </a: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2819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1340768"/>
            <a:ext cx="7688263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3" y="3633560"/>
            <a:ext cx="1935134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02" y="3633560"/>
            <a:ext cx="1867581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78" y="3633560"/>
            <a:ext cx="1815115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650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David S. </a:t>
            </a:r>
            <a:r>
              <a:rPr lang="cs-CZ" b="1" dirty="0" err="1"/>
              <a:t>Danaher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dirty="0"/>
              <a:t>(Wisconsin, </a:t>
            </a:r>
            <a:r>
              <a:rPr lang="cs-CZ" dirty="0" err="1"/>
              <a:t>Madison</a:t>
            </a:r>
            <a:r>
              <a:rPr lang="cs-CZ" dirty="0"/>
              <a:t>, USA)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8" y="1700808"/>
            <a:ext cx="2203979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4784"/>
            <a:ext cx="2203978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70080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65104"/>
            <a:ext cx="4367742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3933056"/>
            <a:ext cx="2202497" cy="27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51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Způsob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Přednáška: </a:t>
            </a:r>
            <a:r>
              <a:rPr lang="cs-CZ" dirty="0" err="1"/>
              <a:t>power</a:t>
            </a:r>
            <a:r>
              <a:rPr lang="cs-CZ" dirty="0"/>
              <a:t>-pointové prezentace + texty</a:t>
            </a:r>
          </a:p>
          <a:p>
            <a:pPr marL="0" indent="0">
              <a:buNone/>
            </a:pPr>
            <a:r>
              <a:rPr lang="cs-CZ" dirty="0"/>
              <a:t>(k dispozici v </a:t>
            </a:r>
            <a:r>
              <a:rPr lang="cs-CZ" dirty="0" err="1"/>
              <a:t>Moodlu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Seminář:</a:t>
            </a:r>
            <a:r>
              <a:rPr lang="cs-CZ" dirty="0"/>
              <a:t> práce ve trojicích / dvojicích</a:t>
            </a:r>
          </a:p>
          <a:p>
            <a:pPr marL="514350" indent="-514350">
              <a:buAutoNum type="arabicParenR"/>
            </a:pPr>
            <a:r>
              <a:rPr lang="cs-CZ" dirty="0"/>
              <a:t>četba s úkoly či otázkami + výpisky + následná debata</a:t>
            </a:r>
          </a:p>
          <a:p>
            <a:pPr marL="514350" indent="-514350">
              <a:buAutoNum type="arabicParenR"/>
            </a:pPr>
            <a:r>
              <a:rPr lang="cs-CZ" dirty="0"/>
              <a:t>výběr vlastních témat – projekty: jejich představení na semináři v </a:t>
            </a:r>
            <a:r>
              <a:rPr lang="cs-CZ" dirty="0" err="1"/>
              <a:t>power</a:t>
            </a:r>
            <a:r>
              <a:rPr lang="cs-CZ" dirty="0"/>
              <a:t>-pointových prezentacích (v dubnu a květnu)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557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850106"/>
          </a:xfrm>
        </p:spPr>
        <p:txBody>
          <a:bodyPr/>
          <a:lstStyle/>
          <a:p>
            <a:r>
              <a:rPr lang="cs-CZ" b="1" dirty="0"/>
              <a:t>Podmínky udělení atestace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1) Průběžné plnění zadávaných úkolů</a:t>
            </a:r>
          </a:p>
          <a:p>
            <a:pPr marL="0" indent="0">
              <a:buNone/>
            </a:pPr>
            <a:r>
              <a:rPr lang="cs-CZ" dirty="0"/>
              <a:t>2) Výběr a zpracování tématu:</a:t>
            </a:r>
          </a:p>
          <a:p>
            <a:pPr marL="0" indent="0">
              <a:buNone/>
            </a:pPr>
            <a:r>
              <a:rPr lang="cs-CZ" dirty="0"/>
              <a:t>v patřičném kontextu popsat a interpretovat na základě principů kognitivní lingvistiky </a:t>
            </a:r>
            <a:r>
              <a:rPr lang="cs-CZ" dirty="0" smtClean="0"/>
              <a:t>vybranou </a:t>
            </a:r>
            <a:r>
              <a:rPr lang="cs-CZ" dirty="0"/>
              <a:t>sémantickou oblast </a:t>
            </a:r>
            <a:r>
              <a:rPr lang="cs-CZ" dirty="0" smtClean="0"/>
              <a:t>(čeština</a:t>
            </a:r>
            <a:r>
              <a:rPr lang="cs-CZ" dirty="0"/>
              <a:t>, </a:t>
            </a:r>
            <a:r>
              <a:rPr lang="cs-CZ" dirty="0" smtClean="0"/>
              <a:t>ČZJ) </a:t>
            </a:r>
          </a:p>
          <a:p>
            <a:pPr>
              <a:buFontTx/>
              <a:buChar char="-"/>
            </a:pPr>
            <a:r>
              <a:rPr lang="cs-CZ" dirty="0" smtClean="0"/>
              <a:t>jednak </a:t>
            </a:r>
            <a:r>
              <a:rPr lang="cs-CZ" dirty="0"/>
              <a:t>v podobě </a:t>
            </a:r>
            <a:r>
              <a:rPr lang="cs-CZ" dirty="0" smtClean="0"/>
              <a:t>společného vystoupení skupiny </a:t>
            </a:r>
            <a:r>
              <a:rPr lang="cs-CZ" b="1" dirty="0" smtClean="0"/>
              <a:t> </a:t>
            </a:r>
            <a:r>
              <a:rPr lang="cs-CZ" b="1" dirty="0"/>
              <a:t>na semináři </a:t>
            </a:r>
            <a:r>
              <a:rPr lang="cs-CZ" dirty="0"/>
              <a:t>(</a:t>
            </a:r>
            <a:r>
              <a:rPr lang="cs-CZ" dirty="0" err="1"/>
              <a:t>power</a:t>
            </a:r>
            <a:r>
              <a:rPr lang="cs-CZ" dirty="0"/>
              <a:t>-point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-  jednak individuálně </a:t>
            </a:r>
            <a:r>
              <a:rPr lang="cs-CZ" dirty="0"/>
              <a:t>v krátké </a:t>
            </a:r>
            <a:r>
              <a:rPr lang="cs-CZ" b="1" dirty="0"/>
              <a:t>závěrečné seminární </a:t>
            </a:r>
            <a:r>
              <a:rPr lang="cs-CZ" b="1" dirty="0" smtClean="0"/>
              <a:t>práci / článku </a:t>
            </a:r>
            <a:r>
              <a:rPr lang="cs-CZ" dirty="0"/>
              <a:t>(podle instrukcí)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094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Témata k prezentaci ve skupinách – možnosti k výběru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424936" cy="504056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 smtClean="0"/>
              <a:t>Zvířata v jazykovém obrazu světa: opozice člověk vs. zvíře v jazyce, obrazy jednotlivých zvířat v češtině a v ČZJ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 smtClean="0"/>
              <a:t>Tělesnost, tělo a jeho části v češtině a v ČZJ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 smtClean="0"/>
              <a:t>Představová schémata v češtině a v ČZJ (nahoře- dole, nádoba, cesta, rovnováha…)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 smtClean="0"/>
              <a:t>Konceptualizace </a:t>
            </a:r>
            <a:r>
              <a:rPr lang="cs-CZ" dirty="0"/>
              <a:t>emocí v češtině a v </a:t>
            </a:r>
            <a:r>
              <a:rPr lang="cs-CZ" dirty="0" smtClean="0"/>
              <a:t>ČZJ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… a další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207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47248" cy="21602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Úkol </a:t>
            </a:r>
            <a:r>
              <a:rPr lang="cs-CZ" sz="4000" dirty="0" smtClean="0"/>
              <a:t>na </a:t>
            </a:r>
            <a:r>
              <a:rPr lang="cs-CZ" sz="4000" dirty="0"/>
              <a:t>6. 3</a:t>
            </a:r>
            <a:r>
              <a:rPr lang="cs-CZ" sz="4000" dirty="0" smtClean="0"/>
              <a:t>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2646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Četba ve trojicích / dvojicích – dvě stati:</a:t>
            </a:r>
          </a:p>
          <a:p>
            <a:pPr marL="514350" indent="-514350">
              <a:buAutoNum type="arabicParenR"/>
            </a:pPr>
            <a:r>
              <a:rPr lang="cs-CZ" dirty="0"/>
              <a:t>MYSLIVEČKOVÁ, Radka - HUDÁKOVÁ, Andrea - VYSUČEK, Petr (2001). Barvy v českém znakovém jazyce. In: Vaňková, I. (</a:t>
            </a:r>
            <a:r>
              <a:rPr lang="cs-CZ" dirty="0" err="1"/>
              <a:t>ed</a:t>
            </a:r>
            <a:r>
              <a:rPr lang="cs-CZ" dirty="0"/>
              <a:t>.): </a:t>
            </a:r>
            <a:r>
              <a:rPr lang="cs-CZ" i="1" dirty="0"/>
              <a:t>Obraz světa v jazyce.</a:t>
            </a:r>
            <a:r>
              <a:rPr lang="cs-CZ" dirty="0"/>
              <a:t> Praha: Univerzita Karlova. Filozofická fakulta, s. 63 –77.</a:t>
            </a:r>
          </a:p>
          <a:p>
            <a:pPr marL="514350" indent="-514350">
              <a:buAutoNum type="arabicParenR"/>
            </a:pPr>
            <a:r>
              <a:rPr lang="cs-CZ" dirty="0"/>
              <a:t>ZBOŘILOVÁ, </a:t>
            </a:r>
            <a:r>
              <a:rPr lang="cs-CZ" dirty="0" smtClean="0"/>
              <a:t>Radka (2018): </a:t>
            </a:r>
            <a:r>
              <a:rPr lang="cs-CZ" dirty="0"/>
              <a:t>Konceptualizace barev ve znakových jazycích. In: Macurová, A. – Zbořilová, R. (</a:t>
            </a:r>
            <a:r>
              <a:rPr lang="cs-CZ" dirty="0" err="1"/>
              <a:t>eds</a:t>
            </a:r>
            <a:r>
              <a:rPr lang="cs-CZ" dirty="0"/>
              <a:t>.): </a:t>
            </a:r>
            <a:r>
              <a:rPr lang="cs-CZ" i="1" dirty="0"/>
              <a:t>Jazyky v komunikaci neslyšících: český  znakový jazyk a čeština. </a:t>
            </a:r>
            <a:r>
              <a:rPr lang="cs-CZ" dirty="0"/>
              <a:t>Praha: Karolinum, 151 – 172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   </a:t>
            </a:r>
            <a:r>
              <a:rPr lang="cs-CZ" sz="2900" dirty="0"/>
              <a:t>Vytvořit trojice / dvojice </a:t>
            </a:r>
          </a:p>
          <a:p>
            <a:pPr>
              <a:buFontTx/>
              <a:buChar char="-"/>
            </a:pPr>
            <a:r>
              <a:rPr lang="cs-CZ" sz="2900" dirty="0"/>
              <a:t>Poslat mailem </a:t>
            </a:r>
            <a:r>
              <a:rPr lang="cs-CZ" sz="2900" b="1" dirty="0">
                <a:solidFill>
                  <a:srgbClr val="FF0000"/>
                </a:solidFill>
              </a:rPr>
              <a:t>do 5. 3. do 12.00 </a:t>
            </a:r>
            <a:r>
              <a:rPr lang="cs-CZ" sz="2900" dirty="0"/>
              <a:t>nejdůležitější teze (zejm. prototypy jednotlivých barev) + zvážit, zda je to tak podle Vaší zkušenosti v ČZJ i dnes či zda se něco mění, zda znáte jiné znaky apod.</a:t>
            </a:r>
          </a:p>
          <a:p>
            <a:pPr>
              <a:buFontTx/>
              <a:buChar char="-"/>
            </a:pPr>
            <a:r>
              <a:rPr lang="cs-CZ" sz="2900" dirty="0"/>
              <a:t>sledovat motivaci (resp. etymologii) znaků pro barvy – všímat si tzv. prototypů (čím je znak pro barvu motivován)</a:t>
            </a:r>
          </a:p>
          <a:p>
            <a:pPr>
              <a:buFontTx/>
              <a:buChar char="-"/>
            </a:pPr>
            <a:r>
              <a:rPr lang="cs-CZ" sz="2900" dirty="0"/>
              <a:t>Budeme se tomu věnovat v diskusi na semináři </a:t>
            </a:r>
            <a:r>
              <a:rPr lang="cs-CZ" sz="2900" b="1" dirty="0">
                <a:solidFill>
                  <a:srgbClr val="FF0000"/>
                </a:solidFill>
              </a:rPr>
              <a:t>6. 3. </a:t>
            </a:r>
            <a:r>
              <a:rPr lang="cs-CZ" sz="2900" b="1" dirty="0" smtClean="0">
                <a:solidFill>
                  <a:srgbClr val="FF0000"/>
                </a:solidFill>
              </a:rPr>
              <a:t>2024</a:t>
            </a:r>
          </a:p>
          <a:p>
            <a:pPr marL="0" indent="0">
              <a:buNone/>
            </a:pPr>
            <a:endParaRPr lang="cs-CZ" sz="3100" dirty="0" smtClean="0"/>
          </a:p>
          <a:p>
            <a:pPr marL="0" indent="0">
              <a:buNone/>
            </a:pPr>
            <a:r>
              <a:rPr lang="cs-CZ" sz="3100" dirty="0" smtClean="0"/>
              <a:t>Další literatura</a:t>
            </a:r>
            <a:r>
              <a:rPr lang="cs-CZ" sz="3100" dirty="0"/>
              <a:t> </a:t>
            </a:r>
            <a:r>
              <a:rPr lang="cs-CZ" sz="3100" dirty="0" smtClean="0"/>
              <a:t>k barvám v českém znakovém jazyce:</a:t>
            </a:r>
          </a:p>
          <a:p>
            <a:pPr marL="0" indent="0">
              <a:buNone/>
            </a:pPr>
            <a:r>
              <a:rPr lang="cs-CZ" sz="3100" dirty="0" smtClean="0"/>
              <a:t>OKROUHLÍKOVÁ, Lenka (2016): Znaky pro barvy v českém znakovém jazyce a jejich etymologie. SALI - </a:t>
            </a:r>
            <a:r>
              <a:rPr lang="cs-CZ" sz="2800" dirty="0"/>
              <a:t>Studie z aplikované </a:t>
            </a:r>
            <a:r>
              <a:rPr lang="cs-CZ" sz="2800" dirty="0" smtClean="0"/>
              <a:t>lingvistiky, </a:t>
            </a:r>
            <a:r>
              <a:rPr lang="cs-CZ" sz="2800" dirty="0" smtClean="0"/>
              <a:t>7, č. 1, s</a:t>
            </a:r>
            <a:r>
              <a:rPr lang="cs-CZ" sz="2800" dirty="0" smtClean="0"/>
              <a:t>. 55 – 92.</a:t>
            </a:r>
            <a:endParaRPr lang="cs-CZ" sz="3100" dirty="0" smtClean="0"/>
          </a:p>
          <a:p>
            <a:pPr marL="0" indent="0">
              <a:buNone/>
            </a:pPr>
            <a:r>
              <a:rPr lang="cs-CZ" sz="3100" dirty="0" smtClean="0"/>
              <a:t>BRHEL, </a:t>
            </a:r>
            <a:r>
              <a:rPr lang="cs-CZ" sz="3100" dirty="0"/>
              <a:t>Michal </a:t>
            </a:r>
            <a:r>
              <a:rPr lang="cs-CZ" sz="3100" dirty="0" smtClean="0"/>
              <a:t>(2015): Pojmenování </a:t>
            </a:r>
            <a:r>
              <a:rPr lang="cs-CZ" sz="3100" dirty="0"/>
              <a:t>základních barev v českém znakovém </a:t>
            </a:r>
            <a:r>
              <a:rPr lang="cs-CZ" sz="3100" dirty="0" smtClean="0"/>
              <a:t>jazyce. Bakalářská práce. Uložena v </a:t>
            </a:r>
            <a:r>
              <a:rPr lang="cs-CZ" sz="3100" dirty="0" err="1"/>
              <a:t>R</a:t>
            </a:r>
            <a:r>
              <a:rPr lang="cs-CZ" sz="3100" dirty="0" err="1" smtClean="0"/>
              <a:t>epozitáři</a:t>
            </a:r>
            <a:r>
              <a:rPr lang="cs-CZ" sz="3100" dirty="0" smtClean="0"/>
              <a:t> Univerzity Karlovy.</a:t>
            </a: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525811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780928"/>
            <a:ext cx="3844952" cy="288000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584175"/>
          </a:xfrm>
        </p:spPr>
        <p:txBody>
          <a:bodyPr/>
          <a:lstStyle/>
          <a:p>
            <a:r>
              <a:rPr lang="cs-CZ" dirty="0"/>
              <a:t>Díky za pozornost – pokračování příště!</a:t>
            </a:r>
          </a:p>
        </p:txBody>
      </p:sp>
    </p:spTree>
    <p:extLst>
      <p:ext uri="{BB962C8B-B14F-4D97-AF65-F5344CB8AC3E}">
        <p14:creationId xmlns:p14="http://schemas.microsoft.com/office/powerpoint/2010/main" val="676921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78098"/>
          </a:xfrm>
        </p:spPr>
        <p:txBody>
          <a:bodyPr>
            <a:normAutofit/>
          </a:bodyPr>
          <a:lstStyle/>
          <a:p>
            <a:r>
              <a:rPr lang="cs-CZ" dirty="0"/>
              <a:t>Metafora HLAVA JE NÁDOBA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240360" cy="4096672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995936" y="1196752"/>
            <a:ext cx="5040560" cy="5544616"/>
          </a:xfrm>
        </p:spPr>
        <p:txBody>
          <a:bodyPr>
            <a:normAutofit fontScale="55000" lnSpcReduction="20000"/>
          </a:bodyPr>
          <a:lstStyle/>
          <a:p>
            <a:r>
              <a:rPr lang="cs-CZ" i="1" dirty="0"/>
              <a:t>mít v hlavě zmatek / plno starostí / nápadů</a:t>
            </a:r>
            <a:r>
              <a:rPr lang="cs-CZ" dirty="0"/>
              <a:t> atd.</a:t>
            </a:r>
          </a:p>
          <a:p>
            <a:r>
              <a:rPr lang="cs-CZ" i="1" dirty="0"/>
              <a:t>mít prázdnou / dutou hlavu</a:t>
            </a:r>
          </a:p>
          <a:p>
            <a:r>
              <a:rPr lang="cs-CZ" i="1" dirty="0"/>
              <a:t>vypadlo mi to, vykouřilo se mi to (z hlavy)</a:t>
            </a:r>
          </a:p>
          <a:p>
            <a:r>
              <a:rPr lang="cs-CZ" i="1" dirty="0"/>
              <a:t>je to hlava otevřená</a:t>
            </a:r>
          </a:p>
          <a:p>
            <a:r>
              <a:rPr lang="cs-CZ" i="1" dirty="0"/>
              <a:t>mít v hlavě brouka</a:t>
            </a:r>
          </a:p>
          <a:p>
            <a:r>
              <a:rPr lang="cs-CZ" i="1" dirty="0"/>
              <a:t>ukládat si něco do hlavy</a:t>
            </a:r>
          </a:p>
          <a:p>
            <a:r>
              <a:rPr lang="cs-CZ" i="1" dirty="0"/>
              <a:t>už se mi to nevejde do hlavy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dirty="0"/>
              <a:t>… metaforická vyjádření v češtině, na jejichž základě  lze interpretovat metaforu HLAVA JE NÁDOBA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Přitom: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HLAVA    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↔       (zastupuje)        MYŠLENÍ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                                       PAMĚŤ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VĚDOMOSTI, UČENÍ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PROŽÍVÁNÍ, EMOCE</a:t>
            </a:r>
          </a:p>
          <a:p>
            <a:pPr marL="0" indent="0">
              <a:buNone/>
            </a:pPr>
            <a:r>
              <a:rPr lang="cs-CZ" dirty="0"/>
              <a:t>místo / prostor, v němž něco je</a:t>
            </a:r>
          </a:p>
          <a:p>
            <a:pPr marL="0" indent="0">
              <a:buNone/>
            </a:pPr>
            <a:r>
              <a:rPr lang="cs-CZ" dirty="0"/>
              <a:t>(schéma NÁDOBA)	          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(Co situace ve znakových jazycích?)</a:t>
            </a:r>
          </a:p>
        </p:txBody>
      </p:sp>
    </p:spTree>
    <p:extLst>
      <p:ext uri="{BB962C8B-B14F-4D97-AF65-F5344CB8AC3E}">
        <p14:creationId xmlns:p14="http://schemas.microsoft.com/office/powerpoint/2010/main" val="59540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+ doplňková metafora ABSTRAKTA JSOU KONKRÉTA (věci, látky, lidi)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„věci v hlavě“</a:t>
            </a:r>
          </a:p>
          <a:p>
            <a:pPr marL="0" indent="0">
              <a:buNone/>
            </a:pPr>
            <a:r>
              <a:rPr lang="cs-CZ" dirty="0"/>
              <a:t>-   </a:t>
            </a:r>
            <a:r>
              <a:rPr lang="cs-CZ" i="1" dirty="0"/>
              <a:t>srovnat si věci v hlavě</a:t>
            </a:r>
          </a:p>
          <a:p>
            <a:pPr>
              <a:buFontTx/>
              <a:buChar char="-"/>
            </a:pPr>
            <a:r>
              <a:rPr lang="cs-CZ" i="1" dirty="0"/>
              <a:t>mít v hlavě nepořádek, chaos</a:t>
            </a:r>
          </a:p>
          <a:p>
            <a:pPr>
              <a:buFontTx/>
              <a:buChar char="-"/>
            </a:pPr>
            <a:r>
              <a:rPr lang="cs-CZ" i="1" dirty="0"/>
              <a:t>nasadil mi brouka do hlavy </a:t>
            </a:r>
            <a:r>
              <a:rPr lang="cs-CZ" dirty="0"/>
              <a:t>(apod.)</a:t>
            </a: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HLAVA JE NÁDOBA NA MYŠLENKY, EMOCE, VĚDOMOSTI, VZPOMÍNKY… apod.</a:t>
            </a:r>
          </a:p>
          <a:p>
            <a:pPr>
              <a:buFontTx/>
              <a:buChar char="-"/>
            </a:pPr>
            <a:endParaRPr lang="cs-CZ" i="1" dirty="0"/>
          </a:p>
          <a:p>
            <a:pPr>
              <a:buFontTx/>
              <a:buChar char="-"/>
            </a:pPr>
            <a:endParaRPr lang="cs-CZ" i="1" dirty="0"/>
          </a:p>
          <a:p>
            <a:pPr>
              <a:buFontTx/>
              <a:buChar char="-"/>
            </a:pPr>
            <a:endParaRPr lang="cs-CZ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8064" y="1556792"/>
            <a:ext cx="319573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6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Miloš Macourek: O holčičce s náhradní hlavou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3573016"/>
            <a:ext cx="3560373" cy="2621507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995936" y="1556792"/>
            <a:ext cx="4896544" cy="4896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i="1" dirty="0"/>
              <a:t>Hlava je taková bedýnka, je v ní plno maličkých šuplíků a přihrádek a do těch se ukládají vědomosti jako kapesníky do prádelníku …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dirty="0"/>
              <a:t>Film: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https://tobiadan.cz/holcicka-s-nahradni-hlavou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(Ale mnohem lepší je Macourkova pohádka.)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48478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0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Marge</a:t>
            </a:r>
            <a:r>
              <a:rPr lang="cs-CZ" dirty="0"/>
              <a:t>, můj mozek je jako počítač…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179512" y="1628800"/>
            <a:ext cx="8964488" cy="475295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(H</a:t>
            </a:r>
            <a:r>
              <a:rPr lang="en-US" dirty="0" err="1"/>
              <a:t>omers</a:t>
            </a:r>
            <a:r>
              <a:rPr lang="en-US" dirty="0"/>
              <a:t> brain is like a compute</a:t>
            </a:r>
            <a:r>
              <a:rPr lang="cs-CZ" dirty="0"/>
              <a:t>r...)</a:t>
            </a:r>
            <a:endParaRPr lang="cs-CZ" dirty="0">
              <a:hlinkClick r:id="rId2"/>
            </a:endParaRP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https://www.youtube.com/watch?v=4sCZZcBD3wM&amp;feature=youtu.be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67544" y="3645024"/>
            <a:ext cx="4038600" cy="27352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284984"/>
            <a:ext cx="2436490" cy="30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Metafora není primárně „ve slovech“: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2424045" cy="32781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980728"/>
            <a:ext cx="3992124" cy="31683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2852936"/>
            <a:ext cx="3609423" cy="261136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7504" y="5517232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jde o konceptualizaci (</a:t>
            </a:r>
            <a:r>
              <a:rPr lang="cs-CZ" sz="2800" b="1" dirty="0"/>
              <a:t>pojmové uchopení</a:t>
            </a:r>
            <a:r>
              <a:rPr lang="cs-CZ" sz="2800" dirty="0"/>
              <a:t>), která může být ztvárněna v jazyce, ale i v jiných kódech (výtvarném apod.)</a:t>
            </a:r>
          </a:p>
        </p:txBody>
      </p:sp>
    </p:spTree>
    <p:extLst>
      <p:ext uri="{BB962C8B-B14F-4D97-AF65-F5344CB8AC3E}">
        <p14:creationId xmlns:p14="http://schemas.microsoft.com/office/powerpoint/2010/main" val="321902426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esta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</TotalTime>
  <Words>1793</Words>
  <Application>Microsoft Office PowerPoint</Application>
  <PresentationFormat>Předvádění na obrazovce (4:3)</PresentationFormat>
  <Paragraphs>281</Paragraphs>
  <Slides>47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47</vt:i4>
      </vt:variant>
    </vt:vector>
  </HeadingPairs>
  <TitlesOfParts>
    <vt:vector size="59" baseType="lpstr">
      <vt:lpstr>Arial</vt:lpstr>
      <vt:lpstr>Bookman Old Style</vt:lpstr>
      <vt:lpstr>Calibri</vt:lpstr>
      <vt:lpstr>Calibri Light</vt:lpstr>
      <vt:lpstr>Franklin Gothic Book</vt:lpstr>
      <vt:lpstr>Franklin Gothic Medium</vt:lpstr>
      <vt:lpstr>Georgia</vt:lpstr>
      <vt:lpstr>Times New Roman</vt:lpstr>
      <vt:lpstr>Wingdings 2</vt:lpstr>
      <vt:lpstr>Motiv systému Office</vt:lpstr>
      <vt:lpstr>2_Cesta</vt:lpstr>
      <vt:lpstr>Retrospektiva</vt:lpstr>
      <vt:lpstr>                 Úvod do kognitivní a kulturní lingvistiky  LS 2024  středa 15.50 – 17.20  (Celetná 20, č. 507)  Moodle: název kurzu – Úvod do kognitivní lingvistiky (bez hesla) https://dl1.cuni.cz/course/view.php?id=10796&amp;notifyeditingon=1                </vt:lpstr>
      <vt:lpstr>Kontakt na vyučující</vt:lpstr>
      <vt:lpstr>Kognitivní lingvistika</vt:lpstr>
      <vt:lpstr>Lingvistika kognitivně-kulturní</vt:lpstr>
      <vt:lpstr>Metafora HLAVA JE NÁDOBA</vt:lpstr>
      <vt:lpstr>+ doplňková metafora ABSTRAKTA JSOU KONKRÉTA (věci, látky, lidi)</vt:lpstr>
      <vt:lpstr>Miloš Macourek: O holčičce s náhradní hlavou</vt:lpstr>
      <vt:lpstr>Marge, můj mozek je jako počítač…</vt:lpstr>
      <vt:lpstr>Metafora není primárně „ve slovech“: </vt:lpstr>
      <vt:lpstr>Znakové jazyky?</vt:lpstr>
      <vt:lpstr> Jiří Voskovec Janu Werichovi 19. 6. 1962 </vt:lpstr>
      <vt:lpstr>Prezentace aplikace PowerPoint</vt:lpstr>
      <vt:lpstr>Vyjádření  z běžné debaty: o čem svědčí? </vt:lpstr>
      <vt:lpstr>Co lze z jazyka (mj.) vyčíst?</vt:lpstr>
      <vt:lpstr>Antropocentrismus, antropomorfizace</vt:lpstr>
      <vt:lpstr>Díky za pozornost!</vt:lpstr>
      <vt:lpstr>Uvedení do předmětu II O očích a brýlích mateřského jazyka</vt:lpstr>
      <vt:lpstr>  Oči + brýle – tělesnost a kultura:  obojí se promítá do jazyka  </vt:lpstr>
      <vt:lpstr>Univerzalismus a relativismus</vt:lpstr>
      <vt:lpstr> Byly pak brylle ty (…) z skla domnění vykroužleny: a rámcové, v nichž byly ufasované, byli  z rohu, jenž zvyk slove. Vstrčil mi je pak, na mé štěstí, křivě jaksi, takže mi plně na oči nedoléhaly, a já hlavy pozdvihna a zraku podnesa, čistě přirozeně na věc hleděti sem mohl.  (Jan Ámos Komenský, Labyrint světa a ráj srdce: Všudybud nasazuje hrdinovi brýle Mámení)</vt:lpstr>
      <vt:lpstr>Kognitivně-kulturní lingvistika</vt:lpstr>
      <vt:lpstr>Příklady – barevné spektrum (pro všechny stejné) vs. konceptualizace barev (v různých jazycích různá)</vt:lpstr>
      <vt:lpstr>Jaká je to barva?</vt:lpstr>
      <vt:lpstr>Je barva univerzální pojem?</vt:lpstr>
      <vt:lpstr>Viz prezentace o barvách (druhá v pořadí na Moodlu – „nepovinná“)</vt:lpstr>
      <vt:lpstr>Zbarvený jako bezmračné nebe, voda, chrpa</vt:lpstr>
      <vt:lpstr>Další příklad různosti obrazů / modelů světa:  č. svobodný, svoboda ≠ angl. free, freedom</vt:lpstr>
      <vt:lpstr>Východiska a témata kognitivní lingvistiky  (mluvených i znakových jazyků):</vt:lpstr>
      <vt:lpstr>A. Konceptuální (pojmová) metafora (a metonymie)</vt:lpstr>
      <vt:lpstr>B. Tělesnost </vt:lpstr>
      <vt:lpstr>C. Kategorizace</vt:lpstr>
      <vt:lpstr> D. Zkušenostní realismus (experiencionalismus)</vt:lpstr>
      <vt:lpstr>E. Sémiotické aspekty jazyka – důraz na ikoničnost (souvislost formy a významu)</vt:lpstr>
      <vt:lpstr>Uplatnění kognitivnělingvistických principů v lingvistice znakových jazyků </vt:lpstr>
      <vt:lpstr>Česká kognitivně-kulturní lingvistika – některé studie zde:</vt:lpstr>
      <vt:lpstr>+   Jazykový obraz světa</vt:lpstr>
      <vt:lpstr>Prof. Jerzy Bartmiński</vt:lpstr>
      <vt:lpstr>    Jazykový obraz světa  ● konceptualizace světa obsažená v jazyce; způsob chápání světa, jak ho lze vyčíst z jazyka  (a na základě jazyka systematicky studovat); interpretace světa; struktura soudů o světě… - „evropská“ – „slovanská“ varianta kognitivní lingvistiky  s kulturním přesahem (Polsko, Rusko…) </vt:lpstr>
      <vt:lpstr>Primární a univerzální jednotky</vt:lpstr>
      <vt:lpstr>Farzad Sharifian (Austrálie): Kulturní lingvistika</vt:lpstr>
      <vt:lpstr>James Underhill (Rouen, Francie)</vt:lpstr>
      <vt:lpstr>David S. Danaher  (Wisconsin, Madison, USA)</vt:lpstr>
      <vt:lpstr>Způsob práce</vt:lpstr>
      <vt:lpstr>Podmínky udělení atestace</vt:lpstr>
      <vt:lpstr>Témata k prezentaci ve skupinách – možnosti k výběru</vt:lpstr>
      <vt:lpstr>Úkol na 6. 3. </vt:lpstr>
      <vt:lpstr>Díky za pozornost – pokračování příště!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kognitivní lingvistiky  pro bakaláře ČJL (přednáška)  Kognitivní lingvistika pro magistry ČNES (přednáška + seminář)</dc:title>
  <dc:creator>Irena</dc:creator>
  <cp:lastModifiedBy>Irena Vaňková</cp:lastModifiedBy>
  <cp:revision>157</cp:revision>
  <cp:lastPrinted>2013-10-02T16:43:10Z</cp:lastPrinted>
  <dcterms:created xsi:type="dcterms:W3CDTF">2013-02-20T14:55:57Z</dcterms:created>
  <dcterms:modified xsi:type="dcterms:W3CDTF">2024-02-28T10:45:37Z</dcterms:modified>
</cp:coreProperties>
</file>