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03" r:id="rId2"/>
    <p:sldId id="405" r:id="rId3"/>
    <p:sldId id="404" r:id="rId4"/>
    <p:sldId id="363" r:id="rId5"/>
    <p:sldId id="402" r:id="rId6"/>
    <p:sldId id="258" r:id="rId7"/>
    <p:sldId id="342" r:id="rId8"/>
    <p:sldId id="350" r:id="rId9"/>
    <p:sldId id="306" r:id="rId10"/>
    <p:sldId id="305" r:id="rId11"/>
    <p:sldId id="308" r:id="rId12"/>
    <p:sldId id="307" r:id="rId13"/>
    <p:sldId id="401" r:id="rId14"/>
    <p:sldId id="357" r:id="rId15"/>
    <p:sldId id="312" r:id="rId16"/>
    <p:sldId id="351" r:id="rId17"/>
    <p:sldId id="356" r:id="rId18"/>
    <p:sldId id="368" r:id="rId19"/>
    <p:sldId id="369" r:id="rId20"/>
    <p:sldId id="370" r:id="rId21"/>
    <p:sldId id="399" r:id="rId22"/>
    <p:sldId id="400" r:id="rId23"/>
    <p:sldId id="315" r:id="rId24"/>
  </p:sldIdLst>
  <p:sldSz cx="12192000" cy="6858000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0090928-B097-4038-8468-67E79084B6F6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5CC0851-2CD0-4864-A9FE-2E8172A5D7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3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:a16="http://schemas.microsoft.com/office/drawing/2014/main" id="{A4FFACA0-D22C-4CBD-AEC0-5E7857E96C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Zástupný symbol pro poznámky 2">
            <a:extLst>
              <a:ext uri="{FF2B5EF4-FFF2-40B4-BE49-F238E27FC236}">
                <a16:creationId xmlns:a16="http://schemas.microsoft.com/office/drawing/2014/main" id="{D992B2E9-A4A9-4DD0-9B41-146F144323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17977EE7-0EC4-4CB8-BD4D-13D168243C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2ED251-9D9B-4EC5-AB92-0568CAF38193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961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5DD08-4CF3-4FE3-9410-C1400D686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32CE59-9DB5-4B76-9024-F5A46316B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ABDD31-7926-4ABA-B018-CCAF41C1B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8DB200-A16A-42A1-9EDD-9C95DAB53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B4B400-CF5B-41F2-ACBD-6D4785E4A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94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44139-4CB9-44C2-9962-207B4A4D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58985E-E37C-4B30-932E-7EE87AAB1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C95A5A-CCC8-410D-8C5B-249ED3A1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90D7CE-36BF-4DDE-A40F-6E650DBC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A74D98-DAA9-4820-B270-45F45001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46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790B7FC-DCA6-4466-83A1-0D84A8BE3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A5A5E2-B81D-4B1A-BC1E-F9C2F6643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4A684B-C802-423C-8574-074C27177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3864D8-BC8B-4D71-AC1A-634EA1E0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D04691-C646-4370-85F6-0177C8327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51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B9438-86A8-49AE-9679-79510FA92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C38DC3-AD3C-4D57-B5CB-B9B4F47A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02C5D2-9559-4F06-9CB1-0801DB296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463BA9-B365-462D-8013-9142F540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6F4DD3-D99C-42F8-B391-034509FC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72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260AA-A828-4F8C-83C8-DEE6CA77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50E051-3B8C-4DEF-9D15-8810AE217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9209DD-DE85-4E2B-9599-D2185FB9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19AE76-000F-4C77-B78D-20D6C2677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740709-1D04-4142-9AA4-B933AE63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0E4C9-4D1E-4665-8E16-03FCEEB3E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E8F902-33A3-463B-AA44-DD6330BDA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1D6104-F050-4757-BE57-6D12D0DE3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CAE9B8-8102-4A8D-8A8F-5D6CE3BD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7A6254-789A-4F73-91B6-16982699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987AAE-B727-43CB-B1E0-004684F1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89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56AE7-091A-4B4B-8B89-7BAC41551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8B9E29-49DD-4B1D-BB70-A7E28ABD9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5BC771-03D6-4C8A-A1F4-F3C84C96C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F539103-9DEF-4C4B-8C4A-E2456B3C0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80D1E55-0C67-4A55-A476-9795A4A1BF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64B583-E035-42CC-83E7-D049E41CD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9455E9-D38A-410D-8417-909A12CE5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EE99B11-E001-4123-B762-9C0E38AB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29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CECE0-74D1-49D6-997F-EA8916A6A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087C2D1-66D7-46FD-A098-A1CAB116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988AF5-44C6-4952-BA37-58B2647B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F6473C-B3E3-45D7-8A1F-1B5BFE15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8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606686-09C9-4DEC-A836-0FE2EB286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26E41B3-33A7-4F93-9966-C5963453B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EB7F9F-CE91-42CA-92FA-E4A478BA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3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0C87D-4FDB-4D85-BF11-2942FC4A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06AE1F-7D9D-424E-BB06-3CA826F9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F7119F-1C08-4FBB-9BE1-96FDD9D11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26BDA5-CD77-4642-A08E-35B359DBC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C68F58-4C3A-49A9-B8D3-BB82E8B5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01C889-851E-43A0-97CE-533EFDAA5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49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04CB5B-FE32-4C50-8B92-580B6A10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BE0D180-A2AF-4399-91F7-6F355B6BE4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368D74C-07C4-4B71-94A3-D064D09ED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D1108F-133F-43C5-A616-656808218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51D4D5-D348-4CBD-ADBB-C3FE23F05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1D6602-67B8-4DD3-9607-E14287B3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80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EF9CB45-D6DC-4320-9844-D4A1C42BA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0527C3-2D3C-4186-A48E-466373423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83C219-5C1B-4F98-B7D7-EEEF349F9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20724-9757-4984-9954-CF3827F2C4E1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6180D6-58D8-43EE-9228-EA7059AF9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51E89F-7886-4756-AB1F-14A013645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8D1E3-E25C-4842-AE5E-616912DA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24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s.cuni.cz/studium/rozvrhng/roz_predmet_macro.php?id=cf74d7900d80f33b885f5078812430ef&amp;tid=&amp;skr=2022&amp;sem=2&amp;fak=11410&amp;predmet=OPNZ1Q026B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dadyslexia.org.uk/" TargetMode="External"/><Relationship Id="rId2" Type="http://schemas.openxmlformats.org/officeDocument/2006/relationships/hyperlink" Target="http://www.ncld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ages.pedf.cuni.cz/vp/vyukove-materialy/studijni-opory/" TargetMode="External"/><Relationship Id="rId2" Type="http://schemas.openxmlformats.org/officeDocument/2006/relationships/hyperlink" Target="https://dl1.cuni.cz/course/view.php?id=853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l1.cuni.cz/course/view.php?id=853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7042" y="1554983"/>
            <a:ext cx="9703981" cy="23876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/>
            </a:r>
            <a:br>
              <a:rPr lang="cs-CZ" b="1" dirty="0">
                <a:solidFill>
                  <a:srgbClr val="0070C0"/>
                </a:solidFill>
              </a:rPr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535325"/>
            <a:ext cx="12192000" cy="47371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3500" b="1" dirty="0" smtClean="0"/>
              <a:t>Poruchy </a:t>
            </a:r>
            <a:r>
              <a:rPr lang="cs-CZ" sz="3500" b="1" dirty="0"/>
              <a:t>učení a chování </a:t>
            </a:r>
          </a:p>
          <a:p>
            <a:r>
              <a:rPr lang="cs-CZ" sz="3500" b="1" dirty="0">
                <a:hlinkClick r:id="rId2"/>
              </a:rPr>
              <a:t>OPNZ1Q026B</a:t>
            </a:r>
            <a:endParaRPr lang="cs-CZ" sz="3500" b="1" dirty="0"/>
          </a:p>
          <a:p>
            <a:r>
              <a:rPr lang="cs-CZ" sz="3500" b="1" dirty="0"/>
              <a:t>Specifické poruchy učení – základní terminologie a pojetí </a:t>
            </a:r>
          </a:p>
          <a:p>
            <a:endParaRPr lang="cs-CZ" sz="3700" dirty="0"/>
          </a:p>
          <a:p>
            <a:r>
              <a:rPr lang="cs-CZ" sz="3700" dirty="0" smtClean="0"/>
              <a:t>Anna </a:t>
            </a:r>
            <a:r>
              <a:rPr lang="cs-CZ" sz="3700" dirty="0" err="1" smtClean="0"/>
              <a:t>Frombergerová</a:t>
            </a:r>
            <a:endParaRPr lang="cs-CZ" sz="3700" dirty="0" smtClean="0"/>
          </a:p>
          <a:p>
            <a:r>
              <a:rPr lang="cs-CZ" sz="3700" dirty="0" smtClean="0"/>
              <a:t>Pavla </a:t>
            </a:r>
            <a:r>
              <a:rPr lang="cs-CZ" sz="3700" dirty="0" err="1" smtClean="0"/>
              <a:t>Presslerová</a:t>
            </a:r>
            <a:endParaRPr lang="cs-CZ" sz="3700" dirty="0"/>
          </a:p>
        </p:txBody>
      </p:sp>
      <p:pic>
        <p:nvPicPr>
          <p:cNvPr id="4" name="Picture 4" descr="https://pedf.cuni.cz/PEDF-1-version1-af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41" y="327260"/>
            <a:ext cx="4232758" cy="79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0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7E0351A1-01A9-45B1-9B8A-DA7855C1A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>
                <a:solidFill>
                  <a:srgbClr val="C00000"/>
                </a:solidFill>
                <a:latin typeface="Times New Roman" panose="02020603050405020304" pitchFamily="18" charset="0"/>
              </a:rPr>
              <a:t>VÝVOJOVĚ PODMÍNĚNÝ MODEL DYSLEXIE (FRITH 1997)</a:t>
            </a:r>
            <a:endParaRPr lang="cs-CZ" altLang="cs-CZ" sz="2800" b="1">
              <a:solidFill>
                <a:srgbClr val="C00000"/>
              </a:solidFill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8051ACF-8F3A-4432-AA08-926797B530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47529" y="2060849"/>
          <a:ext cx="8640961" cy="421843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413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Sociální prostředí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Genetická abnormalita</a:t>
                      </a:r>
                      <a:endParaRPr lang="cs-CZ" sz="10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v mozku</a:t>
                      </a:r>
                      <a:endParaRPr lang="cs-CZ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Biologická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1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Obtíže s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osvojením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alfabetického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systému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Specifický deficit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</a:rPr>
                        <a:t>Kognitivní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81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Slabé čtenářské dovednosti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Specifická oslabení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effectLst/>
                        </a:rPr>
                        <a:t>(krátkodobá verbální paměť, opakování slov, rychlé automatické jmenování, párové asociativní učení)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</a:rPr>
                        <a:t>Behaviorální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087A9E4B-31F6-4974-8189-47E732CD4698}"/>
              </a:ext>
            </a:extLst>
          </p:cNvPr>
          <p:cNvCxnSpPr>
            <a:cxnSpLocks/>
          </p:cNvCxnSpPr>
          <p:nvPr/>
        </p:nvCxnSpPr>
        <p:spPr>
          <a:xfrm>
            <a:off x="6888163" y="4170364"/>
            <a:ext cx="0" cy="771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2CCD10E0-E1C0-4C9A-9B38-68E1B10889FF}"/>
              </a:ext>
            </a:extLst>
          </p:cNvPr>
          <p:cNvCxnSpPr/>
          <p:nvPr/>
        </p:nvCxnSpPr>
        <p:spPr>
          <a:xfrm>
            <a:off x="2782889" y="3924300"/>
            <a:ext cx="9366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EE46AD8-849D-4511-B290-550E6700E392}"/>
              </a:ext>
            </a:extLst>
          </p:cNvPr>
          <p:cNvCxnSpPr>
            <a:cxnSpLocks/>
          </p:cNvCxnSpPr>
          <p:nvPr/>
        </p:nvCxnSpPr>
        <p:spPr>
          <a:xfrm>
            <a:off x="6600826" y="2997201"/>
            <a:ext cx="142875" cy="576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5779BB74-0D77-42FF-B016-995D6B7C2A93}"/>
              </a:ext>
            </a:extLst>
          </p:cNvPr>
          <p:cNvCxnSpPr>
            <a:cxnSpLocks/>
          </p:cNvCxnSpPr>
          <p:nvPr/>
        </p:nvCxnSpPr>
        <p:spPr>
          <a:xfrm>
            <a:off x="4367213" y="4508500"/>
            <a:ext cx="0" cy="649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176EEC4-9914-4371-A62B-E5DCE6F116F8}"/>
              </a:ext>
            </a:extLst>
          </p:cNvPr>
          <p:cNvCxnSpPr/>
          <p:nvPr/>
        </p:nvCxnSpPr>
        <p:spPr>
          <a:xfrm>
            <a:off x="2782889" y="2997200"/>
            <a:ext cx="9366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AF1A474-2012-4D4A-AA9C-A9098594E825}"/>
              </a:ext>
            </a:extLst>
          </p:cNvPr>
          <p:cNvCxnSpPr>
            <a:cxnSpLocks/>
          </p:cNvCxnSpPr>
          <p:nvPr/>
        </p:nvCxnSpPr>
        <p:spPr>
          <a:xfrm flipH="1">
            <a:off x="5448301" y="3933825"/>
            <a:ext cx="7921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D9B9DCF-53FE-49AC-B1E7-DFA14319D26E}"/>
              </a:ext>
            </a:extLst>
          </p:cNvPr>
          <p:cNvSpPr txBox="1"/>
          <p:nvPr/>
        </p:nvSpPr>
        <p:spPr>
          <a:xfrm>
            <a:off x="5882900" y="3592607"/>
            <a:ext cx="19747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>
                <a:solidFill>
                  <a:schemeClr val="accent1">
                    <a:lumMod val="75000"/>
                  </a:schemeClr>
                </a:solidFill>
              </a:rPr>
              <a:t>fonologické dovednosti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AF235D9B-27A8-4387-A750-3B8F0C5165A0}"/>
              </a:ext>
            </a:extLst>
          </p:cNvPr>
          <p:cNvCxnSpPr/>
          <p:nvPr/>
        </p:nvCxnSpPr>
        <p:spPr>
          <a:xfrm>
            <a:off x="2710563" y="5157788"/>
            <a:ext cx="9366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9C634B-C16C-46F2-9BD9-AB232091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"/>
            <a:ext cx="10515600" cy="6541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Studentovi s dyslexií pomůžeme nejvíce tak, že ho vždy omluvíme z práce s textem, necháme ho poslouchat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smtClean="0"/>
              <a:t>Vzhledem </a:t>
            </a:r>
            <a:r>
              <a:rPr lang="cs-CZ" dirty="0"/>
              <a:t>k podstatě obtíží důležitý tzv. </a:t>
            </a:r>
            <a:r>
              <a:rPr lang="cs-CZ" b="1" dirty="0" err="1"/>
              <a:t>multisenzorický</a:t>
            </a:r>
            <a:r>
              <a:rPr lang="cs-CZ" b="1" dirty="0"/>
              <a:t> přístup</a:t>
            </a:r>
            <a:r>
              <a:rPr lang="cs-CZ" dirty="0"/>
              <a:t>: žák/student má termín/slovo slyšet, vidět, napsat.</a:t>
            </a:r>
          </a:p>
          <a:p>
            <a:r>
              <a:rPr lang="cs-CZ" dirty="0"/>
              <a:t>Je proto důležité předkládat </a:t>
            </a:r>
            <a:r>
              <a:rPr lang="cs-CZ" b="1" dirty="0"/>
              <a:t>vizuální oporu</a:t>
            </a:r>
            <a:r>
              <a:rPr lang="cs-CZ" dirty="0"/>
              <a:t> (prezentaci, sylabus přednášky, osnovu). </a:t>
            </a:r>
            <a:endParaRPr lang="cs-CZ" dirty="0" smtClean="0"/>
          </a:p>
          <a:p>
            <a:r>
              <a:rPr lang="cs-CZ" dirty="0" smtClean="0"/>
              <a:t>Text </a:t>
            </a:r>
            <a:r>
              <a:rPr lang="cs-CZ" dirty="0"/>
              <a:t>neodstraňovat - </a:t>
            </a:r>
            <a:r>
              <a:rPr lang="cs-CZ" b="1" dirty="0"/>
              <a:t>rozvíjet čtenářské strategie </a:t>
            </a:r>
            <a:r>
              <a:rPr lang="cs-CZ" dirty="0"/>
              <a:t>(shrnutí, předvídání, kladení otázek, shrnutí aj.), práci s textem. </a:t>
            </a:r>
          </a:p>
          <a:p>
            <a:r>
              <a:rPr lang="cs-CZ" dirty="0"/>
              <a:t>Na druhém stupni a SŠ je očekáváno, že se žák/student bude čtením učit. </a:t>
            </a:r>
            <a:endParaRPr lang="cs-CZ" dirty="0" smtClean="0"/>
          </a:p>
          <a:p>
            <a:r>
              <a:rPr lang="cs-CZ" dirty="0" smtClean="0"/>
              <a:t>Dbát </a:t>
            </a:r>
            <a:r>
              <a:rPr lang="cs-CZ" dirty="0"/>
              <a:t>však na to, abychom žáka nezahltili, nepřetěžovali. (Čtení, psaní žáka s SPU vyžaduje více úsilí i času než jeho vrstevníky) </a:t>
            </a:r>
            <a:endParaRPr lang="cs-CZ" dirty="0" smtClean="0"/>
          </a:p>
          <a:p>
            <a:r>
              <a:rPr lang="cs-CZ" dirty="0" smtClean="0"/>
              <a:t>ČTENÍ </a:t>
            </a:r>
            <a:r>
              <a:rPr lang="cs-CZ" dirty="0"/>
              <a:t>SE BEZ ČTENÍ NELZE NAUČIT.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1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3343F5-9DE0-4C73-B7CB-BC59B9BFD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746" y="888023"/>
            <a:ext cx="10515600" cy="5455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Pokud se s dítětem s dyslexií dobře a dostatečně intenzivně pracuje od nástupu do školy, lze specifické poruchy učení odstranit do konce prvního stupně. 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smtClean="0"/>
              <a:t>Oproti </a:t>
            </a:r>
            <a:r>
              <a:rPr lang="cs-CZ" dirty="0"/>
              <a:t>dřívější představě o odstranění obtíží při včasném odhalení a kvalitní reedukaci dnes víme, že lze obtíže zmírnit, specifické poruchy učení však přes poskytnutou péči přetrvávají do dospělosti.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Dospělý </a:t>
            </a:r>
            <a:r>
              <a:rPr lang="cs-CZ" dirty="0"/>
              <a:t>čtenář může bez výrazných obtíží přečíst běžný text, problémy se projeví až při čtení odborného textu nebo textu obsahujícím </a:t>
            </a:r>
            <a:r>
              <a:rPr lang="cs-CZ" dirty="0" err="1"/>
              <a:t>pseudoslova</a:t>
            </a:r>
            <a:r>
              <a:rPr lang="cs-CZ" dirty="0"/>
              <a:t> (vymyšlená slov).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43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Specifické poruchy učení se musí projevit a být diagnostikovány na prvním stupni, při pozdějších obtížích mluvíme o nespecifických poruchách učení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SPU </a:t>
            </a:r>
            <a:r>
              <a:rPr lang="cs-CZ" dirty="0"/>
              <a:t>se zpravidla projeví již od počátku formálního vzdělávání, ale pokud jde o </a:t>
            </a:r>
            <a:r>
              <a:rPr lang="cs-CZ" altLang="cs-CZ" dirty="0"/>
              <a:t>poruchy lehčího charakteru s dobrým intelektovým potenciálem je možné, že se projeví později. Vliv má také dopomoc rodiny. V některých případech je SPU diagnostikováno až na VŠ – teprve zde přestávají kompenzační mechanismy stačit.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44557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2BBC4-E268-44A8-A201-A4629F526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4254"/>
            <a:ext cx="10515600" cy="5552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SPU lze diagnostikovat u žáků s studentů s průměrnou inteligencí. V případě, že je IQ nižší než 90 a vyšší než 120, nelze SPU diagnostikovat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smtClean="0"/>
              <a:t>Dříve </a:t>
            </a:r>
            <a:r>
              <a:rPr lang="cs-CZ" dirty="0"/>
              <a:t>pro přidělení diagnózy nutná podmínka dostatečně velkého rozdílu mezi úrovní čtení a úrovní obecných rozumových předpokladů. (očekáváná úrovně čtenářských dovedností dle IQ – aktuální úroveň). Dyslexie pouze v případě, že dostatečně velký rozdíl. Dětem s nižším IQ odepřena podpora.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Aktuální názory:</a:t>
            </a:r>
          </a:p>
          <a:p>
            <a:pPr lvl="1"/>
            <a:r>
              <a:rPr lang="cs-CZ" dirty="0" smtClean="0"/>
              <a:t>děti </a:t>
            </a:r>
            <a:r>
              <a:rPr lang="cs-CZ" dirty="0"/>
              <a:t>s nižším i vyšším IQ stejný základ obtíží – fonologické dovednosti</a:t>
            </a:r>
          </a:p>
          <a:p>
            <a:pPr lvl="1"/>
            <a:r>
              <a:rPr lang="cs-CZ" dirty="0"/>
              <a:t>stejná podoba obtíží – čtení slov pomalé a/ nebo nepřesné</a:t>
            </a:r>
          </a:p>
          <a:p>
            <a:pPr lvl="1"/>
            <a:r>
              <a:rPr lang="cs-CZ" dirty="0"/>
              <a:t>pomůže stejná intervence – rozvoj FD a trénink čtení</a:t>
            </a:r>
          </a:p>
          <a:p>
            <a:pPr lvl="1"/>
            <a:r>
              <a:rPr lang="cs-CZ" dirty="0"/>
              <a:t>narušení fonologických dovedností zaznamenáno i u nadaných dětí 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83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53BC6-9B8A-4C09-B2F0-44D5036E4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4C4F08-D6E4-4078-8B9D-D272BF3D3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Dyslexie je specifická porucha čtení, dysgrafie psaní, dyskalkulie počítání. </a:t>
            </a:r>
            <a:r>
              <a:rPr lang="cs-CZ" dirty="0"/>
              <a:t>A co </a:t>
            </a:r>
            <a:r>
              <a:rPr lang="cs-CZ"/>
              <a:t>dysortografie</a:t>
            </a:r>
            <a:r>
              <a:rPr lang="cs-CZ" smtClean="0"/>
              <a:t>?</a:t>
            </a:r>
          </a:p>
          <a:p>
            <a:endParaRPr lang="cs-CZ" dirty="0"/>
          </a:p>
          <a:p>
            <a:r>
              <a:rPr lang="cs-CZ" i="1" dirty="0"/>
              <a:t>Pokud čte žák/student pomalu, ale bez chyb (neplete si písmenka), nejedná se o dyslexii.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Čtení/psaní/počítání nelze brát jako jednolitý proces.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46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E6275-A6F3-4A6D-92CE-3D04CEE7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42617"/>
            <a:ext cx="10515600" cy="1325563"/>
          </a:xfrm>
        </p:spPr>
        <p:txBody>
          <a:bodyPr>
            <a:normAutofit/>
          </a:bodyPr>
          <a:lstStyle/>
          <a:p>
            <a:r>
              <a:rPr lang="cs-CZ" sz="3300" dirty="0"/>
              <a:t>Diagnosticky a statistický manuál duševních poruch – systém klasifikace DSM (</a:t>
            </a:r>
            <a:r>
              <a:rPr lang="cs-CZ" sz="3300" dirty="0" err="1"/>
              <a:t>neurovývojové</a:t>
            </a:r>
            <a:r>
              <a:rPr lang="cs-CZ" sz="3300" dirty="0"/>
              <a:t> poruchy)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307381-6ED1-4F74-B1D0-DFDE9C4BD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690688"/>
            <a:ext cx="10515600" cy="533318"/>
          </a:xfrm>
        </p:spPr>
        <p:txBody>
          <a:bodyPr>
            <a:normAutofit/>
          </a:bodyPr>
          <a:lstStyle/>
          <a:p>
            <a:r>
              <a:rPr lang="cs-CZ" dirty="0" err="1"/>
              <a:t>Gramotnostní</a:t>
            </a:r>
            <a:r>
              <a:rPr lang="cs-CZ" dirty="0"/>
              <a:t> domény a dílčí </a:t>
            </a:r>
            <a:r>
              <a:rPr lang="cs-CZ" dirty="0" err="1"/>
              <a:t>gramotnostní</a:t>
            </a:r>
            <a:r>
              <a:rPr lang="cs-CZ" dirty="0"/>
              <a:t> dovednosti: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FF3F47-0D91-4F67-AC8B-DD26A077FA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Obtíže ve čtení</a:t>
            </a:r>
          </a:p>
          <a:p>
            <a:pPr lvl="1"/>
            <a:r>
              <a:rPr lang="cs-CZ" dirty="0"/>
              <a:t>přesnost čtení</a:t>
            </a:r>
          </a:p>
          <a:p>
            <a:pPr lvl="1"/>
            <a:r>
              <a:rPr lang="cs-CZ" dirty="0"/>
              <a:t>rychlost a plynulost</a:t>
            </a:r>
          </a:p>
          <a:p>
            <a:pPr lvl="1"/>
            <a:r>
              <a:rPr lang="cs-CZ" dirty="0"/>
              <a:t>porozumění čtenému</a:t>
            </a:r>
          </a:p>
          <a:p>
            <a:r>
              <a:rPr lang="cs-CZ" dirty="0"/>
              <a:t>Obtíže v písemném vyjadřování</a:t>
            </a:r>
          </a:p>
          <a:p>
            <a:pPr lvl="1"/>
            <a:r>
              <a:rPr lang="cs-CZ" dirty="0"/>
              <a:t>přesnost </a:t>
            </a:r>
            <a:r>
              <a:rPr lang="cs-CZ" dirty="0" err="1"/>
              <a:t>spellování</a:t>
            </a:r>
            <a:r>
              <a:rPr lang="cs-CZ" dirty="0"/>
              <a:t> (u nás psaní)</a:t>
            </a:r>
          </a:p>
          <a:p>
            <a:pPr lvl="1"/>
            <a:r>
              <a:rPr lang="cs-CZ" dirty="0"/>
              <a:t>přesnost gramatiky a interpunkce</a:t>
            </a:r>
          </a:p>
          <a:p>
            <a:pPr lvl="1"/>
            <a:r>
              <a:rPr lang="cs-CZ" dirty="0"/>
              <a:t>exprese psaní (vyjadřování se psaním)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F13029-5666-453A-9315-99A6BE3106B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Obtíže v matematice</a:t>
            </a:r>
          </a:p>
          <a:p>
            <a:pPr lvl="1"/>
            <a:r>
              <a:rPr lang="cs-CZ" dirty="0"/>
              <a:t>vnímání symbolického množství</a:t>
            </a:r>
          </a:p>
          <a:p>
            <a:pPr lvl="1"/>
            <a:r>
              <a:rPr lang="cs-CZ" dirty="0" err="1"/>
              <a:t>memorizace</a:t>
            </a:r>
            <a:r>
              <a:rPr lang="cs-CZ" dirty="0"/>
              <a:t> aritmetických faktů</a:t>
            </a:r>
          </a:p>
          <a:p>
            <a:pPr lvl="1"/>
            <a:r>
              <a:rPr lang="cs-CZ" dirty="0"/>
              <a:t>přesné a plynulé počítání</a:t>
            </a:r>
          </a:p>
          <a:p>
            <a:pPr lvl="1"/>
            <a:r>
              <a:rPr lang="cs-CZ" dirty="0"/>
              <a:t>správné matematické uvažování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18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E6275-A6F3-4A6D-92CE-3D04CEE7C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Diagnosticky a statistický manuál duševních poruch – systém klasifikace DSM (</a:t>
            </a:r>
            <a:r>
              <a:rPr lang="cs-CZ" sz="3600" dirty="0" err="1"/>
              <a:t>neurovývojové</a:t>
            </a:r>
            <a:r>
              <a:rPr lang="cs-CZ" sz="3600" dirty="0"/>
              <a:t> poruchy)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307381-6ED1-4F74-B1D0-DFDE9C4BD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7288"/>
            <a:ext cx="10512424" cy="765028"/>
          </a:xfrm>
        </p:spPr>
        <p:txBody>
          <a:bodyPr>
            <a:normAutofit/>
          </a:bodyPr>
          <a:lstStyle/>
          <a:p>
            <a:r>
              <a:rPr lang="cs-CZ" dirty="0" err="1"/>
              <a:t>Gramotnostní</a:t>
            </a:r>
            <a:r>
              <a:rPr lang="cs-CZ" dirty="0"/>
              <a:t> domény a dílčí </a:t>
            </a:r>
            <a:r>
              <a:rPr lang="cs-CZ" dirty="0" err="1"/>
              <a:t>gramotnostní</a:t>
            </a:r>
            <a:r>
              <a:rPr lang="cs-CZ" dirty="0"/>
              <a:t> dovednosti: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FF3F47-0D91-4F67-AC8B-DD26A077FA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Obtíže ve čtení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olidFill>
                  <a:srgbClr val="C00000"/>
                </a:solidFill>
              </a:rPr>
              <a:t>přesnost čtení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rychlost a plynulost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porozumění čtenému</a:t>
            </a:r>
          </a:p>
          <a:p>
            <a:r>
              <a:rPr lang="cs-CZ" dirty="0"/>
              <a:t>Obtíže v písemném vyjadřování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přesnost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spellování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(u nás psaní)</a:t>
            </a:r>
          </a:p>
          <a:p>
            <a:pPr lvl="1"/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přesnost gramatiky a interpunkce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exprese psaní (vyjadřování se psaním)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F13029-5666-453A-9315-99A6BE3106B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Obtíže v matematice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solidFill>
                  <a:srgbClr val="7030A0"/>
                </a:solidFill>
              </a:rPr>
              <a:t>vnímání symbolického množství</a:t>
            </a:r>
          </a:p>
          <a:p>
            <a:pPr lvl="1"/>
            <a:r>
              <a:rPr lang="cs-CZ" dirty="0" err="1">
                <a:solidFill>
                  <a:srgbClr val="7030A0"/>
                </a:solidFill>
              </a:rPr>
              <a:t>memorizace</a:t>
            </a:r>
            <a:r>
              <a:rPr lang="cs-CZ" dirty="0">
                <a:solidFill>
                  <a:srgbClr val="7030A0"/>
                </a:solidFill>
              </a:rPr>
              <a:t> aritmetických faktů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přesné a plynulé počítání</a:t>
            </a:r>
          </a:p>
          <a:p>
            <a:pPr lvl="1"/>
            <a:r>
              <a:rPr lang="cs-CZ" dirty="0"/>
              <a:t>správné matematické uvažování</a:t>
            </a:r>
          </a:p>
          <a:p>
            <a:pPr marL="457200" lvl="1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rgbClr val="C00000"/>
                </a:solidFill>
              </a:rPr>
              <a:t>dyslexie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specifická porucha porozumění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dysortografie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7030A0"/>
                </a:solidFill>
              </a:rPr>
              <a:t>dyskalkulie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002060"/>
                </a:solidFill>
              </a:rPr>
              <a:t>dysgrafie – narušení grafického projevu</a:t>
            </a:r>
          </a:p>
          <a:p>
            <a:endParaRPr lang="cs-CZ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9755B460-EFFE-491E-BB6B-042AEEBFBF91}"/>
              </a:ext>
            </a:extLst>
          </p:cNvPr>
          <p:cNvSpPr/>
          <p:nvPr/>
        </p:nvSpPr>
        <p:spPr>
          <a:xfrm>
            <a:off x="6284563" y="4477166"/>
            <a:ext cx="5067649" cy="18074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7A6B4D9-6257-4B50-8E18-7C0735BCC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>
                <a:solidFill>
                  <a:schemeClr val="accent1">
                    <a:lumMod val="75000"/>
                  </a:schemeClr>
                </a:solidFill>
              </a:rPr>
              <a:t>SPECIFICKÉ</a:t>
            </a:r>
            <a:r>
              <a:rPr lang="cs-CZ" altLang="cs-CZ" sz="3600" b="1" dirty="0">
                <a:solidFill>
                  <a:schemeClr val="accent2"/>
                </a:solidFill>
              </a:rPr>
              <a:t> PORUCHY UČENÍ</a:t>
            </a:r>
            <a:endParaRPr lang="en-GB" altLang="cs-CZ" sz="3600" b="1" dirty="0">
              <a:solidFill>
                <a:schemeClr val="accent2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3673D16-FB55-4711-949C-8DC8A8364D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3145" y="2199440"/>
            <a:ext cx="8675339" cy="4719637"/>
          </a:xfrm>
          <a:noFill/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cs-CZ" altLang="cs-CZ" sz="2200" dirty="0"/>
              <a:t>výrazné a dlouhodobé obtíže při osvojování </a:t>
            </a:r>
            <a:r>
              <a:rPr lang="cs-CZ" altLang="cs-CZ" sz="2200" b="1" dirty="0"/>
              <a:t>základních školních dovedností</a:t>
            </a:r>
            <a:r>
              <a:rPr lang="cs-CZ" altLang="cs-CZ" sz="2200" dirty="0"/>
              <a:t>   (→ typy SPU)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cs-CZ" altLang="cs-CZ" sz="2200" dirty="0"/>
              <a:t>příčiny se odlišují od nespecifických příčin ( jsou </a:t>
            </a:r>
            <a:r>
              <a:rPr lang="cs-CZ" altLang="cs-CZ" sz="2200" b="1" dirty="0"/>
              <a:t>specifické</a:t>
            </a:r>
            <a:r>
              <a:rPr lang="cs-CZ" altLang="cs-CZ" sz="2200" dirty="0"/>
              <a:t>) – vývojový kontingenční model dyslexie (</a:t>
            </a:r>
            <a:r>
              <a:rPr lang="cs-CZ" altLang="cs-CZ" sz="2200" dirty="0" err="1"/>
              <a:t>Frithová</a:t>
            </a:r>
            <a:r>
              <a:rPr lang="cs-CZ" altLang="cs-CZ" sz="2200" dirty="0"/>
              <a:t>, 1997)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cs-CZ" altLang="cs-CZ" sz="2200" dirty="0"/>
              <a:t>mají pestrou </a:t>
            </a:r>
            <a:r>
              <a:rPr lang="cs-CZ" altLang="cs-CZ" sz="2200" b="1" dirty="0"/>
              <a:t>symptomatiku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cs-CZ" altLang="cs-CZ" sz="2200" dirty="0"/>
              <a:t>projevují se od počátku vzdělávání (až na výjimky) a přetrvávají po celý život, předškolní věk </a:t>
            </a:r>
            <a:r>
              <a:rPr lang="cs-CZ" altLang="cs-CZ" sz="2200" dirty="0" err="1"/>
              <a:t>tvz</a:t>
            </a:r>
            <a:r>
              <a:rPr lang="cs-CZ" altLang="cs-CZ" sz="2200" dirty="0"/>
              <a:t>. riziko dyslexie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cs-CZ" altLang="cs-CZ" sz="2200" dirty="0"/>
              <a:t>mají různou závažnost (pojetí: spalničky vs. obezita)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cs-CZ" altLang="cs-CZ" sz="2200" dirty="0"/>
              <a:t>ovlivňují nejenom vzdělávání, ale také pracovní uplatnění a kvalitu života, mají sociální rozměr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cs-CZ" altLang="cs-CZ" sz="2200" dirty="0"/>
              <a:t>mají však i pozitivní rozměr </a:t>
            </a:r>
          </a:p>
          <a:p>
            <a:pPr eaLnBrk="1" hangingPunct="1"/>
            <a:endParaRPr lang="en-GB" altLang="cs-CZ" sz="2300" dirty="0"/>
          </a:p>
        </p:txBody>
      </p:sp>
    </p:spTree>
    <p:extLst>
      <p:ext uri="{BB962C8B-B14F-4D97-AF65-F5344CB8AC3E}">
        <p14:creationId xmlns:p14="http://schemas.microsoft.com/office/powerpoint/2010/main" val="2731196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4670201-967A-44FC-B7DF-5F969F342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163" y="593563"/>
            <a:ext cx="9253887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accent2"/>
                </a:solidFill>
              </a:rPr>
              <a:t>OBECNÉ ZÁSADY PŘÍSTUPU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C2AF511-5434-4E39-880E-8E1F788C87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8597" y="2196158"/>
            <a:ext cx="9133453" cy="4897437"/>
          </a:xfrm>
          <a:noFill/>
        </p:spPr>
        <p:txBody>
          <a:bodyPr/>
          <a:lstStyle/>
          <a:p>
            <a:pPr eaLnBrk="1" hangingPunct="1"/>
            <a:r>
              <a:rPr lang="cs-CZ" altLang="cs-CZ" sz="2400" dirty="0"/>
              <a:t>umožnit, aby žák podával co nejlepší výkon v souladu se svou poruchou i </a:t>
            </a:r>
            <a:r>
              <a:rPr lang="cs-CZ" altLang="cs-CZ" sz="2400" b="1" dirty="0"/>
              <a:t>svými schopnostmi </a:t>
            </a:r>
            <a:r>
              <a:rPr lang="cs-CZ" altLang="cs-CZ" sz="2400" dirty="0"/>
              <a:t>– rozpoznat vědomosti a dovednosti, které nejsou zkresleny poruchou </a:t>
            </a:r>
          </a:p>
          <a:p>
            <a:pPr eaLnBrk="1" hangingPunct="1"/>
            <a:r>
              <a:rPr lang="cs-CZ" altLang="cs-CZ" sz="2400" dirty="0"/>
              <a:t>předcházet </a:t>
            </a:r>
            <a:r>
              <a:rPr lang="cs-CZ" altLang="cs-CZ" sz="2400" b="1" dirty="0"/>
              <a:t>psychosociálním problémům </a:t>
            </a:r>
            <a:r>
              <a:rPr lang="cs-CZ" altLang="cs-CZ" sz="2400" dirty="0"/>
              <a:t>–uzavřenost, sociální izolace, agresivní formy chování</a:t>
            </a:r>
          </a:p>
          <a:p>
            <a:pPr lvl="1" eaLnBrk="1" hangingPunct="1"/>
            <a:r>
              <a:rPr lang="cs-CZ" altLang="cs-CZ" dirty="0"/>
              <a:t>dlouhodobý stres</a:t>
            </a:r>
          </a:p>
          <a:p>
            <a:pPr lvl="1" eaLnBrk="1" hangingPunct="1"/>
            <a:r>
              <a:rPr lang="cs-CZ" altLang="cs-CZ" dirty="0"/>
              <a:t>nepatřičné upozorňování na neúspěšnost</a:t>
            </a:r>
          </a:p>
          <a:p>
            <a:pPr lvl="1" eaLnBrk="1" hangingPunct="1"/>
            <a:r>
              <a:rPr lang="cs-CZ" altLang="cs-CZ" dirty="0"/>
              <a:t>zdůvodňování příčin (hloupý, líný, nemá zájem) </a:t>
            </a:r>
          </a:p>
        </p:txBody>
      </p:sp>
    </p:spTree>
    <p:extLst>
      <p:ext uri="{BB962C8B-B14F-4D97-AF65-F5344CB8AC3E}">
        <p14:creationId xmlns:p14="http://schemas.microsoft.com/office/powerpoint/2010/main" val="28124228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3B85F-3C22-4703-96AC-5F2DA6472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kurzu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80C49-4FCD-4317-A2FF-80CFD4CA3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712" y="1972859"/>
            <a:ext cx="110420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29. 2., 25. 4.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Anna Frombergerová (anna.frombergerova@pedf.cuni.cz)</a:t>
            </a:r>
          </a:p>
          <a:p>
            <a:pPr marL="0" indent="0">
              <a:buNone/>
            </a:pPr>
            <a:r>
              <a:rPr lang="cs-CZ" dirty="0" smtClean="0"/>
              <a:t>Specifické </a:t>
            </a:r>
            <a:r>
              <a:rPr lang="cs-CZ" dirty="0"/>
              <a:t>poruchy </a:t>
            </a:r>
            <a:r>
              <a:rPr lang="cs-CZ" dirty="0" smtClean="0"/>
              <a:t>učení – terminologie, pojetí, přístupy a možnosti podpory ze strany učitele / školy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14. 2., 11. 3.</a:t>
            </a:r>
          </a:p>
          <a:p>
            <a:pPr marL="0" indent="0">
              <a:buNone/>
            </a:pPr>
            <a:r>
              <a:rPr lang="cs-CZ" smtClean="0"/>
              <a:t>Pavla </a:t>
            </a:r>
            <a:r>
              <a:rPr lang="cs-CZ" dirty="0" err="1" smtClean="0"/>
              <a:t>Presslerová</a:t>
            </a:r>
            <a:r>
              <a:rPr lang="cs-CZ" dirty="0" smtClean="0"/>
              <a:t> (pavla.presslerova@pedf.cuni.cz)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Specifické </a:t>
            </a:r>
            <a:r>
              <a:rPr lang="cs-CZ" dirty="0"/>
              <a:t>poruchy </a:t>
            </a:r>
            <a:r>
              <a:rPr lang="cs-CZ" dirty="0" smtClean="0"/>
              <a:t>chování, vhodné </a:t>
            </a:r>
            <a:r>
              <a:rPr lang="cs-CZ" dirty="0"/>
              <a:t>přístupy k žákům s </a:t>
            </a:r>
            <a:r>
              <a:rPr lang="cs-CZ" dirty="0" smtClean="0"/>
              <a:t>SPCH, kazuistika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40BFC73-1FFD-4205-8D28-420F9F531E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70122" y="444634"/>
            <a:ext cx="7221538" cy="1362075"/>
          </a:xfrm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accent2"/>
                </a:solidFill>
              </a:rPr>
              <a:t>SPU</a:t>
            </a:r>
            <a:endParaRPr lang="en-GB" altLang="cs-CZ" b="1" dirty="0">
              <a:solidFill>
                <a:schemeClr val="accent2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EEA2479-6D68-4833-A438-AF202FF8307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17169" y="1573455"/>
            <a:ext cx="9957662" cy="4765352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200" b="1" dirty="0"/>
              <a:t>Základní doporučované přístupy, formy a metody práce u žáků s SPU jsou</a:t>
            </a:r>
            <a:r>
              <a:rPr lang="cs-CZ" altLang="cs-CZ" sz="22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názornost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systematický a strukturovaný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err="1"/>
              <a:t>multisenzorický</a:t>
            </a:r>
            <a:r>
              <a:rPr lang="cs-CZ" altLang="cs-CZ" sz="2200" dirty="0"/>
              <a:t> přístup – spojení psané a mluvené formy řeči (dítě slyší, vidí, píše, čte)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reedukace oslabených oblastí a činností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nácvik provádět krátce, ale pravidelně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procvičování učiva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respektování pracovního tempa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důraz na porozumění a rozvoj </a:t>
            </a:r>
            <a:r>
              <a:rPr lang="cs-CZ" altLang="cs-CZ" sz="2200" dirty="0" err="1"/>
              <a:t>metakognitivních</a:t>
            </a:r>
            <a:r>
              <a:rPr lang="cs-CZ" altLang="cs-CZ" sz="2200" dirty="0"/>
              <a:t> strategií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časté opakování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využívání speciálních forem hodnocení (individuální, slovní)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b="1" dirty="0"/>
              <a:t>nejde o úlevy! modifikace  </a:t>
            </a:r>
            <a:endParaRPr lang="en-GB" alt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36894173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5F32C4B-B804-4855-B371-7D647B599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chemeClr val="accent2"/>
                </a:solidFill>
              </a:rPr>
              <a:t>LITERATURA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65945BA-381D-4430-BBFA-7B2C1E15B3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6203" y="1825625"/>
            <a:ext cx="10927597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KULHÁNKOVÁ, E. ; MÁLKOVÁ, G. Fonematické uvědomování a jeho role ve vývoji gramotnosti. E-psychologie, 2008, roč. 2, č. 4, ISSN 1802-8853. dostupné na https://e-psycholog.eu/pdf/kulhankova_etal.pdf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KREJČÍ, L. Dyslexie – Psychologické souvislosti. Praha: Grada, 2019.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KUCHARSKÁ, A. Nespecifické výukové problémy. In </a:t>
            </a:r>
            <a:r>
              <a:rPr lang="cs-CZ" altLang="cs-CZ" sz="1800" dirty="0" err="1"/>
              <a:t>Hadj</a:t>
            </a:r>
            <a:r>
              <a:rPr lang="cs-CZ" altLang="cs-CZ" sz="1800" dirty="0"/>
              <a:t> </a:t>
            </a:r>
            <a:r>
              <a:rPr lang="cs-CZ" altLang="cs-CZ" sz="1800" dirty="0" err="1"/>
              <a:t>Moussová</a:t>
            </a:r>
            <a:r>
              <a:rPr lang="cs-CZ" altLang="cs-CZ" sz="1800" dirty="0"/>
              <a:t> a kol. Pedagogicko-psychologické poradenství I. Vybrané problémy. Praha: UK </a:t>
            </a:r>
            <a:r>
              <a:rPr lang="cs-CZ" altLang="cs-CZ" sz="1800" dirty="0" err="1"/>
              <a:t>PedF</a:t>
            </a:r>
            <a:r>
              <a:rPr lang="cs-CZ" altLang="cs-CZ" sz="1800" dirty="0"/>
              <a:t>, 2005.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KUCHARSKÁ, A.; ŠPAČKOVÁ, K. Specifické poruchy učení v poradenském kontextu. In Valentová L. Školní poradenství I. Praha: UK </a:t>
            </a:r>
            <a:r>
              <a:rPr lang="cs-CZ" altLang="cs-CZ" sz="1800" dirty="0" err="1"/>
              <a:t>PedF</a:t>
            </a:r>
            <a:r>
              <a:rPr lang="cs-CZ" altLang="cs-CZ" sz="1800" dirty="0"/>
              <a:t>, 2013.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MATĚJČEK, Z.; VÁGNEROVÁ, M. Sociální aspekty dyslexie. Praha: Karolinum, 2006.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MERTIN, V.; KUCHARSKÁ A. a kol. Integrace žáků se specifickými poruchami učení – od stanovení diagnostických kritérií k poskytování péče všem potřebným žákům. Praha: Institut pedagogicko-psychologického poradenství ČR, 2007. ISBN 978-80-86856-40-7.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/>
              <a:t> </a:t>
            </a:r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2607097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A141182-E209-4B0A-BD21-78F26D33E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>
                <a:solidFill>
                  <a:schemeClr val="accent2"/>
                </a:solidFill>
              </a:rPr>
              <a:t>LITERATURA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2316227-E046-4615-8607-CD0CB04BC1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199" y="1878014"/>
            <a:ext cx="10622797" cy="4979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PRAŽÁKOVÁ, K., &amp; ŠPAČKOVÁ, K. (2018). Přesnost a rychlost ve vnímání množství u jedinců s dyskalkulií. Gramotnost, </a:t>
            </a:r>
            <a:r>
              <a:rPr lang="cs-CZ" altLang="cs-CZ" sz="2000" dirty="0" err="1"/>
              <a:t>pregramotnost</a:t>
            </a:r>
            <a:r>
              <a:rPr lang="cs-CZ" altLang="cs-CZ" sz="2000" dirty="0"/>
              <a:t> a vzdělávání, 2(2), 69–90. </a:t>
            </a:r>
            <a:r>
              <a:rPr lang="cs-CZ" altLang="cs-CZ" sz="2000" dirty="0" err="1"/>
              <a:t>dsotupné</a:t>
            </a:r>
            <a:r>
              <a:rPr lang="cs-CZ" altLang="cs-CZ" sz="2000" dirty="0"/>
              <a:t> na https://pages.pedf.cuni.cz/gramotnost/files/2019/01/04_Prazakova.pdf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/>
              <a:t>ŠAUEROVÁ,M.a</a:t>
            </a:r>
            <a:r>
              <a:rPr lang="cs-CZ" altLang="cs-CZ" sz="2000" dirty="0"/>
              <a:t> kol. Speciální pedagogika v </a:t>
            </a:r>
            <a:r>
              <a:rPr lang="cs-CZ" altLang="cs-CZ" sz="2000" dirty="0" err="1"/>
              <a:t>praxi.Komplexní</a:t>
            </a:r>
            <a:r>
              <a:rPr lang="cs-CZ" altLang="cs-CZ" sz="2000" dirty="0"/>
              <a:t> péče o děti se SPUCH. Praha: Grada, 2012.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ŠPAČKOVÁ, K.  Dyslexie: narušení čtenářských dovedností v oblasti dekódování i porozumění textu? Psychologie pro praxi. 2016,LI, 1-2, 95-107. dostupné na https://karolinum.cz/data/clanek/2848/95-107%20PPP%201-2%2016-10.pdf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ŠPAČKOVÁ, K.  Specifické poruchy učení ve výuce cizího jazyka. Studijní opora. Praha: </a:t>
            </a:r>
            <a:r>
              <a:rPr lang="cs-CZ" altLang="cs-CZ" sz="2000" dirty="0" err="1"/>
              <a:t>PedF</a:t>
            </a:r>
            <a:r>
              <a:rPr lang="cs-CZ" altLang="cs-CZ" sz="2000" dirty="0"/>
              <a:t> UK, 2013. https://pages.pedf.cuni.cz/vp/vyukove-materialy/studijni-opory/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200" dirty="0"/>
              <a:t> </a:t>
            </a:r>
            <a:r>
              <a:rPr lang="cs-CZ" altLang="cs-CZ" sz="2200" dirty="0">
                <a:hlinkClick r:id="rId2"/>
              </a:rPr>
              <a:t>www.ncld.org</a:t>
            </a:r>
            <a:r>
              <a:rPr lang="cs-CZ" altLang="cs-CZ" sz="2200" dirty="0"/>
              <a:t>, </a:t>
            </a:r>
            <a:r>
              <a:rPr lang="cs-CZ" altLang="cs-CZ" sz="2200" dirty="0">
                <a:hlinkClick r:id="rId3"/>
              </a:rPr>
              <a:t>www.bdadyslexia.org.uk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</a:pP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4287586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F492351-C020-4926-B389-E8A6C662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SEZNAM LITERATURY</a:t>
            </a:r>
            <a:endParaRPr lang="en-GB" altLang="cs-CZ" b="1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EFF6B3B-BB86-480F-B31A-BC167DC90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90688"/>
            <a:ext cx="9629775" cy="3986212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400" dirty="0"/>
              <a:t>DOPORUČENÉ: </a:t>
            </a:r>
            <a:r>
              <a:rPr lang="cs-CZ" altLang="cs-CZ" sz="2400" dirty="0">
                <a:hlinkClick r:id="rId2"/>
              </a:rPr>
              <a:t>https://</a:t>
            </a:r>
            <a:r>
              <a:rPr lang="cs-CZ" altLang="cs-CZ" sz="2400" dirty="0" smtClean="0">
                <a:hlinkClick r:id="rId2"/>
              </a:rPr>
              <a:t>dl1.cuni.cz/course/view.php?id=8538</a:t>
            </a:r>
            <a:r>
              <a:rPr lang="cs-CZ" altLang="cs-CZ" sz="2400" dirty="0" smtClean="0"/>
              <a:t> 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 smtClean="0"/>
              <a:t>KULHÁNKOVÁ</a:t>
            </a:r>
            <a:r>
              <a:rPr lang="cs-CZ" altLang="cs-CZ" sz="2400" dirty="0"/>
              <a:t>, E. ; MÁLKOVÁ, G. Fonematické uvědomování a jeho role ve vývoji gramotnosti</a:t>
            </a:r>
            <a:r>
              <a:rPr lang="cs-CZ" altLang="cs-CZ" sz="2400" i="1" dirty="0"/>
              <a:t>. E-psychologie</a:t>
            </a:r>
            <a:r>
              <a:rPr lang="cs-CZ" altLang="cs-CZ" sz="2400" dirty="0"/>
              <a:t>, 2008, roč. 2, č. 4, ISSN 1802-8853.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 dirty="0"/>
              <a:t>KUCHARSKÁ, A. Nespecifické výukové problémy. In </a:t>
            </a:r>
            <a:r>
              <a:rPr lang="cs-CZ" altLang="cs-CZ" sz="2400" dirty="0" err="1"/>
              <a:t>Hadj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Moussová</a:t>
            </a:r>
            <a:r>
              <a:rPr lang="cs-CZ" altLang="cs-CZ" sz="2400" dirty="0"/>
              <a:t> a kol. Pedagogicko-psychologické poradenství I. Vybrané problémy. Praha: UK </a:t>
            </a:r>
            <a:r>
              <a:rPr lang="cs-CZ" altLang="cs-CZ" sz="2400" dirty="0" err="1"/>
              <a:t>PedF</a:t>
            </a:r>
            <a:r>
              <a:rPr lang="cs-CZ" altLang="cs-CZ" sz="2400" dirty="0"/>
              <a:t>, 2005.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/>
              <a:t>SNOWLING, M. </a:t>
            </a:r>
            <a:r>
              <a:rPr lang="cs-CZ" altLang="cs-CZ" sz="2400" i="1" dirty="0" err="1"/>
              <a:t>Dyslexia</a:t>
            </a:r>
            <a:r>
              <a:rPr lang="cs-CZ" altLang="cs-CZ" sz="2400" i="1" dirty="0"/>
              <a:t>.</a:t>
            </a:r>
            <a:r>
              <a:rPr lang="cs-CZ" altLang="cs-CZ" sz="2400" dirty="0"/>
              <a:t> Oxford: </a:t>
            </a:r>
            <a:r>
              <a:rPr lang="cs-CZ" altLang="cs-CZ" sz="2400" dirty="0" err="1"/>
              <a:t>Blackwell</a:t>
            </a:r>
            <a:r>
              <a:rPr lang="cs-CZ" altLang="cs-CZ" sz="2400" dirty="0"/>
              <a:t> Publisher Ltd, 2001.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400" dirty="0"/>
              <a:t>ŠPAČKOVÁ, K.  Dyslexie: narušení čtenářských dovedností v oblasti dekódování i porozumění textu? Psychologie pro praxi. 2016,LI, 1-2, 95-107. dostupné na https://karolinum.cz/data/clanek/2848/95-107%20PPP%201-2%2016-10.pdf</a:t>
            </a:r>
          </a:p>
          <a:p>
            <a:pPr>
              <a:defRPr/>
            </a:pPr>
            <a:r>
              <a:rPr lang="cs-CZ" altLang="cs-CZ" sz="2400" dirty="0"/>
              <a:t> </a:t>
            </a:r>
            <a:r>
              <a:rPr lang="cs-CZ" sz="2400" dirty="0"/>
              <a:t>ŠPAČKOVÁ, K.  Specifické poruchy učení ve výuce cizího jazyka. Studijní opora. Praha: </a:t>
            </a:r>
            <a:r>
              <a:rPr lang="cs-CZ" sz="2400" dirty="0" err="1"/>
              <a:t>PedF</a:t>
            </a:r>
            <a:r>
              <a:rPr lang="cs-CZ" sz="2400" dirty="0"/>
              <a:t> UK, 2013. </a:t>
            </a:r>
            <a:r>
              <a:rPr lang="cs-CZ" sz="2400" dirty="0">
                <a:hlinkClick r:id="rId3"/>
              </a:rPr>
              <a:t>https://pages.pedf.cuni.cz/vp/vyukove-materialy/studijni-opory/</a:t>
            </a:r>
            <a:endParaRPr lang="cs-CZ" altLang="cs-CZ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84C09-D75A-4853-83F0-D1AC940A1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 zakončení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BC82AF-7A7D-4837-9ADB-FD4BC3E3B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52" y="1757779"/>
            <a:ext cx="10639155" cy="5033638"/>
          </a:xfrm>
        </p:spPr>
        <p:txBody>
          <a:bodyPr>
            <a:normAutofit fontScale="62500" lnSpcReduction="20000"/>
          </a:bodyPr>
          <a:lstStyle/>
          <a:p>
            <a:r>
              <a:rPr lang="cs-CZ" sz="3200" dirty="0" smtClean="0"/>
              <a:t>klasifikovaný </a:t>
            </a:r>
            <a:r>
              <a:rPr lang="cs-CZ" sz="3200" dirty="0"/>
              <a:t>zápočet - student zpracuje jednu z nabízených prací, v předpokládaném rozsahu hodin: </a:t>
            </a:r>
            <a:endParaRPr lang="cs-CZ" sz="3200" dirty="0" smtClean="0"/>
          </a:p>
          <a:p>
            <a:pPr lvl="1"/>
            <a:r>
              <a:rPr lang="cs-CZ" sz="3200" dirty="0" smtClean="0"/>
              <a:t>sběr </a:t>
            </a:r>
            <a:r>
              <a:rPr lang="cs-CZ" sz="3200" dirty="0"/>
              <a:t>dat: 5 hodin, </a:t>
            </a:r>
            <a:endParaRPr lang="cs-CZ" sz="3200" dirty="0" smtClean="0"/>
          </a:p>
          <a:p>
            <a:pPr lvl="1"/>
            <a:r>
              <a:rPr lang="cs-CZ" sz="3200" dirty="0" smtClean="0"/>
              <a:t>zpracování práce: </a:t>
            </a:r>
            <a:r>
              <a:rPr lang="cs-CZ" sz="3200" dirty="0"/>
              <a:t>5 hodin.  </a:t>
            </a:r>
            <a:endParaRPr lang="cs-CZ" sz="3200" dirty="0" smtClean="0"/>
          </a:p>
          <a:p>
            <a:pPr lvl="1"/>
            <a:r>
              <a:rPr lang="cs-CZ" sz="3200" dirty="0" smtClean="0"/>
              <a:t>Odevzdání </a:t>
            </a:r>
            <a:r>
              <a:rPr lang="cs-CZ" sz="3200" dirty="0"/>
              <a:t>- sdílené prostředí v </a:t>
            </a:r>
            <a:r>
              <a:rPr lang="cs-CZ" sz="3200" dirty="0" err="1"/>
              <a:t>Moodle</a:t>
            </a:r>
            <a:r>
              <a:rPr lang="cs-CZ" sz="3200" dirty="0"/>
              <a:t>. </a:t>
            </a:r>
            <a:endParaRPr lang="cs-CZ" sz="3200" dirty="0" smtClean="0"/>
          </a:p>
          <a:p>
            <a:pPr lvl="1"/>
            <a:endParaRPr lang="cs-CZ" sz="3200" dirty="0"/>
          </a:p>
          <a:p>
            <a:pPr lvl="1"/>
            <a:r>
              <a:rPr lang="cs-CZ" sz="3200" dirty="0" smtClean="0"/>
              <a:t>Témata</a:t>
            </a:r>
            <a:r>
              <a:rPr lang="cs-CZ" sz="3200" dirty="0"/>
              <a:t>: </a:t>
            </a:r>
          </a:p>
          <a:p>
            <a:r>
              <a:rPr lang="cs-CZ" sz="3200" dirty="0"/>
              <a:t>Kazuistika žáka s SPUCH s důrazem na aktuální problémy žáka a rozbor vhodných přístupů učitele k němu (rozhovor s učitelem), podpora žáků s SPUCH v dané škole (rozhovor s pracovníkem školního poradenského pracoviště), typické problémy žáků s SPUCH v daném předmětu a možnosti jejich překonání (rozhovor se žákem) </a:t>
            </a:r>
          </a:p>
          <a:p>
            <a:r>
              <a:rPr lang="cs-CZ" sz="3200" dirty="0"/>
              <a:t>Rozhovor s žákem (fiktivní) reflektující zkušenosti z praxí – úkol pro dvojici studentů – simulovaný rozhovor mezi žákem s SPU a učitelem / poradenským pracovníkem, zaznamenán písemně a následně reflektována forma podpory, kterou žák očekává / potřebuje od učitele</a:t>
            </a:r>
          </a:p>
          <a:p>
            <a:r>
              <a:rPr lang="cs-CZ" sz="3200" dirty="0"/>
              <a:t>Analýza </a:t>
            </a:r>
            <a:r>
              <a:rPr lang="cs-CZ" sz="3200" dirty="0" err="1"/>
              <a:t>podcastů</a:t>
            </a:r>
            <a:r>
              <a:rPr lang="cs-CZ" sz="3200" dirty="0"/>
              <a:t> – vybrat 3 </a:t>
            </a:r>
            <a:r>
              <a:rPr lang="cs-CZ" sz="3200" dirty="0" err="1"/>
              <a:t>podcasty</a:t>
            </a:r>
            <a:r>
              <a:rPr lang="cs-CZ" sz="3200" dirty="0"/>
              <a:t> (díly), které se zaměřují na oblast specifických poruch učení či chování, jejich stručný popis a reflexe přínosu pro učitele či rodiče při řešení této tématiky či hledání informací k problematice </a:t>
            </a:r>
            <a:r>
              <a:rPr lang="cs-CZ" sz="3200" dirty="0" smtClean="0"/>
              <a:t>obecně</a:t>
            </a:r>
            <a:endParaRPr lang="cs-CZ" sz="3200" dirty="0"/>
          </a:p>
          <a:p>
            <a:r>
              <a:rPr lang="cs-CZ" sz="3200" dirty="0"/>
              <a:t>Pro nepřímé formy výuky slouží kurz v </a:t>
            </a:r>
            <a:r>
              <a:rPr lang="cs-CZ" sz="3200" dirty="0" err="1"/>
              <a:t>Moodle</a:t>
            </a:r>
            <a:r>
              <a:rPr lang="cs-CZ" sz="3200" dirty="0"/>
              <a:t>, na adrese: </a:t>
            </a:r>
            <a:r>
              <a:rPr lang="cs-CZ" sz="3200" dirty="0">
                <a:hlinkClick r:id="rId2"/>
              </a:rPr>
              <a:t>https://</a:t>
            </a:r>
            <a:r>
              <a:rPr lang="cs-CZ" sz="3200" dirty="0" smtClean="0">
                <a:hlinkClick r:id="rId2"/>
              </a:rPr>
              <a:t>dl1.cuni.cz/course/view.php?id=8538</a:t>
            </a:r>
            <a:r>
              <a:rPr lang="cs-CZ" sz="3200" dirty="0" smtClean="0"/>
              <a:t>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342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321126-E48C-4BF6-A519-44705C423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1A9BC7-4926-4E8E-AF5D-05999A638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dirty="0"/>
              <a:t>Specifické poruchy učení – úvod</a:t>
            </a: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8175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276" y="263308"/>
            <a:ext cx="9424377" cy="628046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540972"/>
            <a:ext cx="10515600" cy="1325563"/>
          </a:xfrm>
        </p:spPr>
        <p:txBody>
          <a:bodyPr>
            <a:normAutofit fontScale="90000"/>
          </a:bodyPr>
          <a:lstStyle/>
          <a:p>
            <a:pPr marL="254000"/>
            <a:r>
              <a:rPr lang="cs-CZ" dirty="0"/>
              <a:t>Přihlašování do online aktivit</a:t>
            </a:r>
            <a:r>
              <a:rPr lang="cs-CZ" dirty="0" smtClean="0"/>
              <a:t>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Pollev.com/annaf633</a:t>
            </a:r>
          </a:p>
        </p:txBody>
      </p:sp>
    </p:spTree>
    <p:extLst>
      <p:ext uri="{BB962C8B-B14F-4D97-AF65-F5344CB8AC3E}">
        <p14:creationId xmlns:p14="http://schemas.microsoft.com/office/powerpoint/2010/main" val="185902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FAEAB-C796-4918-9F5F-9CE3501B8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Souhlasíte s uvedenými výroky?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BDE7C3-9797-40F6-B30F-625F8CE31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5" y="1354016"/>
            <a:ext cx="10631905" cy="550398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100" i="1" dirty="0" smtClean="0"/>
              <a:t>Jedná </a:t>
            </a:r>
            <a:r>
              <a:rPr lang="cs-CZ" sz="3100" i="1" dirty="0"/>
              <a:t>se o dlouho-přetrvávající výrazné obtíže v nabývání základních </a:t>
            </a:r>
            <a:r>
              <a:rPr lang="cs-CZ" sz="3100" i="1" dirty="0" err="1"/>
              <a:t>gramotnostních</a:t>
            </a:r>
            <a:r>
              <a:rPr lang="cs-CZ" sz="3100" i="1" dirty="0"/>
              <a:t> dovedností – čtení, psaní, počítání.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100" i="1" dirty="0"/>
              <a:t>Dyslexie je specifická porucha čtení, dysgrafie psaní, dyskalkulie počítání.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100" i="1" dirty="0"/>
              <a:t>Pokud se s dítětem s SPU dobře a dostatečně intenzivně pracuje od nástupu do školy, lze SPU odstranit do konce prvního stupně.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100" i="1" dirty="0"/>
              <a:t>Pokud čte žák/student pomalu, ale bez chyb (neplete si písmenka), nejedná se o dyslexii.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100" i="1" dirty="0"/>
              <a:t>Studentovi s dyslexií pomůžeme nejvíce tak, že ho vždy omluvíme z práce s textem, necháme ho poslouchat.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100" i="1" dirty="0"/>
              <a:t>SPU se musí projevit a být diagnostikovány na prvním stupni, při pozdějších obtížích mluvíme o nespecifických poruchách učení.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100" i="1" dirty="0"/>
              <a:t>SPU nejsou zapříčiněny nepodnětným rodinným prostředím ani nevhodnou výukou, ale poruchami pozornosti, oslabením zrakové percepce a/nebo nevyhraněnou lateralitou.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100" i="1" dirty="0"/>
              <a:t>SPU lze diagnostikovat u žáků </a:t>
            </a:r>
            <a:r>
              <a:rPr lang="cs-CZ" sz="3100" i="1" dirty="0" smtClean="0"/>
              <a:t>a </a:t>
            </a:r>
            <a:r>
              <a:rPr lang="cs-CZ" sz="3100" i="1" dirty="0"/>
              <a:t>studentů s průměrnou inteligencí. V případě, že je IQ nižší než 90 a vyšší než 120, nelze SPU diagnostikovat.</a:t>
            </a:r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41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CB71C3A5-2576-49EC-8032-BEDA602C0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>
                <a:solidFill>
                  <a:srgbClr val="C00000"/>
                </a:solidFill>
                <a:latin typeface="Times New Roman" panose="02020603050405020304" pitchFamily="18" charset="0"/>
              </a:rPr>
              <a:t>VÝVOJOVĚ PODMÍNĚNÝ MODEL DYSLEXIE (FRITH 1997)</a:t>
            </a:r>
            <a:endParaRPr lang="cs-CZ" altLang="cs-CZ" sz="2800" b="1">
              <a:solidFill>
                <a:srgbClr val="C00000"/>
              </a:solidFill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B62AED3-9A47-46DF-A7FA-781DE48BCB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650668"/>
              </p:ext>
            </p:extLst>
          </p:nvPr>
        </p:nvGraphicFramePr>
        <p:xfrm>
          <a:off x="1847529" y="2060849"/>
          <a:ext cx="8640961" cy="421843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413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Genetická abnormalita</a:t>
                      </a:r>
                      <a:endParaRPr lang="cs-CZ" sz="10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v mozku</a:t>
                      </a:r>
                      <a:endParaRPr lang="cs-CZ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Biologická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1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Obtíže s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osvojením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alfabetického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systému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effectLst/>
                        </a:rPr>
                        <a:t>Specifický deficit</a:t>
                      </a:r>
                      <a:endParaRPr lang="cs-CZ" sz="1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</a:rPr>
                        <a:t>Kognitivní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81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Slabé čtenářské dovednosti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</a:rPr>
                        <a:t>Behaviorální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156A3025-DDB0-4283-9564-D8ECA8ABE528}"/>
              </a:ext>
            </a:extLst>
          </p:cNvPr>
          <p:cNvCxnSpPr>
            <a:cxnSpLocks/>
          </p:cNvCxnSpPr>
          <p:nvPr/>
        </p:nvCxnSpPr>
        <p:spPr>
          <a:xfrm>
            <a:off x="6600826" y="2997201"/>
            <a:ext cx="142875" cy="576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6A44E75-417E-469E-952E-101689F3B795}"/>
              </a:ext>
            </a:extLst>
          </p:cNvPr>
          <p:cNvCxnSpPr>
            <a:cxnSpLocks/>
          </p:cNvCxnSpPr>
          <p:nvPr/>
        </p:nvCxnSpPr>
        <p:spPr>
          <a:xfrm>
            <a:off x="4367213" y="4508500"/>
            <a:ext cx="0" cy="649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43F5605-80C4-4927-8C05-A9501FBC7843}"/>
              </a:ext>
            </a:extLst>
          </p:cNvPr>
          <p:cNvCxnSpPr>
            <a:cxnSpLocks/>
          </p:cNvCxnSpPr>
          <p:nvPr/>
        </p:nvCxnSpPr>
        <p:spPr>
          <a:xfrm flipH="1">
            <a:off x="5448301" y="3933825"/>
            <a:ext cx="7921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30C58893-73FE-4709-9ED0-C1A84BB6A3B0}"/>
              </a:ext>
            </a:extLst>
          </p:cNvPr>
          <p:cNvSpPr txBox="1"/>
          <p:nvPr/>
        </p:nvSpPr>
        <p:spPr>
          <a:xfrm>
            <a:off x="7291954" y="4205477"/>
            <a:ext cx="9738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P-L orientace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11BA90F-1BA8-4082-9FB3-E961EF817620}"/>
              </a:ext>
            </a:extLst>
          </p:cNvPr>
          <p:cNvSpPr txBox="1"/>
          <p:nvPr/>
        </p:nvSpPr>
        <p:spPr>
          <a:xfrm>
            <a:off x="6035300" y="4287620"/>
            <a:ext cx="9738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oční pohyby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F68D602-D783-4AF7-B4B4-7F33D6D58E7F}"/>
              </a:ext>
            </a:extLst>
          </p:cNvPr>
          <p:cNvSpPr txBox="1"/>
          <p:nvPr/>
        </p:nvSpPr>
        <p:spPr>
          <a:xfrm>
            <a:off x="6369806" y="4031603"/>
            <a:ext cx="12786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porucha pozornosti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736DFA1-E459-4D11-96BB-E593220B2424}"/>
              </a:ext>
            </a:extLst>
          </p:cNvPr>
          <p:cNvSpPr txBox="1"/>
          <p:nvPr/>
        </p:nvSpPr>
        <p:spPr>
          <a:xfrm>
            <a:off x="5882900" y="3592607"/>
            <a:ext cx="19747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>
                <a:solidFill>
                  <a:schemeClr val="accent1">
                    <a:lumMod val="75000"/>
                  </a:schemeClr>
                </a:solidFill>
              </a:rPr>
              <a:t>fonologické dovednosti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3DAD908-2E80-4A93-8051-ECD4DF5CBD55}"/>
              </a:ext>
            </a:extLst>
          </p:cNvPr>
          <p:cNvSpPr txBox="1"/>
          <p:nvPr/>
        </p:nvSpPr>
        <p:spPr>
          <a:xfrm>
            <a:off x="7109848" y="3323516"/>
            <a:ext cx="12786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vizuální percepce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41EE1DD7-2E4E-4C19-A40C-8C6377FBA5AC}"/>
              </a:ext>
            </a:extLst>
          </p:cNvPr>
          <p:cNvCxnSpPr>
            <a:endCxn id="9" idx="0"/>
          </p:cNvCxnSpPr>
          <p:nvPr/>
        </p:nvCxnSpPr>
        <p:spPr>
          <a:xfrm flipV="1">
            <a:off x="6160576" y="4287620"/>
            <a:ext cx="361630" cy="253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667B9DCA-290F-425D-A5D8-12ACE5F7377E}"/>
              </a:ext>
            </a:extLst>
          </p:cNvPr>
          <p:cNvCxnSpPr/>
          <p:nvPr/>
        </p:nvCxnSpPr>
        <p:spPr>
          <a:xfrm flipV="1">
            <a:off x="7496018" y="4239618"/>
            <a:ext cx="361630" cy="253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D0D7365-9CA0-4BBB-AD36-4E3944150D77}"/>
              </a:ext>
            </a:extLst>
          </p:cNvPr>
          <p:cNvCxnSpPr/>
          <p:nvPr/>
        </p:nvCxnSpPr>
        <p:spPr>
          <a:xfrm flipV="1">
            <a:off x="6890935" y="4012950"/>
            <a:ext cx="361630" cy="253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BB21EB94-7FF9-4C00-81D8-5F321E6E22C0}"/>
              </a:ext>
            </a:extLst>
          </p:cNvPr>
          <p:cNvCxnSpPr/>
          <p:nvPr/>
        </p:nvCxnSpPr>
        <p:spPr>
          <a:xfrm flipV="1">
            <a:off x="7501834" y="3283495"/>
            <a:ext cx="361630" cy="253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39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7E0351A1-01A9-45B1-9B8A-DA7855C1A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>
                <a:solidFill>
                  <a:srgbClr val="C00000"/>
                </a:solidFill>
                <a:latin typeface="Times New Roman" panose="02020603050405020304" pitchFamily="18" charset="0"/>
              </a:rPr>
              <a:t>VÝVOJOVĚ PODMÍNĚNÝ MODEL DYSLEXIE (FRITH 1997)</a:t>
            </a:r>
            <a:endParaRPr lang="cs-CZ" altLang="cs-CZ" sz="2800" b="1">
              <a:solidFill>
                <a:srgbClr val="C00000"/>
              </a:solidFill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8051ACF-8F3A-4432-AA08-926797B530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787841"/>
              </p:ext>
            </p:extLst>
          </p:nvPr>
        </p:nvGraphicFramePr>
        <p:xfrm>
          <a:off x="1847529" y="2060849"/>
          <a:ext cx="8640961" cy="421843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413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Sociální prostředí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vert="vert270"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Genetická abnormalita</a:t>
                      </a:r>
                      <a:endParaRPr lang="cs-CZ" sz="10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dirty="0">
                          <a:effectLst/>
                        </a:rPr>
                        <a:t>v mozku</a:t>
                      </a:r>
                      <a:endParaRPr lang="cs-CZ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Biologická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1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Obtíže s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osvojením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alfabetického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systému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Specifický deficit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</a:rPr>
                        <a:t>Kognitivní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81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Slabé čtenářské dovednosti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</a:rPr>
                        <a:t>Behaviorální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31" marR="82331" marT="41166" marB="4116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2CCD10E0-E1C0-4C9A-9B38-68E1B10889FF}"/>
              </a:ext>
            </a:extLst>
          </p:cNvPr>
          <p:cNvCxnSpPr/>
          <p:nvPr/>
        </p:nvCxnSpPr>
        <p:spPr>
          <a:xfrm>
            <a:off x="2782889" y="3924300"/>
            <a:ext cx="9366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EE46AD8-849D-4511-B290-550E6700E392}"/>
              </a:ext>
            </a:extLst>
          </p:cNvPr>
          <p:cNvCxnSpPr>
            <a:cxnSpLocks/>
          </p:cNvCxnSpPr>
          <p:nvPr/>
        </p:nvCxnSpPr>
        <p:spPr>
          <a:xfrm>
            <a:off x="6600826" y="2997201"/>
            <a:ext cx="142875" cy="576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5779BB74-0D77-42FF-B016-995D6B7C2A93}"/>
              </a:ext>
            </a:extLst>
          </p:cNvPr>
          <p:cNvCxnSpPr>
            <a:cxnSpLocks/>
          </p:cNvCxnSpPr>
          <p:nvPr/>
        </p:nvCxnSpPr>
        <p:spPr>
          <a:xfrm>
            <a:off x="4367213" y="4508500"/>
            <a:ext cx="0" cy="649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176EEC4-9914-4371-A62B-E5DCE6F116F8}"/>
              </a:ext>
            </a:extLst>
          </p:cNvPr>
          <p:cNvCxnSpPr/>
          <p:nvPr/>
        </p:nvCxnSpPr>
        <p:spPr>
          <a:xfrm>
            <a:off x="2782889" y="2997200"/>
            <a:ext cx="9366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AF1A474-2012-4D4A-AA9C-A9098594E825}"/>
              </a:ext>
            </a:extLst>
          </p:cNvPr>
          <p:cNvCxnSpPr>
            <a:cxnSpLocks/>
          </p:cNvCxnSpPr>
          <p:nvPr/>
        </p:nvCxnSpPr>
        <p:spPr>
          <a:xfrm flipH="1">
            <a:off x="5448301" y="3933825"/>
            <a:ext cx="7921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D9B9DCF-53FE-49AC-B1E7-DFA14319D26E}"/>
              </a:ext>
            </a:extLst>
          </p:cNvPr>
          <p:cNvSpPr txBox="1"/>
          <p:nvPr/>
        </p:nvSpPr>
        <p:spPr>
          <a:xfrm>
            <a:off x="5882900" y="3592607"/>
            <a:ext cx="19747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>
                <a:solidFill>
                  <a:schemeClr val="accent1">
                    <a:lumMod val="75000"/>
                  </a:schemeClr>
                </a:solidFill>
              </a:rPr>
              <a:t>fonologické dovednosti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AF235D9B-27A8-4387-A750-3B8F0C5165A0}"/>
              </a:ext>
            </a:extLst>
          </p:cNvPr>
          <p:cNvCxnSpPr/>
          <p:nvPr/>
        </p:nvCxnSpPr>
        <p:spPr>
          <a:xfrm>
            <a:off x="2710563" y="5157788"/>
            <a:ext cx="9366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8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5AC7D0-CFF4-47F1-B68F-8F9ED7AF5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992" y="764931"/>
            <a:ext cx="10515600" cy="5983532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Specifické poruchy učení nejsou zapříčiněny nepodnětným rodinným prostředím ani nevhodnou výukou, ale poruchami pozornosti, oslabením zrakové percepce a nevyhraněnou lateralitou</a:t>
            </a:r>
            <a:r>
              <a:rPr lang="cs-CZ" i="1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SPU </a:t>
            </a:r>
            <a:r>
              <a:rPr lang="cs-CZ" dirty="0"/>
              <a:t>nejsou primárně zapříčiněny nepodnětným rodinným prostředím ani nevhodnou výukou. Rodinné prostředí a výuka ale ovlivňuje do určité míry podobu obtíží.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oučasné </a:t>
            </a:r>
            <a:r>
              <a:rPr lang="cs-CZ" dirty="0"/>
              <a:t>výzkumy ukazují, že primární příčinou dyslexie je oslabení fonologických dovedností. Poruchy pozornosti a </a:t>
            </a:r>
            <a:r>
              <a:rPr lang="cs-CZ" dirty="0" err="1"/>
              <a:t>pravo</a:t>
            </a:r>
            <a:r>
              <a:rPr lang="cs-CZ" dirty="0"/>
              <a:t>-levé orientace se u žáků/studentů s SPU často vyskytují, ne však u všech.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21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23740</TotalTime>
  <Words>1891</Words>
  <Application>Microsoft Office PowerPoint</Application>
  <PresentationFormat>Širokoúhlá obrazovka</PresentationFormat>
  <Paragraphs>212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Motiv Office</vt:lpstr>
      <vt:lpstr> </vt:lpstr>
      <vt:lpstr>Obsah kurzu</vt:lpstr>
      <vt:lpstr>Požadavky k zakončení</vt:lpstr>
      <vt:lpstr>Prezentace aplikace PowerPoint</vt:lpstr>
      <vt:lpstr>Přihlašování do online aktivit:  Pollev.com/annaf633</vt:lpstr>
      <vt:lpstr>Souhlasíte s uvedenými výroky?</vt:lpstr>
      <vt:lpstr>VÝVOJOVĚ PODMÍNĚNÝ MODEL DYSLEXIE (FRITH 1997)</vt:lpstr>
      <vt:lpstr>VÝVOJOVĚ PODMÍNĚNÝ MODEL DYSLEXIE (FRITH 1997)</vt:lpstr>
      <vt:lpstr>Prezentace aplikace PowerPoint</vt:lpstr>
      <vt:lpstr>VÝVOJOVĚ PODMÍNĚNÝ MODEL DYSLEXIE (FRITH 1997)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Diagnosticky a statistický manuál duševních poruch – systém klasifikace DSM (neurovývojové poruchy)</vt:lpstr>
      <vt:lpstr>Diagnosticky a statistický manuál duševních poruch – systém klasifikace DSM (neurovývojové poruchy)</vt:lpstr>
      <vt:lpstr>SPECIFICKÉ PORUCHY UČENÍ</vt:lpstr>
      <vt:lpstr>OBECNÉ ZÁSADY PŘÍSTUPU</vt:lpstr>
      <vt:lpstr>SPU</vt:lpstr>
      <vt:lpstr>LITERATURA</vt:lpstr>
      <vt:lpstr>LITERATURA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Klára Špačková</dc:creator>
  <cp:lastModifiedBy>Anna F.</cp:lastModifiedBy>
  <cp:revision>54</cp:revision>
  <cp:lastPrinted>2021-02-16T20:46:28Z</cp:lastPrinted>
  <dcterms:created xsi:type="dcterms:W3CDTF">2021-01-14T23:20:10Z</dcterms:created>
  <dcterms:modified xsi:type="dcterms:W3CDTF">2024-03-02T08:28:13Z</dcterms:modified>
</cp:coreProperties>
</file>