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72" r:id="rId3"/>
    <p:sldId id="257" r:id="rId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3"/>
    <p:restoredTop sz="94609"/>
  </p:normalViewPr>
  <p:slideViewPr>
    <p:cSldViewPr snapToGrid="0" snapToObjects="1">
      <p:cViewPr varScale="1">
        <p:scale>
          <a:sx n="111" d="100"/>
          <a:sy n="111"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24591-450B-3C44-A594-7C6D1B9A895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ADFC64C-D178-2C45-B7F0-B5F748755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070A62A-772E-134C-8ED4-D1C29AEA9B39}"/>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5" name="Zástupný symbol pro zápatí 4">
            <a:extLst>
              <a:ext uri="{FF2B5EF4-FFF2-40B4-BE49-F238E27FC236}">
                <a16:creationId xmlns:a16="http://schemas.microsoft.com/office/drawing/2014/main" id="{7CABBFE8-17C7-0D44-BF87-F906822F47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ABEC63-FFD1-E842-A2E5-814FFDE93C2A}"/>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245801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FFE6E-68BB-5743-8CF7-EDC31857071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0499755-DDB6-6744-880A-9C0F19DBA82A}"/>
              </a:ext>
            </a:extLst>
          </p:cNvPr>
          <p:cNvSpPr>
            <a:spLocks noGrp="1"/>
          </p:cNvSpPr>
          <p:nvPr>
            <p:ph type="body" orient="vert" idx="1"/>
          </p:nvPr>
        </p:nvSpPr>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90E46340-1BEC-7543-A3EB-8E201D35EF5C}"/>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5" name="Zástupný symbol pro zápatí 4">
            <a:extLst>
              <a:ext uri="{FF2B5EF4-FFF2-40B4-BE49-F238E27FC236}">
                <a16:creationId xmlns:a16="http://schemas.microsoft.com/office/drawing/2014/main" id="{18BB6AB9-6FFD-CD4F-A8EC-2FE0FF305AA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636A222-BF26-A542-86CE-60947EF0668F}"/>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16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78DBFE3-1E7B-1244-9C41-B69993F9FDF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0D9930B-E949-0843-82E3-EC5DC0666F2F}"/>
              </a:ext>
            </a:extLst>
          </p:cNvPr>
          <p:cNvSpPr>
            <a:spLocks noGrp="1"/>
          </p:cNvSpPr>
          <p:nvPr>
            <p:ph type="body" orient="vert" idx="1"/>
          </p:nvPr>
        </p:nvSpPr>
        <p:spPr>
          <a:xfrm>
            <a:off x="838200" y="365125"/>
            <a:ext cx="7734300" cy="5811838"/>
          </a:xfrm>
        </p:spPr>
        <p:txBody>
          <a:bodyPr vert="eaVert"/>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49A8F6C7-DA59-004D-85B4-FA183F1309D0}"/>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5" name="Zástupný symbol pro zápatí 4">
            <a:extLst>
              <a:ext uri="{FF2B5EF4-FFF2-40B4-BE49-F238E27FC236}">
                <a16:creationId xmlns:a16="http://schemas.microsoft.com/office/drawing/2014/main" id="{7412F86D-AFD4-5443-B7CE-7DEB4195068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2829837-21C3-E142-994C-F61B4CB4AB23}"/>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3086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72F845-F7D4-1A49-9F83-A36AFC17FAAE}"/>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88E9371-9BEF-8C43-9EB0-00E102AB7338}"/>
              </a:ext>
            </a:extLst>
          </p:cNvPr>
          <p:cNvSpPr>
            <a:spLocks noGrp="1"/>
          </p:cNvSpPr>
          <p:nvPr>
            <p:ph idx="1"/>
          </p:nvPr>
        </p:nvSpPr>
        <p:spPr/>
        <p:txBody>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5B2C0EBE-0A62-0447-AA43-BF8671B3955D}"/>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5" name="Zástupný symbol pro zápatí 4">
            <a:extLst>
              <a:ext uri="{FF2B5EF4-FFF2-40B4-BE49-F238E27FC236}">
                <a16:creationId xmlns:a16="http://schemas.microsoft.com/office/drawing/2014/main" id="{6797EA53-8720-2C45-AD07-B41A6BD963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DCEC23-BF9A-9E47-BCBA-20A077948C19}"/>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41012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61C7B6-3B12-C548-8F85-67945B67D9B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4BA015BB-AC30-3443-AC43-6BA3758BDF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B2F17537-98D1-8E4C-8A7A-7447F28A4B61}"/>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5" name="Zástupný symbol pro zápatí 4">
            <a:extLst>
              <a:ext uri="{FF2B5EF4-FFF2-40B4-BE49-F238E27FC236}">
                <a16:creationId xmlns:a16="http://schemas.microsoft.com/office/drawing/2014/main" id="{D0F1D81E-70EE-344F-B255-4746F7DC49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95AD7E-9A4C-F74D-91F0-C286A94AC8F5}"/>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95298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FEAF7-5FDE-7442-9B0A-03B8CF2924D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EB946AA-391B-9C42-B01B-EF06600A657A}"/>
              </a:ext>
            </a:extLst>
          </p:cNvPr>
          <p:cNvSpPr>
            <a:spLocks noGrp="1"/>
          </p:cNvSpPr>
          <p:nvPr>
            <p:ph sz="half" idx="1"/>
          </p:nvPr>
        </p:nvSpPr>
        <p:spPr>
          <a:xfrm>
            <a:off x="838200" y="1825625"/>
            <a:ext cx="5181600" cy="4351338"/>
          </a:xfrm>
        </p:spPr>
        <p:txBody>
          <a:body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92D51919-A9F4-DB4E-9297-797446968CDC}"/>
              </a:ext>
            </a:extLst>
          </p:cNvPr>
          <p:cNvSpPr>
            <a:spLocks noGrp="1"/>
          </p:cNvSpPr>
          <p:nvPr>
            <p:ph sz="half" idx="2"/>
          </p:nvPr>
        </p:nvSpPr>
        <p:spPr>
          <a:xfrm>
            <a:off x="6172200" y="1825625"/>
            <a:ext cx="5181600" cy="4351338"/>
          </a:xfrm>
        </p:spPr>
        <p:txBody>
          <a:body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11EC999F-6D77-8E40-8E12-64A231770CEC}"/>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6" name="Zástupný symbol pro zápatí 5">
            <a:extLst>
              <a:ext uri="{FF2B5EF4-FFF2-40B4-BE49-F238E27FC236}">
                <a16:creationId xmlns:a16="http://schemas.microsoft.com/office/drawing/2014/main" id="{EDE5D9F5-FDF7-D44A-A47C-A0ED1905E26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1249C5-EA9C-674F-A5B0-267BAD2388EB}"/>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248858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C560-519E-6548-9C86-D6C4940DC37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BB9E364A-46C3-5F4A-8D18-0E74CF079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4" name="Zástupný symbol pro obsah 3">
            <a:extLst>
              <a:ext uri="{FF2B5EF4-FFF2-40B4-BE49-F238E27FC236}">
                <a16:creationId xmlns:a16="http://schemas.microsoft.com/office/drawing/2014/main" id="{A17B1DB3-72AA-174A-8785-71A3AC7FB4A0}"/>
              </a:ext>
            </a:extLst>
          </p:cNvPr>
          <p:cNvSpPr>
            <a:spLocks noGrp="1"/>
          </p:cNvSpPr>
          <p:nvPr>
            <p:ph sz="half" idx="2"/>
          </p:nvPr>
        </p:nvSpPr>
        <p:spPr>
          <a:xfrm>
            <a:off x="839788" y="2505075"/>
            <a:ext cx="5157787" cy="3684588"/>
          </a:xfrm>
        </p:spPr>
        <p:txBody>
          <a:bodyPr/>
          <a:lstStyle/>
          <a:p>
            <a:r>
              <a:rPr lang="cs-CZ"/>
              <a:t>Upravte styly předlohy textu.
Druhá úroveň
Třetí úroveň
Čtvrtá úroveň
Pátá úroveň</a:t>
            </a:r>
          </a:p>
        </p:txBody>
      </p:sp>
      <p:sp>
        <p:nvSpPr>
          <p:cNvPr id="5" name="Zástupný symbol pro text 4">
            <a:extLst>
              <a:ext uri="{FF2B5EF4-FFF2-40B4-BE49-F238E27FC236}">
                <a16:creationId xmlns:a16="http://schemas.microsoft.com/office/drawing/2014/main" id="{5EF4E272-BF0E-3A40-90C2-727E4242B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cs-CZ"/>
              <a:t>Upravte styly předlohy textu.
Druhá úroveň
Třetí úroveň
Čtvrtá úroveň
Pátá úroveň</a:t>
            </a:r>
          </a:p>
        </p:txBody>
      </p:sp>
      <p:sp>
        <p:nvSpPr>
          <p:cNvPr id="6" name="Zástupný symbol pro obsah 5">
            <a:extLst>
              <a:ext uri="{FF2B5EF4-FFF2-40B4-BE49-F238E27FC236}">
                <a16:creationId xmlns:a16="http://schemas.microsoft.com/office/drawing/2014/main" id="{9C5373D8-9B3D-ED4F-942E-F5CF92C77B41}"/>
              </a:ext>
            </a:extLst>
          </p:cNvPr>
          <p:cNvSpPr>
            <a:spLocks noGrp="1"/>
          </p:cNvSpPr>
          <p:nvPr>
            <p:ph sz="quarter" idx="4"/>
          </p:nvPr>
        </p:nvSpPr>
        <p:spPr>
          <a:xfrm>
            <a:off x="6172200" y="2505075"/>
            <a:ext cx="5183188" cy="3684588"/>
          </a:xfrm>
        </p:spPr>
        <p:txBody>
          <a:bodyPr/>
          <a:lstStyle/>
          <a:p>
            <a:r>
              <a:rPr lang="cs-CZ"/>
              <a:t>Upravte styly předlohy textu.
Druhá úroveň
Třetí úroveň
Čtvrtá úroveň
Pátá úroveň</a:t>
            </a:r>
          </a:p>
        </p:txBody>
      </p:sp>
      <p:sp>
        <p:nvSpPr>
          <p:cNvPr id="7" name="Zástupný symbol pro datum 6">
            <a:extLst>
              <a:ext uri="{FF2B5EF4-FFF2-40B4-BE49-F238E27FC236}">
                <a16:creationId xmlns:a16="http://schemas.microsoft.com/office/drawing/2014/main" id="{8E1F1C21-B803-1A45-A7AB-97EDB67E3099}"/>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8" name="Zástupný symbol pro zápatí 7">
            <a:extLst>
              <a:ext uri="{FF2B5EF4-FFF2-40B4-BE49-F238E27FC236}">
                <a16:creationId xmlns:a16="http://schemas.microsoft.com/office/drawing/2014/main" id="{332DB2EA-A044-F948-B6B9-EED34E42DF4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4F525E4-B692-6644-A9F9-D71C1B30FDCF}"/>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40817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70F8D-36BF-7441-96EC-F062E70170A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E239A19-922F-EA44-954A-F224AA9E1BD5}"/>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4" name="Zástupný symbol pro zápatí 3">
            <a:extLst>
              <a:ext uri="{FF2B5EF4-FFF2-40B4-BE49-F238E27FC236}">
                <a16:creationId xmlns:a16="http://schemas.microsoft.com/office/drawing/2014/main" id="{1DBD9C16-82D6-B24C-8BFE-8BFD4BBB6A7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3BA0503-6B53-AB4E-AC2B-7D055AB7AF3F}"/>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304160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D758AA2-F560-2446-8B6E-471EC6C9EA59}"/>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3" name="Zástupný symbol pro zápatí 2">
            <a:extLst>
              <a:ext uri="{FF2B5EF4-FFF2-40B4-BE49-F238E27FC236}">
                <a16:creationId xmlns:a16="http://schemas.microsoft.com/office/drawing/2014/main" id="{DFBBD6F7-A229-7441-90F3-71E17318D34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DBE982C-C911-F540-AD25-C05E8E0D1C6B}"/>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386883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76F05E-B27E-AB44-AA68-6D9F480BD9E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5F0C68E7-4568-9F4C-B41A-9F93C1031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cs-CZ"/>
              <a:t>Upravte styly předlohy textu.
Druhá úroveň
Třetí úroveň
Čtvrtá úroveň
Pátá úroveň</a:t>
            </a:r>
          </a:p>
        </p:txBody>
      </p:sp>
      <p:sp>
        <p:nvSpPr>
          <p:cNvPr id="4" name="Zástupný symbol pro text 3">
            <a:extLst>
              <a:ext uri="{FF2B5EF4-FFF2-40B4-BE49-F238E27FC236}">
                <a16:creationId xmlns:a16="http://schemas.microsoft.com/office/drawing/2014/main" id="{514B3F0B-1ECA-C84B-B201-ACAA9F17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4FE13099-35AF-BE47-B3FB-D25D18F0ABE1}"/>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6" name="Zástupný symbol pro zápatí 5">
            <a:extLst>
              <a:ext uri="{FF2B5EF4-FFF2-40B4-BE49-F238E27FC236}">
                <a16:creationId xmlns:a16="http://schemas.microsoft.com/office/drawing/2014/main" id="{4B593E8B-4340-6B48-8FC3-66E5B301E49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D28FF5-7F74-4446-818B-E955EDA38F6E}"/>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420693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CC38AE-3AF7-0D4F-AF71-4C70E2F4FDB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2471C3E-97D6-EC4A-90FB-2DC0C8F60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2621D7EE-DFE4-444A-988B-93DB5162D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cs-CZ"/>
              <a:t>Upravte styly předlohy textu.
Druhá úroveň
Třetí úroveň
Čtvrtá úroveň
Pátá úroveň</a:t>
            </a:r>
          </a:p>
        </p:txBody>
      </p:sp>
      <p:sp>
        <p:nvSpPr>
          <p:cNvPr id="5" name="Zástupný symbol pro datum 4">
            <a:extLst>
              <a:ext uri="{FF2B5EF4-FFF2-40B4-BE49-F238E27FC236}">
                <a16:creationId xmlns:a16="http://schemas.microsoft.com/office/drawing/2014/main" id="{E235ABC2-DEB7-884C-9AF6-DBC61FE1B245}"/>
              </a:ext>
            </a:extLst>
          </p:cNvPr>
          <p:cNvSpPr>
            <a:spLocks noGrp="1"/>
          </p:cNvSpPr>
          <p:nvPr>
            <p:ph type="dt" sz="half" idx="10"/>
          </p:nvPr>
        </p:nvSpPr>
        <p:spPr/>
        <p:txBody>
          <a:bodyPr/>
          <a:lstStyle/>
          <a:p>
            <a:fld id="{CF41A92F-4900-2C4A-B148-53E53709EB03}" type="datetimeFigureOut">
              <a:rPr lang="cs-CZ" smtClean="0"/>
              <a:t>29.02.2024</a:t>
            </a:fld>
            <a:endParaRPr lang="cs-CZ"/>
          </a:p>
        </p:txBody>
      </p:sp>
      <p:sp>
        <p:nvSpPr>
          <p:cNvPr id="6" name="Zástupný symbol pro zápatí 5">
            <a:extLst>
              <a:ext uri="{FF2B5EF4-FFF2-40B4-BE49-F238E27FC236}">
                <a16:creationId xmlns:a16="http://schemas.microsoft.com/office/drawing/2014/main" id="{C35CBD01-2FB5-BD42-8F1F-6470765E25D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F522520-CCF1-EB49-A209-707CFDA85CDD}"/>
              </a:ext>
            </a:extLst>
          </p:cNvPr>
          <p:cNvSpPr>
            <a:spLocks noGrp="1"/>
          </p:cNvSpPr>
          <p:nvPr>
            <p:ph type="sldNum" sz="quarter" idx="12"/>
          </p:nvPr>
        </p:nvSpPr>
        <p:spPr/>
        <p:txBody>
          <a:bodyPr/>
          <a:lstStyle/>
          <a:p>
            <a:fld id="{5F446A4A-4437-E54C-8C01-B68C90DE33DE}" type="slidenum">
              <a:rPr lang="cs-CZ" smtClean="0"/>
              <a:t>‹#›</a:t>
            </a:fld>
            <a:endParaRPr lang="cs-CZ"/>
          </a:p>
        </p:txBody>
      </p:sp>
    </p:spTree>
    <p:extLst>
      <p:ext uri="{BB962C8B-B14F-4D97-AF65-F5344CB8AC3E}">
        <p14:creationId xmlns:p14="http://schemas.microsoft.com/office/powerpoint/2010/main" val="153540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C8D644D-4A3E-4D46-8C77-38024D413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AB3AC7C2-4986-9841-A8DC-2A7A9788C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cs-CZ"/>
              <a:t>Upravte styly předlohy textu.
Druhá úroveň
Třetí úroveň
Čtvrtá úroveň
Pátá úroveň</a:t>
            </a:r>
          </a:p>
        </p:txBody>
      </p:sp>
      <p:sp>
        <p:nvSpPr>
          <p:cNvPr id="4" name="Zástupný symbol pro datum 3">
            <a:extLst>
              <a:ext uri="{FF2B5EF4-FFF2-40B4-BE49-F238E27FC236}">
                <a16:creationId xmlns:a16="http://schemas.microsoft.com/office/drawing/2014/main" id="{C23896C2-CE16-3A42-A669-ACAEE8CA7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1A92F-4900-2C4A-B148-53E53709EB03}" type="datetimeFigureOut">
              <a:rPr lang="cs-CZ" smtClean="0"/>
              <a:t>29.02.2024</a:t>
            </a:fld>
            <a:endParaRPr lang="cs-CZ"/>
          </a:p>
        </p:txBody>
      </p:sp>
      <p:sp>
        <p:nvSpPr>
          <p:cNvPr id="5" name="Zástupný symbol pro zápatí 4">
            <a:extLst>
              <a:ext uri="{FF2B5EF4-FFF2-40B4-BE49-F238E27FC236}">
                <a16:creationId xmlns:a16="http://schemas.microsoft.com/office/drawing/2014/main" id="{DAE6D9A8-FD6E-3342-AA43-12134533A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3A11C57-0E0B-4149-A67F-656B434EA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46A4A-4437-E54C-8C01-B68C90DE33DE}" type="slidenum">
              <a:rPr lang="cs-CZ" smtClean="0"/>
              <a:t>‹#›</a:t>
            </a:fld>
            <a:endParaRPr lang="cs-CZ"/>
          </a:p>
        </p:txBody>
      </p:sp>
    </p:spTree>
    <p:extLst>
      <p:ext uri="{BB962C8B-B14F-4D97-AF65-F5344CB8AC3E}">
        <p14:creationId xmlns:p14="http://schemas.microsoft.com/office/powerpoint/2010/main" val="203940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D3A923-6EB0-97F4-3734-19BAC8856E35}"/>
              </a:ext>
            </a:extLst>
          </p:cNvPr>
          <p:cNvSpPr>
            <a:spLocks noGrp="1"/>
          </p:cNvSpPr>
          <p:nvPr>
            <p:ph type="title"/>
          </p:nvPr>
        </p:nvSpPr>
        <p:spPr/>
        <p:txBody>
          <a:bodyPr>
            <a:normAutofit/>
          </a:bodyPr>
          <a:lstStyle/>
          <a:p>
            <a:pPr algn="ctr"/>
            <a:r>
              <a:rPr lang="cs-CZ" sz="4000" b="1" dirty="0">
                <a:solidFill>
                  <a:srgbClr val="0070C0"/>
                </a:solidFill>
                <a:effectLst/>
                <a:latin typeface="Times New Roman" panose="02020603050405020304" pitchFamily="18" charset="0"/>
                <a:cs typeface="Times New Roman" panose="02020603050405020304" pitchFamily="18" charset="0"/>
              </a:rPr>
              <a:t>Názvy činitelské</a:t>
            </a:r>
            <a:br>
              <a:rPr lang="cs-CZ" sz="4000" b="1" dirty="0">
                <a:solidFill>
                  <a:srgbClr val="0070C0"/>
                </a:solidFill>
                <a:effectLst/>
                <a:latin typeface="Times New Roman" panose="02020603050405020304" pitchFamily="18" charset="0"/>
                <a:cs typeface="Times New Roman" panose="02020603050405020304" pitchFamily="18" charset="0"/>
              </a:rPr>
            </a:br>
            <a:endParaRPr lang="cs-CZ" sz="4000" b="1" dirty="0">
              <a:solidFill>
                <a:srgbClr val="0070C0"/>
              </a:solidFill>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F65633C1-D074-920F-46E9-AF0E9F0465D2}"/>
              </a:ext>
            </a:extLst>
          </p:cNvPr>
          <p:cNvSpPr>
            <a:spLocks noGrp="1"/>
          </p:cNvSpPr>
          <p:nvPr>
            <p:ph idx="1"/>
          </p:nvPr>
        </p:nvSpPr>
        <p:spPr/>
        <p:txBody>
          <a:bodyPr>
            <a:normAutofit/>
          </a:bodyPr>
          <a:lstStyle/>
          <a:p>
            <a:r>
              <a:rPr lang="cs-CZ" dirty="0">
                <a:solidFill>
                  <a:srgbClr val="231F20"/>
                </a:solidFill>
                <a:effectLst/>
                <a:latin typeface="Times New Roman" panose="02020603050405020304" pitchFamily="18" charset="0"/>
                <a:cs typeface="Times New Roman" panose="02020603050405020304" pitchFamily="18" charset="0"/>
              </a:rPr>
              <a:t>Odvozují se většinou </a:t>
            </a:r>
            <a:r>
              <a:rPr lang="cs-CZ" b="1" dirty="0">
                <a:solidFill>
                  <a:srgbClr val="231F20"/>
                </a:solidFill>
                <a:effectLst/>
                <a:latin typeface="Times New Roman" panose="02020603050405020304" pitchFamily="18" charset="0"/>
                <a:cs typeface="Times New Roman" panose="02020603050405020304" pitchFamily="18" charset="0"/>
              </a:rPr>
              <a:t>ze sloves</a:t>
            </a:r>
            <a:r>
              <a:rPr lang="cs-CZ" dirty="0">
                <a:solidFill>
                  <a:srgbClr val="231F20"/>
                </a:solidFill>
                <a:effectLst/>
                <a:latin typeface="Times New Roman" panose="02020603050405020304" pitchFamily="18" charset="0"/>
                <a:cs typeface="Times New Roman" panose="02020603050405020304" pitchFamily="18" charset="0"/>
              </a:rPr>
              <a:t>. </a:t>
            </a:r>
          </a:p>
          <a:p>
            <a:r>
              <a:rPr lang="cs-CZ" dirty="0">
                <a:solidFill>
                  <a:srgbClr val="231F20"/>
                </a:solidFill>
                <a:effectLst/>
                <a:latin typeface="Times New Roman" panose="02020603050405020304" pitchFamily="18" charset="0"/>
                <a:cs typeface="Times New Roman" panose="02020603050405020304" pitchFamily="18" charset="0"/>
              </a:rPr>
              <a:t>Označují původce nějaké činnosti.</a:t>
            </a:r>
          </a:p>
          <a:p>
            <a:endParaRPr lang="cs-CZ" dirty="0">
              <a:solidFill>
                <a:srgbClr val="231F20"/>
              </a:solidFill>
              <a:effectLst/>
              <a:latin typeface="Times New Roman" panose="02020603050405020304" pitchFamily="18" charset="0"/>
              <a:cs typeface="Times New Roman" panose="02020603050405020304" pitchFamily="18" charset="0"/>
            </a:endParaRPr>
          </a:p>
          <a:p>
            <a:r>
              <a:rPr lang="cs-CZ" dirty="0">
                <a:solidFill>
                  <a:srgbClr val="231F20"/>
                </a:solidFill>
                <a:effectLst/>
                <a:latin typeface="Times New Roman" panose="02020603050405020304" pitchFamily="18" charset="0"/>
                <a:cs typeface="Times New Roman" panose="02020603050405020304" pitchFamily="18" charset="0"/>
              </a:rPr>
              <a:t>Přípony: </a:t>
            </a:r>
            <a:r>
              <a:rPr lang="cs-CZ" i="1" dirty="0">
                <a:solidFill>
                  <a:srgbClr val="231F20"/>
                </a:solidFill>
                <a:effectLst/>
                <a:latin typeface="Times New Roman" panose="02020603050405020304" pitchFamily="18" charset="0"/>
                <a:cs typeface="Times New Roman" panose="02020603050405020304" pitchFamily="18" charset="0"/>
              </a:rPr>
              <a:t>-tel/-telka, -</a:t>
            </a:r>
            <a:r>
              <a:rPr lang="cs-CZ" i="1" dirty="0" err="1">
                <a:solidFill>
                  <a:srgbClr val="231F20"/>
                </a:solidFill>
                <a:effectLst/>
                <a:latin typeface="Times New Roman" panose="02020603050405020304" pitchFamily="18" charset="0"/>
                <a:cs typeface="Times New Roman" panose="02020603050405020304" pitchFamily="18" charset="0"/>
              </a:rPr>
              <a:t>č</a:t>
            </a:r>
            <a:r>
              <a:rPr lang="cs-CZ" i="1" dirty="0">
                <a:solidFill>
                  <a:srgbClr val="231F20"/>
                </a:solidFill>
                <a:effectLst/>
                <a:latin typeface="Times New Roman" panose="02020603050405020304" pitchFamily="18" charset="0"/>
                <a:cs typeface="Times New Roman" panose="02020603050405020304" pitchFamily="18" charset="0"/>
              </a:rPr>
              <a:t>/-</a:t>
            </a:r>
            <a:r>
              <a:rPr lang="cs-CZ" i="1" dirty="0" err="1">
                <a:solidFill>
                  <a:srgbClr val="231F20"/>
                </a:solidFill>
                <a:effectLst/>
                <a:latin typeface="Times New Roman" panose="02020603050405020304" pitchFamily="18" charset="0"/>
                <a:cs typeface="Times New Roman" panose="02020603050405020304" pitchFamily="18" charset="0"/>
              </a:rPr>
              <a:t>čka</a:t>
            </a:r>
            <a:r>
              <a:rPr lang="cs-CZ" i="1" dirty="0">
                <a:solidFill>
                  <a:srgbClr val="231F20"/>
                </a:solidFill>
                <a:effectLst/>
                <a:latin typeface="Times New Roman" panose="02020603050405020304" pitchFamily="18" charset="0"/>
                <a:cs typeface="Times New Roman" panose="02020603050405020304" pitchFamily="18" charset="0"/>
              </a:rPr>
              <a:t>, -</a:t>
            </a:r>
            <a:r>
              <a:rPr lang="cs-CZ" i="1" dirty="0" err="1">
                <a:solidFill>
                  <a:srgbClr val="231F20"/>
                </a:solidFill>
                <a:effectLst/>
                <a:latin typeface="Times New Roman" panose="02020603050405020304" pitchFamily="18" charset="0"/>
                <a:cs typeface="Times New Roman" panose="02020603050405020304" pitchFamily="18" charset="0"/>
              </a:rPr>
              <a:t>ce</a:t>
            </a:r>
            <a:r>
              <a:rPr lang="cs-CZ" i="1" dirty="0">
                <a:solidFill>
                  <a:srgbClr val="231F20"/>
                </a:solidFill>
                <a:effectLst/>
                <a:latin typeface="Times New Roman" panose="02020603050405020304" pitchFamily="18" charset="0"/>
                <a:cs typeface="Times New Roman" panose="02020603050405020304" pitchFamily="18" charset="0"/>
              </a:rPr>
              <a:t>/-</a:t>
            </a:r>
            <a:r>
              <a:rPr lang="cs-CZ" i="1" dirty="0" err="1">
                <a:solidFill>
                  <a:srgbClr val="231F20"/>
                </a:solidFill>
                <a:effectLst/>
                <a:latin typeface="Times New Roman" panose="02020603050405020304" pitchFamily="18" charset="0"/>
                <a:cs typeface="Times New Roman" panose="02020603050405020304" pitchFamily="18" charset="0"/>
              </a:rPr>
              <a:t>kyně</a:t>
            </a:r>
            <a:r>
              <a:rPr lang="cs-CZ" i="1" dirty="0">
                <a:solidFill>
                  <a:srgbClr val="231F20"/>
                </a:solidFill>
                <a:effectLst/>
                <a:latin typeface="Times New Roman" panose="02020603050405020304" pitchFamily="18" charset="0"/>
                <a:cs typeface="Times New Roman" panose="02020603050405020304" pitchFamily="18" charset="0"/>
              </a:rPr>
              <a:t>, -</a:t>
            </a:r>
            <a:r>
              <a:rPr lang="cs-CZ" i="1" dirty="0" err="1">
                <a:solidFill>
                  <a:srgbClr val="231F20"/>
                </a:solidFill>
                <a:effectLst/>
                <a:latin typeface="Times New Roman" panose="02020603050405020304" pitchFamily="18" charset="0"/>
                <a:cs typeface="Times New Roman" panose="02020603050405020304" pitchFamily="18" charset="0"/>
              </a:rPr>
              <a:t>ec</a:t>
            </a:r>
            <a:r>
              <a:rPr lang="cs-CZ" i="1" dirty="0">
                <a:solidFill>
                  <a:srgbClr val="231F20"/>
                </a:solidFill>
                <a:effectLst/>
                <a:latin typeface="Times New Roman" panose="02020603050405020304" pitchFamily="18" charset="0"/>
                <a:cs typeface="Times New Roman" panose="02020603050405020304" pitchFamily="18" charset="0"/>
              </a:rPr>
              <a:t>/-</a:t>
            </a:r>
            <a:r>
              <a:rPr lang="cs-CZ" i="1" dirty="0" err="1">
                <a:solidFill>
                  <a:srgbClr val="231F20"/>
                </a:solidFill>
                <a:effectLst/>
                <a:latin typeface="Times New Roman" panose="02020603050405020304" pitchFamily="18" charset="0"/>
                <a:cs typeface="Times New Roman" panose="02020603050405020304" pitchFamily="18" charset="0"/>
              </a:rPr>
              <a:t>kyně</a:t>
            </a:r>
            <a:r>
              <a:rPr lang="cs-CZ" i="1" dirty="0">
                <a:solidFill>
                  <a:srgbClr val="231F20"/>
                </a:solidFill>
                <a:effectLst/>
                <a:latin typeface="Times New Roman" panose="02020603050405020304" pitchFamily="18" charset="0"/>
                <a:cs typeface="Times New Roman" panose="02020603050405020304" pitchFamily="18" charset="0"/>
              </a:rPr>
              <a:t>, -</a:t>
            </a:r>
            <a:r>
              <a:rPr lang="cs-CZ" i="1" dirty="0" err="1">
                <a:solidFill>
                  <a:srgbClr val="231F20"/>
                </a:solidFill>
                <a:effectLst/>
                <a:latin typeface="Times New Roman" panose="02020603050405020304" pitchFamily="18" charset="0"/>
                <a:cs typeface="Times New Roman" panose="02020603050405020304" pitchFamily="18" charset="0"/>
              </a:rPr>
              <a:t>ník</a:t>
            </a:r>
            <a:r>
              <a:rPr lang="cs-CZ" i="1" dirty="0">
                <a:solidFill>
                  <a:srgbClr val="231F20"/>
                </a:solidFill>
                <a:effectLst/>
                <a:latin typeface="Times New Roman" panose="02020603050405020304" pitchFamily="18" charset="0"/>
                <a:cs typeface="Times New Roman" panose="02020603050405020304" pitchFamily="18" charset="0"/>
              </a:rPr>
              <a:t>/-nice, -</a:t>
            </a:r>
            <a:r>
              <a:rPr lang="cs-CZ" i="1" dirty="0" err="1">
                <a:solidFill>
                  <a:srgbClr val="231F20"/>
                </a:solidFill>
                <a:effectLst/>
                <a:latin typeface="Times New Roman" panose="02020603050405020304" pitchFamily="18" charset="0"/>
                <a:cs typeface="Times New Roman" panose="02020603050405020304" pitchFamily="18" charset="0"/>
              </a:rPr>
              <a:t>ák</a:t>
            </a:r>
            <a:r>
              <a:rPr lang="cs-CZ" i="1" dirty="0">
                <a:solidFill>
                  <a:srgbClr val="231F20"/>
                </a:solidFill>
                <a:effectLst/>
                <a:latin typeface="Times New Roman" panose="02020603050405020304" pitchFamily="18" charset="0"/>
                <a:cs typeface="Times New Roman" panose="02020603050405020304" pitchFamily="18" charset="0"/>
              </a:rPr>
              <a:t>/-</a:t>
            </a:r>
            <a:r>
              <a:rPr lang="cs-CZ" i="1" dirty="0" err="1">
                <a:solidFill>
                  <a:srgbClr val="231F20"/>
                </a:solidFill>
                <a:effectLst/>
                <a:latin typeface="Times New Roman" panose="02020603050405020304" pitchFamily="18" charset="0"/>
                <a:cs typeface="Times New Roman" panose="02020603050405020304" pitchFamily="18" charset="0"/>
              </a:rPr>
              <a:t>ačka</a:t>
            </a:r>
            <a:r>
              <a:rPr lang="cs-CZ" dirty="0">
                <a:solidFill>
                  <a:srgbClr val="231F20"/>
                </a:solidFill>
                <a:effectLst/>
                <a:latin typeface="Times New Roman" panose="02020603050405020304" pitchFamily="18" charset="0"/>
                <a:cs typeface="Times New Roman" panose="02020603050405020304" pitchFamily="18" charset="0"/>
              </a:rPr>
              <a:t>: </a:t>
            </a:r>
            <a:r>
              <a:rPr lang="cs-CZ" i="1" dirty="0">
                <a:solidFill>
                  <a:srgbClr val="0070C0"/>
                </a:solidFill>
                <a:effectLst/>
                <a:latin typeface="Times New Roman" panose="02020603050405020304" pitchFamily="18" charset="0"/>
                <a:cs typeface="Times New Roman" panose="02020603050405020304" pitchFamily="18" charset="0"/>
              </a:rPr>
              <a:t>ředitel/ředitelka, řidič/řidička</a:t>
            </a:r>
            <a:r>
              <a:rPr lang="cs-CZ" dirty="0">
                <a:solidFill>
                  <a:srgbClr val="0070C0"/>
                </a:solidFill>
                <a:effectLst/>
                <a:latin typeface="Times New Roman" panose="02020603050405020304" pitchFamily="18" charset="0"/>
                <a:cs typeface="Times New Roman" panose="02020603050405020304" pitchFamily="18" charset="0"/>
              </a:rPr>
              <a:t>, </a:t>
            </a:r>
            <a:r>
              <a:rPr lang="cs-CZ" i="1" dirty="0">
                <a:solidFill>
                  <a:srgbClr val="0070C0"/>
                </a:solidFill>
                <a:effectLst/>
                <a:latin typeface="Times New Roman" panose="02020603050405020304" pitchFamily="18" charset="0"/>
                <a:cs typeface="Times New Roman" panose="02020603050405020304" pitchFamily="18" charset="0"/>
              </a:rPr>
              <a:t>soudce/soudkyně, znalec/znalkyně, </a:t>
            </a:r>
            <a:r>
              <a:rPr lang="cs-CZ" i="1" dirty="0">
                <a:solidFill>
                  <a:srgbClr val="0070C0"/>
                </a:solidFill>
                <a:latin typeface="Times New Roman" panose="02020603050405020304" pitchFamily="18" charset="0"/>
                <a:cs typeface="Times New Roman" panose="02020603050405020304" pitchFamily="18" charset="0"/>
              </a:rPr>
              <a:t>tlumoč</a:t>
            </a:r>
            <a:r>
              <a:rPr lang="cs-CZ" i="1" dirty="0">
                <a:solidFill>
                  <a:srgbClr val="0070C0"/>
                </a:solidFill>
                <a:effectLst/>
                <a:latin typeface="Times New Roman" panose="02020603050405020304" pitchFamily="18" charset="0"/>
                <a:cs typeface="Times New Roman" panose="02020603050405020304" pitchFamily="18" charset="0"/>
              </a:rPr>
              <a:t>ník/</a:t>
            </a:r>
            <a:r>
              <a:rPr lang="cs-CZ" i="1" dirty="0">
                <a:solidFill>
                  <a:srgbClr val="0070C0"/>
                </a:solidFill>
                <a:latin typeface="Times New Roman" panose="02020603050405020304" pitchFamily="18" charset="0"/>
                <a:cs typeface="Times New Roman" panose="02020603050405020304" pitchFamily="18" charset="0"/>
              </a:rPr>
              <a:t>tlumoč</a:t>
            </a:r>
            <a:r>
              <a:rPr lang="cs-CZ" i="1" dirty="0">
                <a:solidFill>
                  <a:srgbClr val="0070C0"/>
                </a:solidFill>
                <a:effectLst/>
                <a:latin typeface="Times New Roman" panose="02020603050405020304" pitchFamily="18" charset="0"/>
                <a:cs typeface="Times New Roman" panose="02020603050405020304" pitchFamily="18" charset="0"/>
              </a:rPr>
              <a:t>nice, zpěvák/zpěvačka</a:t>
            </a:r>
            <a:endParaRPr lang="cs-CZ" dirty="0">
              <a:solidFill>
                <a:srgbClr val="0070C0"/>
              </a:solidFill>
              <a:effectLst/>
              <a:latin typeface="Times New Roman" panose="02020603050405020304" pitchFamily="18" charset="0"/>
              <a:cs typeface="Times New Roman" panose="02020603050405020304" pitchFamily="18" charset="0"/>
            </a:endParaRPr>
          </a:p>
          <a:p>
            <a:endParaRPr lang="cs-CZ" dirty="0">
              <a:solidFill>
                <a:srgbClr val="231F20"/>
              </a:solidFill>
              <a:effectLst/>
              <a:latin typeface="Times New Roman" panose="02020603050405020304" pitchFamily="18" charset="0"/>
              <a:cs typeface="Times New Roman" panose="02020603050405020304" pitchFamily="18" charset="0"/>
            </a:endParaRPr>
          </a:p>
          <a:p>
            <a:r>
              <a:rPr lang="cs-CZ" dirty="0">
                <a:solidFill>
                  <a:srgbClr val="231F20"/>
                </a:solidFill>
                <a:effectLst/>
                <a:latin typeface="Times New Roman" panose="02020603050405020304" pitchFamily="18" charset="0"/>
                <a:cs typeface="Times New Roman" panose="02020603050405020304" pitchFamily="18" charset="0"/>
              </a:rPr>
              <a:t>Příponou </a:t>
            </a:r>
            <a:r>
              <a:rPr lang="cs-CZ" i="1" dirty="0">
                <a:solidFill>
                  <a:srgbClr val="231F20"/>
                </a:solidFill>
                <a:effectLst/>
                <a:latin typeface="Times New Roman" panose="02020603050405020304" pitchFamily="18" charset="0"/>
                <a:cs typeface="Times New Roman" panose="02020603050405020304" pitchFamily="18" charset="0"/>
              </a:rPr>
              <a:t>-tel </a:t>
            </a:r>
            <a:r>
              <a:rPr lang="cs-CZ" dirty="0">
                <a:solidFill>
                  <a:srgbClr val="231F20"/>
                </a:solidFill>
                <a:effectLst/>
                <a:latin typeface="Times New Roman" panose="02020603050405020304" pitchFamily="18" charset="0"/>
                <a:cs typeface="Times New Roman" panose="02020603050405020304" pitchFamily="18" charset="0"/>
              </a:rPr>
              <a:t>se zpravidla vyjadřuje činnost duševn</a:t>
            </a:r>
            <a:r>
              <a:rPr lang="cs-CZ" dirty="0">
                <a:solidFill>
                  <a:srgbClr val="231F20"/>
                </a:solidFill>
                <a:latin typeface="Times New Roman" panose="02020603050405020304" pitchFamily="18" charset="0"/>
                <a:cs typeface="Times New Roman" panose="02020603050405020304" pitchFamily="18" charset="0"/>
              </a:rPr>
              <a:t>í</a:t>
            </a:r>
            <a:r>
              <a:rPr lang="cs-CZ" dirty="0">
                <a:solidFill>
                  <a:srgbClr val="231F20"/>
                </a:solidFill>
                <a:effectLst/>
                <a:latin typeface="Times New Roman" panose="02020603050405020304" pitchFamily="18" charset="0"/>
                <a:cs typeface="Times New Roman" panose="02020603050405020304" pitchFamily="18" charset="0"/>
              </a:rPr>
              <a:t>, sufixem </a:t>
            </a:r>
            <a:r>
              <a:rPr lang="cs-CZ" i="1" dirty="0">
                <a:solidFill>
                  <a:srgbClr val="231F20"/>
                </a:solidFill>
                <a:effectLst/>
                <a:latin typeface="Times New Roman" panose="02020603050405020304" pitchFamily="18" charset="0"/>
                <a:cs typeface="Times New Roman" panose="02020603050405020304" pitchFamily="18" charset="0"/>
              </a:rPr>
              <a:t>-</a:t>
            </a:r>
            <a:r>
              <a:rPr lang="cs-CZ" i="1" dirty="0" err="1">
                <a:solidFill>
                  <a:srgbClr val="231F20"/>
                </a:solidFill>
                <a:effectLst/>
                <a:latin typeface="Times New Roman" panose="02020603050405020304" pitchFamily="18" charset="0"/>
                <a:cs typeface="Times New Roman" panose="02020603050405020304" pitchFamily="18" charset="0"/>
              </a:rPr>
              <a:t>č</a:t>
            </a:r>
            <a:r>
              <a:rPr lang="cs-CZ" dirty="0">
                <a:solidFill>
                  <a:srgbClr val="231F20"/>
                </a:solidFill>
                <a:effectLst/>
                <a:latin typeface="Times New Roman" panose="02020603050405020304" pitchFamily="18" charset="0"/>
                <a:cs typeface="Times New Roman" panose="02020603050405020304" pitchFamily="18" charset="0"/>
              </a:rPr>
              <a:t> činnost fyzick</a:t>
            </a:r>
            <a:r>
              <a:rPr lang="cs-CZ" dirty="0">
                <a:solidFill>
                  <a:srgbClr val="231F20"/>
                </a:solidFill>
                <a:latin typeface="Times New Roman" panose="02020603050405020304" pitchFamily="18" charset="0"/>
                <a:cs typeface="Times New Roman" panose="02020603050405020304" pitchFamily="18" charset="0"/>
              </a:rPr>
              <a:t>á</a:t>
            </a:r>
            <a:r>
              <a:rPr lang="cs-CZ" dirty="0">
                <a:solidFill>
                  <a:srgbClr val="231F20"/>
                </a:solidFill>
                <a:effectLst/>
                <a:latin typeface="Times New Roman" panose="02020603050405020304" pitchFamily="18" charset="0"/>
                <a:cs typeface="Times New Roman" panose="02020603050405020304" pitchFamily="18" charset="0"/>
              </a:rPr>
              <a:t>: </a:t>
            </a:r>
            <a:r>
              <a:rPr lang="cs-CZ" i="1" dirty="0">
                <a:solidFill>
                  <a:srgbClr val="0070C0"/>
                </a:solidFill>
                <a:effectLst/>
                <a:latin typeface="Times New Roman" panose="02020603050405020304" pitchFamily="18" charset="0"/>
                <a:cs typeface="Times New Roman" panose="02020603050405020304" pitchFamily="18" charset="0"/>
              </a:rPr>
              <a:t>ředitel</a:t>
            </a:r>
            <a:r>
              <a:rPr lang="cs-CZ" dirty="0">
                <a:solidFill>
                  <a:srgbClr val="231F20"/>
                </a:solidFill>
                <a:effectLst/>
                <a:latin typeface="Times New Roman" panose="02020603050405020304" pitchFamily="18" charset="0"/>
                <a:cs typeface="Times New Roman" panose="02020603050405020304" pitchFamily="18" charset="0"/>
              </a:rPr>
              <a:t> </a:t>
            </a:r>
            <a:r>
              <a:rPr lang="cs-CZ" dirty="0" err="1">
                <a:solidFill>
                  <a:srgbClr val="231F20"/>
                </a:solidFill>
                <a:latin typeface="Times New Roman" panose="02020603050405020304" pitchFamily="18" charset="0"/>
                <a:cs typeface="Times New Roman" panose="02020603050405020304" pitchFamily="18" charset="0"/>
              </a:rPr>
              <a:t>x</a:t>
            </a:r>
            <a:r>
              <a:rPr lang="cs-CZ" dirty="0">
                <a:solidFill>
                  <a:srgbClr val="231F20"/>
                </a:solidFill>
                <a:effectLst/>
                <a:latin typeface="Times New Roman" panose="02020603050405020304" pitchFamily="18" charset="0"/>
                <a:cs typeface="Times New Roman" panose="02020603050405020304" pitchFamily="18" charset="0"/>
              </a:rPr>
              <a:t> </a:t>
            </a:r>
            <a:r>
              <a:rPr lang="cs-CZ" i="1" dirty="0">
                <a:solidFill>
                  <a:srgbClr val="0070C0"/>
                </a:solidFill>
                <a:effectLst/>
                <a:latin typeface="Times New Roman" panose="02020603050405020304" pitchFamily="18" charset="0"/>
                <a:cs typeface="Times New Roman" panose="02020603050405020304" pitchFamily="18" charset="0"/>
              </a:rPr>
              <a:t>řidič</a:t>
            </a:r>
            <a:endParaRPr lang="cs-CZ" dirty="0">
              <a:solidFill>
                <a:srgbClr val="0070C0"/>
              </a:solidFill>
              <a:effectLst/>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48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33B0D89-2F40-AA41-9FA4-4BF81F868986}"/>
              </a:ext>
            </a:extLst>
          </p:cNvPr>
          <p:cNvPicPr>
            <a:picLocks noChangeAspect="1"/>
          </p:cNvPicPr>
          <p:nvPr/>
        </p:nvPicPr>
        <p:blipFill>
          <a:blip r:embed="rId2"/>
          <a:stretch>
            <a:fillRect/>
          </a:stretch>
        </p:blipFill>
        <p:spPr>
          <a:xfrm>
            <a:off x="388926" y="0"/>
            <a:ext cx="11414147" cy="6858000"/>
          </a:xfrm>
          <a:prstGeom prst="rect">
            <a:avLst/>
          </a:prstGeom>
        </p:spPr>
      </p:pic>
    </p:spTree>
    <p:extLst>
      <p:ext uri="{BB962C8B-B14F-4D97-AF65-F5344CB8AC3E}">
        <p14:creationId xmlns:p14="http://schemas.microsoft.com/office/powerpoint/2010/main" val="310161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56DAA-37E3-45CB-1FDC-BAA952B0CA22}"/>
              </a:ext>
            </a:extLst>
          </p:cNvPr>
          <p:cNvSpPr>
            <a:spLocks noGrp="1"/>
          </p:cNvSpPr>
          <p:nvPr>
            <p:ph type="title"/>
          </p:nvPr>
        </p:nvSpPr>
        <p:spPr>
          <a:xfrm>
            <a:off x="838200" y="205105"/>
            <a:ext cx="10515600" cy="629285"/>
          </a:xfrm>
        </p:spPr>
        <p:txBody>
          <a:bodyPr>
            <a:noAutofit/>
          </a:bodyPr>
          <a:lstStyle/>
          <a:p>
            <a:pPr algn="ctr"/>
            <a:r>
              <a:rPr lang="cs-CZ" sz="3200" b="1" kern="15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Předpony u sloves pohybu</a:t>
            </a:r>
            <a:br>
              <a:rPr lang="cs-CZ" sz="3200" kern="15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br>
            <a:endParaRPr lang="cs-CZ" sz="3200" dirty="0">
              <a:solidFill>
                <a:srgbClr val="0070C0"/>
              </a:solidFill>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99871B5E-6F27-3DCF-31D2-BE4CD700147A}"/>
              </a:ext>
            </a:extLst>
          </p:cNvPr>
          <p:cNvSpPr>
            <a:spLocks noGrp="1"/>
          </p:cNvSpPr>
          <p:nvPr>
            <p:ph idx="1"/>
          </p:nvPr>
        </p:nvSpPr>
        <p:spPr>
          <a:xfrm>
            <a:off x="598170" y="1016635"/>
            <a:ext cx="10515600" cy="5841365"/>
          </a:xfrm>
        </p:spPr>
        <p:txBody>
          <a:bodyPr>
            <a:noAutofit/>
          </a:bodyPr>
          <a:lstStyle/>
          <a:p>
            <a:pPr marL="0" indent="0">
              <a:buNone/>
            </a:pPr>
            <a:endParaRPr lang="cs-CZ" sz="2000" b="1" kern="150" dirty="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cs-CZ" sz="2000" b="1" kern="150" dirty="0">
                <a:latin typeface="Times New Roman" panose="02020603050405020304" pitchFamily="18" charset="0"/>
                <a:ea typeface="SimSun" panose="02010600030101010101" pitchFamily="2" charset="-122"/>
                <a:cs typeface="Times New Roman" panose="02020603050405020304" pitchFamily="18" charset="0"/>
              </a:rPr>
              <a:t> </a:t>
            </a:r>
            <a:r>
              <a:rPr lang="cs-CZ" sz="2000" b="1" kern="150" dirty="0">
                <a:effectLst/>
                <a:latin typeface="Times New Roman" panose="02020603050405020304" pitchFamily="18" charset="0"/>
                <a:ea typeface="SimSun" panose="02010600030101010101" pitchFamily="2" charset="-122"/>
                <a:cs typeface="Times New Roman" panose="02020603050405020304" pitchFamily="18" charset="0"/>
              </a:rPr>
              <a:t>Doplňte vhodné předpony</a:t>
            </a:r>
            <a:endParaRPr lang="cs-CZ" sz="2000" b="1" kern="150" dirty="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cs-CZ" sz="2400" kern="15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cs-CZ" sz="2400" kern="150" dirty="0">
                <a:effectLst/>
                <a:latin typeface="Times New Roman" panose="02020603050405020304" pitchFamily="18" charset="0"/>
                <a:ea typeface="SimSun" panose="02010600030101010101" pitchFamily="2" charset="-122"/>
                <a:cs typeface="Times New Roman" panose="02020603050405020304" pitchFamily="18" charset="0"/>
              </a:rPr>
              <a:t>1. Musím ještě …............jít do obchodu pro chleba. 2. …............šel ke dveřím, chvíli před nimi stál a pak …............šel pryč. 3. …............jedeme výtahem, </a:t>
            </a:r>
            <a:r>
              <a:rPr lang="en-US" sz="2400" kern="150" dirty="0">
                <a:effectLst/>
                <a:latin typeface="Times New Roman" panose="02020603050405020304" pitchFamily="18" charset="0"/>
                <a:ea typeface="SimSun" panose="02010600030101010101" pitchFamily="2" charset="-122"/>
                <a:cs typeface="Times New Roman" panose="02020603050405020304" pitchFamily="18" charset="0"/>
              </a:rPr>
              <a:t>ne</a:t>
            </a:r>
            <a:r>
              <a:rPr lang="cs-CZ" sz="2400" kern="150" dirty="0" err="1">
                <a:effectLst/>
                <a:latin typeface="Times New Roman" panose="02020603050405020304" pitchFamily="18" charset="0"/>
                <a:ea typeface="SimSun" panose="02010600030101010101" pitchFamily="2" charset="-122"/>
                <a:cs typeface="Times New Roman" panose="02020603050405020304" pitchFamily="18" charset="0"/>
              </a:rPr>
              <a:t>bo</a:t>
            </a:r>
            <a:r>
              <a:rPr lang="cs-CZ" sz="2400" kern="150" dirty="0">
                <a:effectLst/>
                <a:latin typeface="Times New Roman" panose="02020603050405020304" pitchFamily="18" charset="0"/>
                <a:ea typeface="SimSun" panose="02010600030101010101" pitchFamily="2" charset="-122"/>
                <a:cs typeface="Times New Roman" panose="02020603050405020304" pitchFamily="18" charset="0"/>
              </a:rPr>
              <a:t> do prvního patra …............jdeme pěšky? 4. Jaké to bude mít následky, co z toho …............jde? 5. Kdy …............šel tento román? 6. …............jel mi vlak a teď musím čekat na další. 7. …............šli jsme se u koně na Václaváku. 8. Manželé se …............šli po dvaceti letech manželství. 9. …............šel do místnosti a hned zase …............šel ven na chodbu. 10. …............šel tuto poznámku mlčky. 11. Slunce …............šlo za mraky. 12. Kdo hledá, ten …............jde. 13. Zítra bude krásně, …............jedeme někam ven? 14. Šťastnou cestu, …............jeďte v pořádku! 15. Na D1 se srazila dvě auta. Musíme to místo …............jet. 16. Je zelená, můžeme …............jít na druhou stranu ulice.</a:t>
            </a:r>
          </a:p>
          <a:p>
            <a:pPr marL="0" indent="0">
              <a:buNone/>
            </a:pPr>
            <a:r>
              <a:rPr lang="cs-CZ" sz="2000" kern="150" dirty="0">
                <a:effectLst/>
                <a:latin typeface="Times New Roman" panose="02020603050405020304" pitchFamily="18" charset="0"/>
                <a:ea typeface="SimSu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75708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286</Words>
  <Application>Microsoft Macintosh PowerPoint</Application>
  <PresentationFormat>Širokoúhlá obrazovka</PresentationFormat>
  <Paragraphs>13</Paragraphs>
  <Slides>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vt:i4>
      </vt:variant>
    </vt:vector>
  </HeadingPairs>
  <TitlesOfParts>
    <vt:vector size="8" baseType="lpstr">
      <vt:lpstr>Arial</vt:lpstr>
      <vt:lpstr>Calibri</vt:lpstr>
      <vt:lpstr>Calibri Light</vt:lpstr>
      <vt:lpstr>Times New Roman</vt:lpstr>
      <vt:lpstr>Motiv Office</vt:lpstr>
      <vt:lpstr>Názvy činitelské </vt:lpstr>
      <vt:lpstr>Prezentace aplikace PowerPoint</vt:lpstr>
      <vt:lpstr>Předpony u sloves pohybu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PŘEDNÁŠKA Tvoření podstatných jmen </dc:title>
  <dc:creator>Bozděchová, Ivana</dc:creator>
  <cp:lastModifiedBy>Bozděchová, Ivana</cp:lastModifiedBy>
  <cp:revision>18</cp:revision>
  <dcterms:created xsi:type="dcterms:W3CDTF">2018-12-12T21:09:10Z</dcterms:created>
  <dcterms:modified xsi:type="dcterms:W3CDTF">2024-02-29T16:37:34Z</dcterms:modified>
</cp:coreProperties>
</file>