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21631-5EF3-4546-A826-5CB35B63F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E88927-B0CE-4141-A76B-122B5D7D0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CB964F-FAC2-48F3-92B8-5B1EEC61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7CFFB7-BFB8-48BF-8CB9-9320D382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A8FB56-CB08-4578-AD7F-47EAC966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5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242B9-4510-4706-8243-EAA6115F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8F6C29-01F7-4127-86D8-92D313FA1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77DEB0-5956-467D-BC01-5421E6EC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477242-415F-4603-91F9-D3B446D8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DDA018-33DA-4AB3-8A5B-1182B8FB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29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E5C00E-9592-4747-8001-013222E84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83ADE0-D444-495A-AFEE-1200163CE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2ED192-2A19-4083-8FA7-553B551E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7AB73-6A3C-4B8A-BEAA-5736D408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E09965-4161-4700-B9D2-F05029B6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76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0700C-EB17-4C87-83B2-A7B411D9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7C324B-FD8C-4531-B36D-277C3A675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C8FF0F-9F2D-4947-8E8B-6905919E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8EF407-9EAA-408A-8751-A0A0A77E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D5C9F2-2F82-4F8C-B911-2078F1C4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18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1D0C5-1224-459B-B6A4-54E054D22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9F7E9A-739E-42A9-AE39-BA47E6EAB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9B7D4B-1CFC-4559-AA8A-6E98724D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2B983-8508-4299-AD58-42F1D8F9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37C80A-F49A-4695-80C9-46AEE217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0D601-7CAB-4B0C-B35A-E71558E5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1E6FE-1F55-41BB-AF72-4FFD1F1EC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A109E7-D182-4FD8-8325-9138C0329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2DF797-6743-4051-A352-6AC5943C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E068DD-1C9F-4287-A653-F56DB0B7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663801-2496-467A-8D87-9833BB7C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62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FF091-57B3-4238-9D33-9FE96195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332260-2BC1-4608-A7BB-9755CED27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711FF5-0D40-48AC-8BE7-7698F4F7B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CC38FD-BFB3-415D-84A0-F15AEC416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191A26-5FDC-4B58-9852-C1CDEB717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E0EE30C-21E7-4611-9B12-75AE0F92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AC4515-5ADB-4FBC-941C-336B993D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5B2380-F083-42AD-81F0-784AE51F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6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D6716-5781-4560-B783-F066A972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D319BD-1C36-49BC-9746-2C4D4BF0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BFC9E0-A4C3-4D97-885C-58731572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767149-0829-4735-9CE1-8959C79F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3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2E64771-B45A-45DC-A377-2A4F7CC0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43C34B-001C-491C-8CCC-4216DA3A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6A2419-AF52-4CFF-B02D-AC6D292F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7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D5A35-1E8E-4F00-999B-63B1F233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F5F47-436C-4886-8081-067362940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A2BF5F-12A6-4B00-801D-AFE1B35B4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E1FCD1-E740-42AF-B938-E648F0C2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55453-BDB1-44E8-8F20-1AFCCFCB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A38CBD-B746-42AE-A838-F830116B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62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BBCB81-16EF-4F77-BC40-F25FBAC9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3619C8-B4BD-417B-B3B7-375D242BA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A1E295-CF8F-44AF-BF88-E1AB7B579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BD1FEA-08A6-41BA-A079-9BFF62F15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F98C57-9507-4E83-8A53-6BDDF965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A9AC63-F4B6-478D-8907-88AA3D7B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62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00FAEE-C472-4E77-B5DA-B24362D7F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CF477D-4E58-4448-BCDC-EF6CD133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48A6C7-4EDA-4DC4-AA75-A2E0883D4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4FC9-CDBC-47E7-94F2-682C7B5A6F4D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EF3475-852C-4C0F-A76E-52EC1B57F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FEB53-4B59-47FC-95CE-3FE07E42B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784C-D2D0-479E-B649-1738782C09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82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63ABD-5B68-46CB-AE1E-B46AACF91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Projekty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A879CC-58B1-4C93-BCEB-8EA477BC3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Britské impérium v 18.-20. století</a:t>
            </a:r>
          </a:p>
        </p:txBody>
      </p:sp>
    </p:spTree>
    <p:extLst>
      <p:ext uri="{BB962C8B-B14F-4D97-AF65-F5344CB8AC3E}">
        <p14:creationId xmlns:p14="http://schemas.microsoft.com/office/powerpoint/2010/main" val="251078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91D8E-3C3F-4AF4-91A3-C7C9035E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Ekonomické důsledky Britského impéria a jejich současné 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63C06-7EC2-461D-A7C9-B6AE6753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Výzkum, jak britské koloniální dědictví ovlivňuje současné ekonomické politiky a vztahy v bývalých koloniích:</a:t>
            </a:r>
          </a:p>
          <a:p>
            <a:r>
              <a:rPr lang="cs-CZ" dirty="0"/>
              <a:t>a) Rozvoj a dopady britské obchodní politiky: Jak britské obchodní politiky ovlivnily ekonomický rozvoj kolonií a jejich současný ekonomický stav.</a:t>
            </a:r>
          </a:p>
          <a:p>
            <a:r>
              <a:rPr lang="cs-CZ" dirty="0"/>
              <a:t>b) Strukturální změny v ekonomikách kolonií: Vliv kolonialismu na změnu produkčních struktur, zaměstnanosti a rozvoje místních průmyslových odvětví.</a:t>
            </a:r>
          </a:p>
          <a:p>
            <a:r>
              <a:rPr lang="cs-CZ" dirty="0"/>
              <a:t>c) Přímé a nepřímé ekonomické důsledky: Rozdělení na přímé důsledky, jako jsou infrastruktura a vzdělávací systémy, a nepřímé důsledky, jako jsou sociálně-ekonomické disparity a závislost na bývalé metropoli.</a:t>
            </a:r>
          </a:p>
          <a:p>
            <a:r>
              <a:rPr lang="cs-CZ" dirty="0"/>
              <a:t>d) Roli Britského impéria ve formování globálního finančního systému: Jak britské investice a finanční trhy ovlivnily globální ekonomiku a jak tato dědictví ovlivňují současné finanční systémy.</a:t>
            </a:r>
          </a:p>
          <a:p>
            <a:r>
              <a:rPr lang="cs-CZ" dirty="0"/>
              <a:t>e) Porovnání ekonomických výsledků mezi bývalými koloniemi: Analýza, proč některé bývalé kolonie prosperují, zatímco jiné zůstávají v ekonomické závislosti nebo zaostávání.</a:t>
            </a:r>
          </a:p>
          <a:p>
            <a:r>
              <a:rPr lang="cs-CZ" dirty="0"/>
              <a:t>f) Současné ekonomické vztahy a partnerství: Jak se současné ekonomické vztahy a partnerství mezi Spojeným královstvím a jeho bývalými koloniemi vyvíjejí v kontextu globalizace a postkoloniálních dynamik.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74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30E60-5A4D-45AF-A22D-0B969DCC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Kulturní dědictví a proměny v postkoloniálním světě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93E48-01ED-4D57-B4D4-A7E96AE9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Analýza, jak se kulturní prvky Britského impéria udržují, transformují nebo odmítají v bývalých koloniích a jejich vliv na národní identitu a rozvoj.</a:t>
            </a:r>
          </a:p>
          <a:p>
            <a:r>
              <a:rPr lang="cs-CZ" dirty="0"/>
              <a:t>a) Jazyk a literatura: Vliv britského kolonialismu na jazyky bývalých kolonií, včetně rozšíření angličtiny a vzniku postkoloniální literatury.</a:t>
            </a:r>
          </a:p>
          <a:p>
            <a:r>
              <a:rPr lang="cs-CZ" dirty="0"/>
              <a:t>b) Vzdělávací systémy: Jak britský vzdělávací model ovlivnil školní a univerzitní systémy v koloniích a jejich vývoj po dekolonizaci.</a:t>
            </a:r>
          </a:p>
          <a:p>
            <a:r>
              <a:rPr lang="cs-CZ" dirty="0"/>
              <a:t>c) Umění a architektura: Proměny v uměleckých a architektonických stylech pod vlivem britského kolonialismu a jejich současný význam pro národní identitu.</a:t>
            </a:r>
          </a:p>
          <a:p>
            <a:r>
              <a:rPr lang="cs-CZ" dirty="0"/>
              <a:t>d) Náboženské a společenské proměny: Analýza, jak se náboženské praktiky a společenské normy transformovaly pod vlivem Britského impéria a jejich role v současných multikulturních společnostech.</a:t>
            </a:r>
          </a:p>
          <a:p>
            <a:r>
              <a:rPr lang="cs-CZ" dirty="0"/>
              <a:t>e) Kulinářské odkazy: Jak britské koloniální vlivy obohatily lokální kuchyně a jak se tyto vlivy projevují v globálním kulinářském trendu.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37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3E600-37B2-4BD0-A8B7-D164C43A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Dědictví hranic v postkoloniálním světě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882C1-02E3-4D57-AA31-112592FC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Vliv hranic z koloniální éry na dnešní geopolitické konflikty a sociální vztahy:</a:t>
            </a:r>
          </a:p>
          <a:p>
            <a:r>
              <a:rPr lang="cs-CZ" dirty="0"/>
              <a:t>a) Historický kontext vzniku hranic: Výzkum procesů a rozhodnutí vedoucích k vytváření hranic během a po koloniální éře, včetně vlivu na lokální společnosti.</a:t>
            </a:r>
          </a:p>
          <a:p>
            <a:r>
              <a:rPr lang="cs-CZ" dirty="0"/>
              <a:t>b) Případové studie konkrétních konfliktů: Analýza specifických případů, kde hranice vytvořené Britským impériem vedly k dlouhotrvajícím konfliktům.</a:t>
            </a:r>
          </a:p>
          <a:p>
            <a:r>
              <a:rPr lang="cs-CZ" dirty="0"/>
              <a:t>c) Právní a mezinárodní aspekty: Prozkoumání mezinárodněprávních a diplomatických snah o řešení sporů způsobených koloniálně stanovenými hranicemi.</a:t>
            </a:r>
          </a:p>
          <a:p>
            <a:r>
              <a:rPr lang="cs-CZ" dirty="0"/>
              <a:t>d) Sociální a ekonomické dopady: Posouzení vlivu koloniálních hranic na sociální struktury, migraci a ekonomiku dotčených regionů.</a:t>
            </a:r>
          </a:p>
          <a:p>
            <a:r>
              <a:rPr lang="cs-CZ" dirty="0"/>
              <a:t>e) Současné iniciativy a řešení konfliktů: Sledování současných snah o zmírnění konfliktů a překonání dědictví koloniálních hranic, včetně příkladů úspěšných dohod.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17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BEF56-CC36-4B50-8663-103330F5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Hnutí za reparace a omluvy za koloniální minulost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5AB93-21A7-456D-AA4A-1A164B639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Zaměření na současná hnutí požadující reparace a omluvy za zločiny spáchané během koloniální éry, včetně historického kontextu a současných debat:</a:t>
            </a:r>
          </a:p>
          <a:p>
            <a:r>
              <a:rPr lang="cs-CZ" dirty="0"/>
              <a:t>a) Historický přehled: Výzkum historie a vývoje hnutí za reparace, včetně klíčových momentů a argumentů obou stran.</a:t>
            </a:r>
          </a:p>
          <a:p>
            <a:r>
              <a:rPr lang="cs-CZ" dirty="0"/>
              <a:t>b) Případové studie konkrétních zemí: Analýza specifických případů zemí, které požadují reparace nebo omluvy, a reakcí bývalých koloniálních mocností.</a:t>
            </a:r>
          </a:p>
          <a:p>
            <a:r>
              <a:rPr lang="cs-CZ" dirty="0"/>
              <a:t>c) Právní a etické aspekty: Prozkoumání právních základů pro reparace a omluvy, včetně mezinárodního práva a etických argumentů.</a:t>
            </a:r>
          </a:p>
          <a:p>
            <a:r>
              <a:rPr lang="cs-CZ" dirty="0"/>
              <a:t>d) Ekonomické a sociální dopady: Posouzení možných ekonomických a sociálních dopadů reparací na postkoloniální společnosti a na země, od kterých se reparace požadují.</a:t>
            </a:r>
          </a:p>
          <a:p>
            <a:r>
              <a:rPr lang="cs-CZ" dirty="0"/>
              <a:t>e) Současné debaty a perspektivy: Sledování současných debat o reparacích a omluvách na mezinárodní úrovni, včetně stanovisek vlád, mezinárodních organizací a občanské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6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A173A-1FAD-4275-8AEF-471973C9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Výstupy každé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6A374-C59E-4F89-A111-AB64BDADD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Prezentace: </a:t>
            </a:r>
            <a:r>
              <a:rPr lang="cs-CZ" sz="2000" dirty="0"/>
              <a:t>vytvoření vizuálně působivou prezentaci, která shrnuje klíčové body jejich výzkumu, včetně hlavních zjištění, argumentů a případných doporučení. Prezentace by měla být strukturovaná tak, aby informace byly představeny jasně a logicky, s využitím grafů, map a obrázků k ilustraci klíčových bodů.</a:t>
            </a:r>
          </a:p>
          <a:p>
            <a:r>
              <a:rPr lang="cs-CZ" sz="2000" b="1" dirty="0" err="1"/>
              <a:t>Position</a:t>
            </a:r>
            <a:r>
              <a:rPr lang="cs-CZ" sz="2000" b="1" dirty="0"/>
              <a:t> </a:t>
            </a:r>
            <a:r>
              <a:rPr lang="cs-CZ" sz="2000" b="1" dirty="0" err="1"/>
              <a:t>paper</a:t>
            </a:r>
            <a:r>
              <a:rPr lang="cs-CZ" sz="2000" b="1" dirty="0"/>
              <a:t> (stanovisko)</a:t>
            </a:r>
            <a:r>
              <a:rPr lang="cs-CZ" sz="2000" dirty="0"/>
              <a:t>: Tento krátký, argumentačně zaměřený text by měl jasně vyjádřit stanovisko k danému tématu, podpořené důkazy z výzkumu. Cílem je přesvědčit čtenáře o validitě argumentů, s důrazem na kritickou analýzu a syntézu dostupných informací (3-5 normostran)</a:t>
            </a:r>
          </a:p>
          <a:p>
            <a:r>
              <a:rPr lang="cs-CZ" sz="2000" b="1" dirty="0" err="1"/>
              <a:t>Literature</a:t>
            </a:r>
            <a:r>
              <a:rPr lang="cs-CZ" sz="2000" b="1" dirty="0"/>
              <a:t> </a:t>
            </a:r>
            <a:r>
              <a:rPr lang="cs-CZ" sz="2000" b="1" dirty="0" err="1"/>
              <a:t>review</a:t>
            </a:r>
            <a:r>
              <a:rPr lang="cs-CZ" sz="2000" b="1" dirty="0"/>
              <a:t> (komentovaný přehled literatury)</a:t>
            </a:r>
            <a:r>
              <a:rPr lang="cs-CZ" sz="2000" dirty="0"/>
              <a:t>: V tomto textu by studenti měli shrnout a analyzovat existující výzkum a literaturu týkající se jejich tématu. Cílem je identifikovat hlavní trendy, teorie a mezery ve výzkumu, čímž se poskytne kontext pro jejich vlastní práci a ukáže se, jak jejich projekt přispívá k existujícímu diskurzu (</a:t>
            </a:r>
            <a:r>
              <a:rPr lang="cs-CZ" sz="2000"/>
              <a:t>3-5 normostran).</a:t>
            </a:r>
            <a:endParaRPr lang="cs-CZ" sz="2000" dirty="0"/>
          </a:p>
          <a:p>
            <a:r>
              <a:rPr lang="cs-CZ" sz="2000" b="1" dirty="0"/>
              <a:t>Krátký </a:t>
            </a:r>
            <a:r>
              <a:rPr lang="cs-CZ" sz="2000" b="1" dirty="0" err="1"/>
              <a:t>podcast</a:t>
            </a:r>
            <a:r>
              <a:rPr lang="cs-CZ" sz="2000" b="1" dirty="0"/>
              <a:t>:</a:t>
            </a:r>
            <a:r>
              <a:rPr lang="cs-CZ" sz="2000" dirty="0"/>
              <a:t> Studenti by měli vytvořit audio nahrávku, ve které diskutují klíčové aspekty svého tématu. </a:t>
            </a:r>
            <a:r>
              <a:rPr lang="cs-CZ" sz="2000" dirty="0" err="1"/>
              <a:t>Podcast</a:t>
            </a:r>
            <a:r>
              <a:rPr lang="cs-CZ" sz="2000" dirty="0"/>
              <a:t> by měl oslovit širší publikum. Měl by obsahovat stručný úvod do tématu, hlavní body diskuse a závěr. </a:t>
            </a:r>
          </a:p>
        </p:txBody>
      </p:sp>
    </p:spTree>
    <p:extLst>
      <p:ext uri="{BB962C8B-B14F-4D97-AF65-F5344CB8AC3E}">
        <p14:creationId xmlns:p14="http://schemas.microsoft.com/office/powerpoint/2010/main" val="2113397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831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Projekty</vt:lpstr>
      <vt:lpstr>Ekonomické důsledky Britského impéria a jejich současné odkazy</vt:lpstr>
      <vt:lpstr>Kulturní dědictví a proměny v postkoloniálním světě</vt:lpstr>
      <vt:lpstr>Dědictví hranic v postkoloniálním světě</vt:lpstr>
      <vt:lpstr>Hnutí za reparace a omluvy za koloniální minulost</vt:lpstr>
      <vt:lpstr>Výstupy každé skupiny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</dc:title>
  <dc:creator>Jaromír Soukup</dc:creator>
  <cp:lastModifiedBy>Jaromír Soukup</cp:lastModifiedBy>
  <cp:revision>3</cp:revision>
  <dcterms:created xsi:type="dcterms:W3CDTF">2024-02-19T13:09:03Z</dcterms:created>
  <dcterms:modified xsi:type="dcterms:W3CDTF">2024-02-19T13:13:35Z</dcterms:modified>
</cp:coreProperties>
</file>