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68" r:id="rId4"/>
    <p:sldId id="324" r:id="rId5"/>
    <p:sldId id="325" r:id="rId6"/>
    <p:sldId id="314" r:id="rId7"/>
    <p:sldId id="315" r:id="rId8"/>
    <p:sldId id="320" r:id="rId9"/>
    <p:sldId id="258" r:id="rId10"/>
    <p:sldId id="296" r:id="rId11"/>
    <p:sldId id="297" r:id="rId12"/>
    <p:sldId id="323" r:id="rId13"/>
    <p:sldId id="299" r:id="rId14"/>
    <p:sldId id="301" r:id="rId15"/>
    <p:sldId id="266" r:id="rId16"/>
    <p:sldId id="267" r:id="rId17"/>
    <p:sldId id="317" r:id="rId18"/>
    <p:sldId id="318" r:id="rId19"/>
    <p:sldId id="313" r:id="rId20"/>
    <p:sldId id="310" r:id="rId21"/>
    <p:sldId id="321" r:id="rId22"/>
    <p:sldId id="322" r:id="rId23"/>
    <p:sldId id="319" r:id="rId24"/>
  </p:sldIdLst>
  <p:sldSz cx="12192000" cy="6858000"/>
  <p:notesSz cx="6858000" cy="9144000"/>
  <p:custDataLst>
    <p:tags r:id="rId25"/>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60"/>
  </p:normalViewPr>
  <p:slideViewPr>
    <p:cSldViewPr snapToGrid="0">
      <p:cViewPr varScale="1">
        <p:scale>
          <a:sx n="80" d="100"/>
          <a:sy n="80" d="100"/>
        </p:scale>
        <p:origin x="77"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56299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05847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34936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7074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154161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109476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96847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40701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141292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357938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0FB72FF-D5DB-407E-9B7C-0D722819C246}" type="datetimeFigureOut">
              <a:rPr lang="cs-CZ" smtClean="0"/>
              <a:pPr/>
              <a:t>06.03.2023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58535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B72FF-D5DB-407E-9B7C-0D722819C246}" type="datetimeFigureOut">
              <a:rPr lang="cs-CZ" smtClean="0"/>
              <a:pPr/>
              <a:t>06.03.2023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83995-FBB4-4761-A4E0-DAC035E13EC0}" type="slidenum">
              <a:rPr lang="cs-CZ" smtClean="0"/>
              <a:pPr/>
              <a:t>‹#›</a:t>
            </a:fld>
            <a:endParaRPr lang="cs-CZ"/>
          </a:p>
        </p:txBody>
      </p:sp>
    </p:spTree>
    <p:extLst>
      <p:ext uri="{BB962C8B-B14F-4D97-AF65-F5344CB8AC3E}">
        <p14:creationId xmlns:p14="http://schemas.microsoft.com/office/powerpoint/2010/main" val="3984648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Společenská smlouva </a:t>
            </a:r>
            <a:br>
              <a:rPr lang="cs-CZ" dirty="0"/>
            </a:br>
            <a:r>
              <a:rPr lang="cs-CZ" sz="4400" dirty="0"/>
              <a:t>zakladatelský mýtus moderního státu</a:t>
            </a:r>
          </a:p>
        </p:txBody>
      </p:sp>
      <p:sp>
        <p:nvSpPr>
          <p:cNvPr id="3" name="Podnadpis 2"/>
          <p:cNvSpPr>
            <a:spLocks noGrp="1"/>
          </p:cNvSpPr>
          <p:nvPr>
            <p:ph type="subTitle" idx="1"/>
          </p:nvPr>
        </p:nvSpPr>
        <p:spPr/>
        <p:txBody>
          <a:bodyPr/>
          <a:lstStyle/>
          <a:p>
            <a:endParaRPr lang="cs-CZ" dirty="0"/>
          </a:p>
          <a:p>
            <a:r>
              <a:rPr lang="cs-CZ" dirty="0" smtClean="0"/>
              <a:t>Ondřej </a:t>
            </a:r>
            <a:r>
              <a:rPr lang="cs-CZ" dirty="0"/>
              <a:t>Švec</a:t>
            </a:r>
          </a:p>
        </p:txBody>
      </p:sp>
    </p:spTree>
    <p:custDataLst>
      <p:tags r:id="rId1"/>
    </p:custDataLst>
    <p:extLst>
      <p:ext uri="{BB962C8B-B14F-4D97-AF65-F5344CB8AC3E}">
        <p14:creationId xmlns:p14="http://schemas.microsoft.com/office/powerpoint/2010/main" val="112666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5068"/>
          </a:xfrm>
        </p:spPr>
        <p:txBody>
          <a:bodyPr>
            <a:normAutofit fontScale="90000"/>
          </a:bodyPr>
          <a:lstStyle/>
          <a:p>
            <a:pPr algn="ctr"/>
            <a:r>
              <a:rPr lang="cs-CZ" dirty="0"/>
              <a:t>John Locke – </a:t>
            </a:r>
            <a:r>
              <a:rPr lang="cs-CZ" i="1" dirty="0"/>
              <a:t>Druhé pojednání o vládě</a:t>
            </a:r>
            <a:endParaRPr lang="cs-CZ" dirty="0"/>
          </a:p>
        </p:txBody>
      </p:sp>
      <p:sp>
        <p:nvSpPr>
          <p:cNvPr id="3" name="Zástupný symbol pro obsah 2"/>
          <p:cNvSpPr>
            <a:spLocks noGrp="1"/>
          </p:cNvSpPr>
          <p:nvPr>
            <p:ph idx="1"/>
          </p:nvPr>
        </p:nvSpPr>
        <p:spPr>
          <a:xfrm>
            <a:off x="679269" y="1010194"/>
            <a:ext cx="10674531" cy="6226629"/>
          </a:xfrm>
        </p:spPr>
        <p:txBody>
          <a:bodyPr>
            <a:normAutofit fontScale="77500" lnSpcReduction="20000"/>
          </a:bodyPr>
          <a:lstStyle/>
          <a:p>
            <a:pPr>
              <a:lnSpc>
                <a:spcPct val="110000"/>
              </a:lnSpc>
            </a:pPr>
            <a:r>
              <a:rPr lang="cs-CZ" sz="2700" dirty="0"/>
              <a:t>"Protože lidé jsou (…) od přirozenosti všichni svobodní, rovní a nezávislí, nikdo nemůže být vysazen mimo tento stav a podroben politické moci druhého bez svého souhlasu. </a:t>
            </a:r>
            <a:r>
              <a:rPr lang="cs-CZ" sz="2700" u="sng" dirty="0"/>
              <a:t>Jediná cesta, jíž se někdo zbavuje své přirozené svobody a navléká si pouta občanské společnosti, je dohoda s jinými, aby se připojili a sjednotili ve společenství pro svůj pohodlný, bezpečný a pokojný život vespolek v zajištěném požívání svého vlastnictví a ve větším zajištění proti komukoli, kdo k němu nepatří </a:t>
            </a:r>
            <a:r>
              <a:rPr lang="cs-CZ" sz="2700" dirty="0"/>
              <a:t>(…). Neboť když nějaký počet lidí utvořil se souhlasem každého jednotlivce společenství, tím učinili ono společenství jedním tělesem s mocí jednat jako jedno těleso, což se děje pouze vůlí a rozhodnutím většiny… A takto se </a:t>
            </a:r>
            <a:r>
              <a:rPr lang="cs-CZ" sz="2700" u="sng" dirty="0"/>
              <a:t>každý člověk tím, že souhlasí s jinými, aby utvořili jedno politické těleso pod jednou vládou, zavazuje každému z oné společnosti, že se podrobuje rozhodnutí většiny a že je jim zavázán.</a:t>
            </a:r>
            <a:r>
              <a:rPr lang="cs-CZ" sz="2700" dirty="0"/>
              <a:t> Jinak by tato původní smlouva nic neznamenala a nebyla by smlouvou (…). Kdokoli se tedy ze stavu přirozeného spojují ve společenství, postupují (…) veškerou moc nutnou k účelům, pro něž se spojují ve společnost, většině společenství, leč by se výslovně dohodli na nějakém větším čísle, než je většina. A toto se děje pouhou dohodou, že se spojí v jednu politickou společnost, což je veškerá smlouva, jež je nebo musí být mezi jednotlivci, kteří vstupují do státu nebo jej tvoří. A tak to, co počíná a skutečně ustavuje jakoukoli politickou společnost, je jen souhlas jakéhokoli počtu svobodných lidí schopného většiny, že se spojí a sloučí v takovou společnost. A toto a jedině toto dalo nebo mohlo dát počátek každé zákonné vládě na světě." </a:t>
            </a:r>
          </a:p>
          <a:p>
            <a:pPr marL="0" indent="0">
              <a:buNone/>
            </a:pPr>
            <a:r>
              <a:rPr lang="cs-CZ" dirty="0"/>
              <a:t>		(John Locke, </a:t>
            </a:r>
            <a:r>
              <a:rPr lang="cs-CZ" i="1" dirty="0"/>
              <a:t>Druhé pojednání o vládě</a:t>
            </a:r>
            <a:r>
              <a:rPr lang="cs-CZ" dirty="0"/>
              <a:t>, Praha: Svoboda, 1992, str. 85-87).</a:t>
            </a:r>
          </a:p>
          <a:p>
            <a:endParaRPr lang="cs-CZ" dirty="0"/>
          </a:p>
        </p:txBody>
      </p:sp>
    </p:spTree>
    <p:extLst>
      <p:ext uri="{BB962C8B-B14F-4D97-AF65-F5344CB8AC3E}">
        <p14:creationId xmlns:p14="http://schemas.microsoft.com/office/powerpoint/2010/main" val="234765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Polemika: dva zdroje legitimity vlády</a:t>
            </a:r>
          </a:p>
        </p:txBody>
      </p:sp>
      <p:sp>
        <p:nvSpPr>
          <p:cNvPr id="3" name="Zástupný symbol pro obsah 2"/>
          <p:cNvSpPr>
            <a:spLocks noGrp="1"/>
          </p:cNvSpPr>
          <p:nvPr>
            <p:ph idx="1"/>
          </p:nvPr>
        </p:nvSpPr>
        <p:spPr/>
        <p:txBody>
          <a:bodyPr>
            <a:normAutofit/>
          </a:bodyPr>
          <a:lstStyle/>
          <a:p>
            <a:r>
              <a:rPr lang="cs-CZ" dirty="0"/>
              <a:t>Středověcí (a ještě někteří novověcí) myslitelé chápali vládu jako něco svěřeného „z Boží milosti“ panovníkovi: jeho politická moc je tak neomezená, svrchovaná a odvozuje se podle dědického práva. Královská moc je dána od Boha, proto nemůže být žádnou nižší mocí omezena.</a:t>
            </a:r>
          </a:p>
          <a:p>
            <a:pPr marL="0" indent="0">
              <a:buNone/>
            </a:pPr>
            <a:r>
              <a:rPr lang="cs-CZ" i="1" dirty="0"/>
              <a:t>versus</a:t>
            </a:r>
            <a:r>
              <a:rPr lang="cs-CZ" dirty="0"/>
              <a:t> </a:t>
            </a:r>
          </a:p>
          <a:p>
            <a:r>
              <a:rPr lang="cs-CZ" dirty="0"/>
              <a:t>Autorita vlády pochází z jednotlivých občanů, a ti mají právo ji odejmout, neplní-li vláda či panovník úmluvu. Účelem vlády (a náplní této úmluvy) je ochrana přirozených práv jedinců. </a:t>
            </a:r>
          </a:p>
          <a:p>
            <a:endParaRPr lang="cs-CZ" dirty="0"/>
          </a:p>
        </p:txBody>
      </p:sp>
    </p:spTree>
    <p:extLst>
      <p:ext uri="{BB962C8B-B14F-4D97-AF65-F5344CB8AC3E}">
        <p14:creationId xmlns:p14="http://schemas.microsoft.com/office/powerpoint/2010/main" val="375491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8640361-B5FF-4D3D-8E24-1E3B887BBD4D}"/>
              </a:ext>
            </a:extLst>
          </p:cNvPr>
          <p:cNvSpPr>
            <a:spLocks noGrp="1"/>
          </p:cNvSpPr>
          <p:nvPr>
            <p:ph type="title"/>
          </p:nvPr>
        </p:nvSpPr>
        <p:spPr>
          <a:xfrm>
            <a:off x="765109" y="548640"/>
            <a:ext cx="10966217" cy="1179576"/>
          </a:xfrm>
        </p:spPr>
        <p:txBody>
          <a:bodyPr>
            <a:normAutofit fontScale="90000"/>
          </a:bodyPr>
          <a:lstStyle/>
          <a:p>
            <a:r>
              <a:rPr lang="cs-CZ" sz="4000" dirty="0"/>
              <a:t>Srovnání Hobbesovy a </a:t>
            </a:r>
            <a:r>
              <a:rPr lang="cs-CZ" sz="4000" dirty="0" err="1"/>
              <a:t>Lockovy</a:t>
            </a:r>
            <a:r>
              <a:rPr lang="cs-CZ" sz="4000" dirty="0"/>
              <a:t> teorie společenské smlouvy</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Zástupný obsah 3">
            <a:extLst>
              <a:ext uri="{FF2B5EF4-FFF2-40B4-BE49-F238E27FC236}">
                <a16:creationId xmlns:a16="http://schemas.microsoft.com/office/drawing/2014/main" id="{A46889B7-C6E4-4EC4-A2FB-CCC14D090BA1}"/>
              </a:ext>
            </a:extLst>
          </p:cNvPr>
          <p:cNvGraphicFramePr>
            <a:graphicFrameLocks noGrp="1"/>
          </p:cNvGraphicFramePr>
          <p:nvPr>
            <p:ph idx="1"/>
            <p:extLst>
              <p:ext uri="{D42A27DB-BD31-4B8C-83A1-F6EECF244321}">
                <p14:modId xmlns:p14="http://schemas.microsoft.com/office/powerpoint/2010/main" val="3982407055"/>
              </p:ext>
            </p:extLst>
          </p:nvPr>
        </p:nvGraphicFramePr>
        <p:xfrm>
          <a:off x="1115568" y="2638169"/>
          <a:ext cx="10168131" cy="3671828"/>
        </p:xfrm>
        <a:graphic>
          <a:graphicData uri="http://schemas.openxmlformats.org/drawingml/2006/table">
            <a:tbl>
              <a:tblPr firstRow="1" firstCol="1" bandRow="1"/>
              <a:tblGrid>
                <a:gridCol w="2557307">
                  <a:extLst>
                    <a:ext uri="{9D8B030D-6E8A-4147-A177-3AD203B41FA5}">
                      <a16:colId xmlns:a16="http://schemas.microsoft.com/office/drawing/2014/main" val="4001145852"/>
                    </a:ext>
                  </a:extLst>
                </a:gridCol>
                <a:gridCol w="2476572">
                  <a:extLst>
                    <a:ext uri="{9D8B030D-6E8A-4147-A177-3AD203B41FA5}">
                      <a16:colId xmlns:a16="http://schemas.microsoft.com/office/drawing/2014/main" val="2189856934"/>
                    </a:ext>
                  </a:extLst>
                </a:gridCol>
                <a:gridCol w="2566035">
                  <a:extLst>
                    <a:ext uri="{9D8B030D-6E8A-4147-A177-3AD203B41FA5}">
                      <a16:colId xmlns:a16="http://schemas.microsoft.com/office/drawing/2014/main" val="3146150834"/>
                    </a:ext>
                  </a:extLst>
                </a:gridCol>
                <a:gridCol w="2568217">
                  <a:extLst>
                    <a:ext uri="{9D8B030D-6E8A-4147-A177-3AD203B41FA5}">
                      <a16:colId xmlns:a16="http://schemas.microsoft.com/office/drawing/2014/main" val="2978023366"/>
                    </a:ext>
                  </a:extLst>
                </a:gridCol>
              </a:tblGrid>
              <a:tr h="839984">
                <a:tc>
                  <a:txBody>
                    <a:bodyPr/>
                    <a:lstStyle/>
                    <a:p>
                      <a:pPr algn="l" fontAlgn="ctr">
                        <a:lnSpc>
                          <a:spcPct val="107000"/>
                        </a:lnSpc>
                        <a:spcBef>
                          <a:spcPts val="0"/>
                        </a:spcBef>
                        <a:spcAft>
                          <a:spcPts val="0"/>
                        </a:spcAft>
                      </a:pP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algn="ctr" fontAlgn="ctr">
                        <a:lnSpc>
                          <a:spcPct val="107000"/>
                        </a:lnSpc>
                        <a:spcBef>
                          <a:spcPts val="1200"/>
                        </a:spcBef>
                        <a:spcAft>
                          <a:spcPts val="1200"/>
                        </a:spcAft>
                      </a:pPr>
                      <a:r>
                        <a:rPr lang="cs-CZ" sz="1400" b="1"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Vykreslení přírodního stavu</a:t>
                      </a: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algn="ctr" fontAlgn="ctr">
                        <a:lnSpc>
                          <a:spcPct val="107000"/>
                        </a:lnSpc>
                        <a:spcBef>
                          <a:spcPts val="1200"/>
                        </a:spcBef>
                        <a:spcAft>
                          <a:spcPts val="1200"/>
                        </a:spcAft>
                      </a:pPr>
                      <a:r>
                        <a:rPr lang="cs-CZ" sz="1400" b="1"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Podle jaké logiky se společenská smlouva uzavírá</a:t>
                      </a: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algn="ctr" fontAlgn="ctr">
                        <a:lnSpc>
                          <a:spcPct val="107000"/>
                        </a:lnSpc>
                        <a:spcBef>
                          <a:spcPts val="1200"/>
                        </a:spcBef>
                        <a:spcAft>
                          <a:spcPts val="1200"/>
                        </a:spcAft>
                      </a:pPr>
                      <a:r>
                        <a:rPr lang="cs-CZ" sz="1400" b="1"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Základní hodnoty</a:t>
                      </a:r>
                      <a:endParaRPr lang="cs-CZ" sz="2500" b="0" i="0" u="none" strike="noStrike">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199094875"/>
                  </a:ext>
                </a:extLst>
              </a:tr>
              <a:tr h="1225326">
                <a:tc>
                  <a:txBody>
                    <a:bodyPr/>
                    <a:lstStyle/>
                    <a:p>
                      <a:pPr algn="ctr" fontAlgn="ctr">
                        <a:lnSpc>
                          <a:spcPct val="107000"/>
                        </a:lnSpc>
                        <a:spcBef>
                          <a:spcPts val="1200"/>
                        </a:spcBef>
                        <a:spcAft>
                          <a:spcPts val="1200"/>
                        </a:spcAft>
                      </a:pPr>
                      <a:r>
                        <a:rPr lang="cs-CZ" sz="1400" b="1"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Hobbes (</a:t>
                      </a:r>
                      <a:r>
                        <a:rPr lang="cs-CZ" sz="1400" b="1" i="1"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Léviathan</a:t>
                      </a:r>
                      <a:r>
                        <a:rPr lang="cs-CZ" sz="1400" b="1"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cs-CZ" sz="2500" b="0" i="0" u="none" strike="noStrike">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algn="ctr" fontAlgn="ctr">
                        <a:lnSpc>
                          <a:spcPct val="107000"/>
                        </a:lnSpc>
                        <a:spcBef>
                          <a:spcPts val="1200"/>
                        </a:spcBef>
                        <a:spcAft>
                          <a:spcPts val="1200"/>
                        </a:spcAft>
                      </a:pPr>
                      <a:r>
                        <a:rPr lang="cs-CZ" sz="1400" b="0" i="1"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Válka všech proti všem</a:t>
                      </a: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algn="ctr" fontAlgn="ctr">
                        <a:lnSpc>
                          <a:spcPct val="107000"/>
                        </a:lnSpc>
                        <a:spcBef>
                          <a:spcPts val="1200"/>
                        </a:spcBef>
                        <a:spcAft>
                          <a:spcPts val="1200"/>
                        </a:spcAft>
                      </a:pPr>
                      <a:r>
                        <a:rPr lang="cs-CZ" sz="14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Zajistit bezpečnost, zamezit občanské válce</a:t>
                      </a:r>
                      <a:endParaRPr lang="cs-CZ" sz="2500" b="0" i="0" u="none" strike="noStrike" dirty="0">
                        <a:effectLst/>
                        <a:latin typeface="Arial" panose="020B0604020202020204" pitchFamily="34" charset="0"/>
                      </a:endParaRPr>
                    </a:p>
                    <a:p>
                      <a:pPr algn="ctr" fontAlgn="ctr">
                        <a:lnSpc>
                          <a:spcPct val="107000"/>
                        </a:lnSpc>
                        <a:spcBef>
                          <a:spcPts val="1200"/>
                        </a:spcBef>
                        <a:spcAft>
                          <a:spcPts val="1200"/>
                        </a:spcAft>
                      </a:pPr>
                      <a:r>
                        <a:rPr lang="cs-CZ" sz="12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(překonat přirozený stav) </a:t>
                      </a: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algn="ctr" fontAlgn="ctr">
                        <a:lnSpc>
                          <a:spcPct val="107000"/>
                        </a:lnSpc>
                        <a:spcBef>
                          <a:spcPts val="1200"/>
                        </a:spcBef>
                        <a:spcAft>
                          <a:spcPts val="1200"/>
                        </a:spcAft>
                      </a:pPr>
                      <a:r>
                        <a:rPr lang="cs-CZ" sz="14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Nastolení míru, ochrana života každého jedince</a:t>
                      </a: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09434512"/>
                  </a:ext>
                </a:extLst>
              </a:tr>
              <a:tr h="1191723">
                <a:tc>
                  <a:txBody>
                    <a:bodyPr/>
                    <a:lstStyle/>
                    <a:p>
                      <a:pPr algn="ctr" fontAlgn="ctr">
                        <a:lnSpc>
                          <a:spcPct val="107000"/>
                        </a:lnSpc>
                        <a:spcBef>
                          <a:spcPts val="1200"/>
                        </a:spcBef>
                        <a:spcAft>
                          <a:spcPts val="1200"/>
                        </a:spcAft>
                      </a:pPr>
                      <a:r>
                        <a:rPr lang="cs-CZ" sz="1400" b="1"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Locke (</a:t>
                      </a:r>
                      <a:r>
                        <a:rPr lang="cs-CZ" sz="1400" b="1" i="1"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Druhé pojednání o vládě</a:t>
                      </a:r>
                      <a:r>
                        <a:rPr lang="cs-CZ" sz="1400" b="1"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cs-CZ" sz="2500" b="0" i="0" u="none" strike="noStrike">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algn="ctr" fontAlgn="ctr">
                        <a:lnSpc>
                          <a:spcPct val="107000"/>
                        </a:lnSpc>
                        <a:spcBef>
                          <a:spcPts val="1200"/>
                        </a:spcBef>
                        <a:spcAft>
                          <a:spcPts val="1200"/>
                        </a:spcAft>
                      </a:pPr>
                      <a:r>
                        <a:rPr lang="cs-CZ" sz="1400" b="0"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každý má přirozená práva </a:t>
                      </a:r>
                      <a:endParaRPr lang="cs-CZ" sz="2500" b="0" i="0" u="none" strike="noStrike">
                        <a:effectLst/>
                        <a:latin typeface="Arial" panose="020B0604020202020204" pitchFamily="34" charset="0"/>
                      </a:endParaRPr>
                    </a:p>
                    <a:p>
                      <a:pPr algn="ctr" fontAlgn="ctr">
                        <a:lnSpc>
                          <a:spcPct val="107000"/>
                        </a:lnSpc>
                        <a:spcBef>
                          <a:spcPts val="1200"/>
                        </a:spcBef>
                        <a:spcAft>
                          <a:spcPts val="1200"/>
                        </a:spcAft>
                      </a:pPr>
                      <a:r>
                        <a:rPr lang="cs-CZ" sz="1200" b="0" i="0" u="none" strike="noStrike">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(život, svobodu a soukromé vlastnictví)</a:t>
                      </a:r>
                      <a:endParaRPr lang="cs-CZ" sz="2500" b="0" i="0" u="none" strike="noStrike">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algn="ctr" fontAlgn="ctr">
                        <a:lnSpc>
                          <a:spcPct val="107000"/>
                        </a:lnSpc>
                        <a:spcBef>
                          <a:spcPts val="1200"/>
                        </a:spcBef>
                        <a:spcAft>
                          <a:spcPts val="1200"/>
                        </a:spcAft>
                      </a:pPr>
                      <a:r>
                        <a:rPr lang="cs-CZ" sz="14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Liberální logika </a:t>
                      </a:r>
                      <a:endParaRPr lang="cs-CZ" sz="2500" b="0" i="0" u="none" strike="noStrike" dirty="0">
                        <a:effectLst/>
                        <a:latin typeface="Arial" panose="020B0604020202020204" pitchFamily="34" charset="0"/>
                      </a:endParaRPr>
                    </a:p>
                    <a:p>
                      <a:pPr algn="ctr" fontAlgn="ctr">
                        <a:lnSpc>
                          <a:spcPct val="107000"/>
                        </a:lnSpc>
                        <a:spcBef>
                          <a:spcPts val="1200"/>
                        </a:spcBef>
                        <a:spcAft>
                          <a:spcPts val="1200"/>
                        </a:spcAft>
                      </a:pPr>
                      <a:r>
                        <a:rPr lang="cs-CZ" sz="12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(zajistit základní práva člověka)</a:t>
                      </a:r>
                      <a:endParaRPr lang="cs-CZ" sz="2500" b="0" i="0" u="none" strike="noStrike" dirty="0">
                        <a:effectLst/>
                        <a:latin typeface="Arial" panose="020B0604020202020204" pitchFamily="34" charset="0"/>
                      </a:endParaRP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algn="ctr" fontAlgn="ctr">
                        <a:lnSpc>
                          <a:spcPct val="107000"/>
                        </a:lnSpc>
                        <a:spcBef>
                          <a:spcPts val="1200"/>
                        </a:spcBef>
                        <a:spcAft>
                          <a:spcPts val="1200"/>
                        </a:spcAft>
                      </a:pPr>
                      <a:r>
                        <a:rPr lang="cs-CZ" sz="14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Svoboda a soukromý majetek</a:t>
                      </a:r>
                    </a:p>
                    <a:p>
                      <a:pPr algn="ctr" fontAlgn="ctr">
                        <a:lnSpc>
                          <a:spcPct val="107000"/>
                        </a:lnSpc>
                        <a:spcBef>
                          <a:spcPts val="1200"/>
                        </a:spcBef>
                        <a:spcAft>
                          <a:spcPts val="1200"/>
                        </a:spcAft>
                      </a:pPr>
                      <a:r>
                        <a:rPr lang="cs-CZ" sz="14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Regulace konfliktů</a:t>
                      </a:r>
                    </a:p>
                    <a:p>
                      <a:pPr algn="ctr" fontAlgn="ctr">
                        <a:lnSpc>
                          <a:spcPct val="107000"/>
                        </a:lnSpc>
                        <a:spcBef>
                          <a:spcPts val="1200"/>
                        </a:spcBef>
                        <a:spcAft>
                          <a:spcPts val="1200"/>
                        </a:spcAft>
                      </a:pPr>
                      <a:r>
                        <a:rPr lang="cs-CZ" sz="1400" b="0" i="0" u="none" strike="noStrike"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Právo na odpor proti zneužití moci</a:t>
                      </a:r>
                    </a:p>
                  </a:txBody>
                  <a:tcPr marL="83789" marR="83789" marT="41894" marB="41894"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2458796"/>
                  </a:ext>
                </a:extLst>
              </a:tr>
            </a:tbl>
          </a:graphicData>
        </a:graphic>
      </p:graphicFrame>
    </p:spTree>
    <p:extLst>
      <p:ext uri="{BB962C8B-B14F-4D97-AF65-F5344CB8AC3E}">
        <p14:creationId xmlns:p14="http://schemas.microsoft.com/office/powerpoint/2010/main" val="36458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18944"/>
          </a:xfrm>
        </p:spPr>
        <p:txBody>
          <a:bodyPr>
            <a:normAutofit fontScale="90000"/>
          </a:bodyPr>
          <a:lstStyle/>
          <a:p>
            <a:r>
              <a:rPr lang="cs-CZ" dirty="0"/>
              <a:t>David Hume : prvotní smlouva jako užitečná fikce</a:t>
            </a:r>
          </a:p>
        </p:txBody>
      </p:sp>
      <p:sp>
        <p:nvSpPr>
          <p:cNvPr id="3" name="Zástupný symbol pro obsah 2"/>
          <p:cNvSpPr>
            <a:spLocks noGrp="1"/>
          </p:cNvSpPr>
          <p:nvPr>
            <p:ph idx="1"/>
          </p:nvPr>
        </p:nvSpPr>
        <p:spPr>
          <a:xfrm>
            <a:off x="838200" y="1236616"/>
            <a:ext cx="10515600" cy="5556070"/>
          </a:xfrm>
        </p:spPr>
        <p:txBody>
          <a:bodyPr>
            <a:normAutofit fontScale="77500" lnSpcReduction="20000"/>
          </a:bodyPr>
          <a:lstStyle/>
          <a:p>
            <a:r>
              <a:rPr lang="cs-CZ" dirty="0"/>
              <a:t>"Jedna strana, považujíc vládu za boží výtvor, snaží se ji učinit tak posvátnou a nedotknutelnou, že, jakkoli tyranskou by se někdy mohla stát, bylo by rouháním klást ji i nejmenší odpor nebo jinak ji omezovat v jejím fungování. </a:t>
            </a:r>
          </a:p>
          <a:p>
            <a:r>
              <a:rPr lang="cs-CZ" dirty="0"/>
              <a:t>Strana druhá, považujíc </a:t>
            </a:r>
            <a:r>
              <a:rPr lang="cs-CZ" u="sng" dirty="0"/>
              <a:t>za jediný zdroj moci konsensus lidu</a:t>
            </a:r>
            <a:r>
              <a:rPr lang="cs-CZ" dirty="0"/>
              <a:t>, předpokládá naopak, že existuje jakýsi druh "prvotní smlouvy", která vyhrazuje poddaným právo, klást panovníkovi odpor pokaždé, když se cítí utlačováni autoritou, kterou mu s určitým omezeným cílem dobrovolně svěřili (…) Když postoupíme zpět až k první vládě lidí žijících ještě v lesích a pouštích, lid je zdrojem každé moci a každého práva; dobrovolně, ve jménu míru a pořádku, se vzdává své prvotní svobody, a souhlasí s tím, aby zákony mu byly dávány jednotlivcem dokonale rovným všem ostatním. Podmínky, za nichž přijal povinnost poslušnosti byly buď předem vysloveny nebo byly tak zřejmé a evidentní, že by bylo zbytečné je vyhlašovat. Z toho plyne, že pokud výrazem "prvotní smlouva" (</a:t>
            </a:r>
            <a:r>
              <a:rPr lang="cs-CZ" i="1" dirty="0" err="1"/>
              <a:t>original</a:t>
            </a:r>
            <a:r>
              <a:rPr lang="cs-CZ" i="1" dirty="0"/>
              <a:t> </a:t>
            </a:r>
            <a:r>
              <a:rPr lang="cs-CZ" i="1" dirty="0" err="1"/>
              <a:t>contract</a:t>
            </a:r>
            <a:r>
              <a:rPr lang="cs-CZ" dirty="0"/>
              <a:t>) míníme toto, nelze popřít, že každá vláda je, původně, založena na smlouvě (…)</a:t>
            </a:r>
          </a:p>
          <a:p>
            <a:r>
              <a:rPr lang="cs-CZ" dirty="0"/>
              <a:t>Zbytečné by bylo se ptát, v jakých dokumentech je zapsána tato listina našich svobod (…). Předchází používání písma a všem formám občanského života, ale nalezneme ji jasně vepsánu v přirozenosti člověka a v rovnosti, nebo v něčem co se rovnosti podobá, kterou jasně vnímáme v každém individuu lidského druhu.“</a:t>
            </a:r>
          </a:p>
          <a:p>
            <a:pPr marL="0" indent="0">
              <a:buNone/>
            </a:pPr>
            <a:r>
              <a:rPr lang="cs-CZ" dirty="0"/>
              <a:t>(Hume, „Of </a:t>
            </a:r>
            <a:r>
              <a:rPr lang="cs-CZ" dirty="0" err="1"/>
              <a:t>the</a:t>
            </a:r>
            <a:r>
              <a:rPr lang="cs-CZ" dirty="0"/>
              <a:t> </a:t>
            </a:r>
            <a:r>
              <a:rPr lang="cs-CZ" dirty="0" err="1"/>
              <a:t>Original</a:t>
            </a:r>
            <a:r>
              <a:rPr lang="cs-CZ" dirty="0"/>
              <a:t> </a:t>
            </a:r>
            <a:r>
              <a:rPr lang="cs-CZ" dirty="0" err="1"/>
              <a:t>Contract</a:t>
            </a:r>
            <a:r>
              <a:rPr lang="cs-CZ" dirty="0"/>
              <a:t>“ in: </a:t>
            </a:r>
            <a:r>
              <a:rPr lang="cs-CZ" i="1" dirty="0" err="1"/>
              <a:t>Political</a:t>
            </a:r>
            <a:r>
              <a:rPr lang="cs-CZ" i="1" dirty="0"/>
              <a:t> </a:t>
            </a:r>
            <a:r>
              <a:rPr lang="cs-CZ" i="1" dirty="0" err="1"/>
              <a:t>Essays</a:t>
            </a:r>
            <a:r>
              <a:rPr lang="cs-CZ" i="1" dirty="0"/>
              <a:t>, Cambridge: CUP, </a:t>
            </a:r>
            <a:r>
              <a:rPr lang="cs-CZ" dirty="0"/>
              <a:t>1994, str. 186-188).</a:t>
            </a:r>
          </a:p>
          <a:p>
            <a:endParaRPr lang="cs-CZ" dirty="0"/>
          </a:p>
        </p:txBody>
      </p:sp>
    </p:spTree>
    <p:extLst>
      <p:ext uri="{BB962C8B-B14F-4D97-AF65-F5344CB8AC3E}">
        <p14:creationId xmlns:p14="http://schemas.microsoft.com/office/powerpoint/2010/main" val="101047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18944"/>
          </a:xfrm>
        </p:spPr>
        <p:txBody>
          <a:bodyPr>
            <a:normAutofit fontScale="90000"/>
          </a:bodyPr>
          <a:lstStyle/>
          <a:p>
            <a:r>
              <a:rPr lang="cs-CZ" dirty="0"/>
              <a:t>David Hume : „</a:t>
            </a:r>
            <a:r>
              <a:rPr lang="cs-CZ" dirty="0" err="1"/>
              <a:t>original</a:t>
            </a:r>
            <a:r>
              <a:rPr lang="cs-CZ" dirty="0"/>
              <a:t> </a:t>
            </a:r>
            <a:r>
              <a:rPr lang="cs-CZ" dirty="0" err="1"/>
              <a:t>compact</a:t>
            </a:r>
            <a:r>
              <a:rPr lang="cs-CZ" dirty="0"/>
              <a:t>“ </a:t>
            </a:r>
          </a:p>
        </p:txBody>
      </p:sp>
      <p:sp>
        <p:nvSpPr>
          <p:cNvPr id="3" name="Zástupný symbol pro obsah 2"/>
          <p:cNvSpPr>
            <a:spLocks noGrp="1"/>
          </p:cNvSpPr>
          <p:nvPr>
            <p:ph idx="1"/>
          </p:nvPr>
        </p:nvSpPr>
        <p:spPr>
          <a:xfrm>
            <a:off x="838200" y="1193074"/>
            <a:ext cx="10515600" cy="5460275"/>
          </a:xfrm>
        </p:spPr>
        <p:txBody>
          <a:bodyPr>
            <a:normAutofit lnSpcReduction="10000"/>
          </a:bodyPr>
          <a:lstStyle/>
          <a:p>
            <a:r>
              <a:rPr lang="cs-CZ" dirty="0"/>
              <a:t>(</a:t>
            </a:r>
            <a:r>
              <a:rPr lang="cs-CZ" i="1" dirty="0"/>
              <a:t>Filosofové</a:t>
            </a:r>
            <a:r>
              <a:rPr lang="cs-CZ" dirty="0"/>
              <a:t>) tvrdí, že vláda, ve svém dětském věku, nejen že se zrodila ze souhlasu či dobrovolné podřízenosti lidu, ale že i dnes, v době své plné zralosti, vláda nespočívá na žádném jiném základě. Tvrdí, že lidé se rodí navždy rovní a nejsou povinni být poslušni žádného panovníka a žádné vlády, pokud nejsou vázáni povinností a sankcí vyplývající z nějakého slibu. A poněvadž žádný jednotlivec by se nezřekl své původní svobody a nepodřídil se vůli jiného jednotlivce bez nějaké náhrady a výhody, tento slib je vždy podmíněný a nevyplývá z něj žádná povinnost, pokud mu panovník nezaručuje slíbenou spravedlnost a ochranu. Panovník slibuje výměnou za svobodu tyto výhody a, nesplní-li je, porušuje články původního závazku, čímž osvobozuje poddané od každé povinnosti věrnosti. </a:t>
            </a:r>
            <a:r>
              <a:rPr lang="cs-CZ" u="sng" dirty="0"/>
              <a:t>Toto je, podle těchto filosofů, nejen základ každé autority a vlády, ale i práva odporu, který má každý poddaný.</a:t>
            </a:r>
            <a:r>
              <a:rPr lang="cs-CZ" dirty="0"/>
              <a:t>“ (Hume, „Of </a:t>
            </a:r>
            <a:r>
              <a:rPr lang="cs-CZ" dirty="0" err="1"/>
              <a:t>the</a:t>
            </a:r>
            <a:r>
              <a:rPr lang="cs-CZ" dirty="0"/>
              <a:t> </a:t>
            </a:r>
            <a:r>
              <a:rPr lang="cs-CZ" dirty="0" err="1"/>
              <a:t>Original</a:t>
            </a:r>
            <a:r>
              <a:rPr lang="cs-CZ" dirty="0"/>
              <a:t> </a:t>
            </a:r>
            <a:r>
              <a:rPr lang="cs-CZ" dirty="0" err="1"/>
              <a:t>Contract</a:t>
            </a:r>
            <a:r>
              <a:rPr lang="cs-CZ" dirty="0"/>
              <a:t>“ in: </a:t>
            </a:r>
            <a:r>
              <a:rPr lang="cs-CZ" i="1" dirty="0" err="1"/>
              <a:t>Political</a:t>
            </a:r>
            <a:r>
              <a:rPr lang="cs-CZ" i="1" dirty="0"/>
              <a:t> </a:t>
            </a:r>
            <a:r>
              <a:rPr lang="cs-CZ" i="1" dirty="0" err="1"/>
              <a:t>Essays</a:t>
            </a:r>
            <a:r>
              <a:rPr lang="cs-CZ" i="1" dirty="0"/>
              <a:t>, Cambridge: CUP, </a:t>
            </a:r>
            <a:r>
              <a:rPr lang="cs-CZ" dirty="0"/>
              <a:t>1994, str. 188).</a:t>
            </a:r>
          </a:p>
        </p:txBody>
      </p:sp>
    </p:spTree>
    <p:extLst>
      <p:ext uri="{BB962C8B-B14F-4D97-AF65-F5344CB8AC3E}">
        <p14:creationId xmlns:p14="http://schemas.microsoft.com/office/powerpoint/2010/main" val="230600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dirty="0"/>
              <a:t>Myšlenka přirozených práv našla svou konkretizaci: </a:t>
            </a:r>
          </a:p>
        </p:txBody>
      </p:sp>
      <p:sp>
        <p:nvSpPr>
          <p:cNvPr id="3" name="Zástupný symbol pro obsah 2"/>
          <p:cNvSpPr>
            <a:spLocks noGrp="1"/>
          </p:cNvSpPr>
          <p:nvPr>
            <p:ph idx="1"/>
          </p:nvPr>
        </p:nvSpPr>
        <p:spPr/>
        <p:txBody>
          <a:bodyPr/>
          <a:lstStyle/>
          <a:p>
            <a:pPr>
              <a:lnSpc>
                <a:spcPct val="100000"/>
              </a:lnSpc>
              <a:spcAft>
                <a:spcPts val="1200"/>
              </a:spcAft>
            </a:pPr>
            <a:r>
              <a:rPr lang="cs-CZ" dirty="0"/>
              <a:t>v </a:t>
            </a:r>
            <a:r>
              <a:rPr lang="cs-CZ" i="1" dirty="0"/>
              <a:t>Deklaraci nezávislosti USA</a:t>
            </a:r>
            <a:r>
              <a:rPr lang="cs-CZ" dirty="0"/>
              <a:t> (1776)</a:t>
            </a:r>
          </a:p>
          <a:p>
            <a:pPr>
              <a:lnSpc>
                <a:spcPct val="100000"/>
              </a:lnSpc>
              <a:spcAft>
                <a:spcPts val="1200"/>
              </a:spcAft>
            </a:pPr>
            <a:r>
              <a:rPr lang="cs-CZ" dirty="0"/>
              <a:t>v </a:t>
            </a:r>
            <a:r>
              <a:rPr lang="cs-CZ" i="1" dirty="0"/>
              <a:t>Prohlášení práv člověka a občana</a:t>
            </a:r>
            <a:r>
              <a:rPr lang="cs-CZ" dirty="0"/>
              <a:t>, vydaném 26. srpna 1789 francouzským Ústavodárným národním shromážděním</a:t>
            </a:r>
          </a:p>
          <a:p>
            <a:pPr>
              <a:lnSpc>
                <a:spcPct val="100000"/>
              </a:lnSpc>
              <a:spcAft>
                <a:spcPts val="1200"/>
              </a:spcAft>
            </a:pPr>
            <a:r>
              <a:rPr lang="cs-CZ" dirty="0"/>
              <a:t>ve </a:t>
            </a:r>
            <a:r>
              <a:rPr lang="cs-CZ" i="1" dirty="0"/>
              <a:t>Všeobecné deklaraci lidských práv</a:t>
            </a:r>
            <a:r>
              <a:rPr lang="cs-CZ" dirty="0"/>
              <a:t> Organizace spojených národů, 10. prosince 1948</a:t>
            </a:r>
          </a:p>
          <a:p>
            <a:pPr>
              <a:lnSpc>
                <a:spcPct val="100000"/>
              </a:lnSpc>
              <a:spcAft>
                <a:spcPts val="1200"/>
              </a:spcAft>
            </a:pPr>
            <a:r>
              <a:rPr lang="cs-CZ" dirty="0"/>
              <a:t>v </a:t>
            </a:r>
            <a:r>
              <a:rPr lang="cs-CZ" i="1" dirty="0"/>
              <a:t>Základní listině práv a svobod</a:t>
            </a:r>
            <a:r>
              <a:rPr lang="cs-CZ" dirty="0"/>
              <a:t> (součást Ústavy ČR)</a:t>
            </a:r>
          </a:p>
          <a:p>
            <a:endParaRPr lang="cs-CZ" dirty="0"/>
          </a:p>
        </p:txBody>
      </p:sp>
    </p:spTree>
    <p:extLst>
      <p:ext uri="{BB962C8B-B14F-4D97-AF65-F5344CB8AC3E}">
        <p14:creationId xmlns:p14="http://schemas.microsoft.com/office/powerpoint/2010/main" val="12345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39584"/>
          </a:xfrm>
        </p:spPr>
        <p:txBody>
          <a:bodyPr>
            <a:normAutofit/>
          </a:bodyPr>
          <a:lstStyle/>
          <a:p>
            <a:pPr algn="ctr"/>
            <a:r>
              <a:rPr lang="cs-CZ" sz="3200" dirty="0"/>
              <a:t>Nezpochybnitelnost lidských práv v </a:t>
            </a:r>
            <a:r>
              <a:rPr lang="cs-CZ" sz="3200" i="1" dirty="0"/>
              <a:t>Deklaraci o nezávislosti</a:t>
            </a:r>
            <a:r>
              <a:rPr lang="cs-CZ" sz="3200" dirty="0"/>
              <a:t> </a:t>
            </a:r>
            <a:br>
              <a:rPr lang="cs-CZ" sz="3200" dirty="0"/>
            </a:br>
            <a:r>
              <a:rPr lang="cs-CZ" sz="3200" dirty="0"/>
              <a:t>1776</a:t>
            </a:r>
          </a:p>
        </p:txBody>
      </p:sp>
      <p:sp>
        <p:nvSpPr>
          <p:cNvPr id="3" name="Zástupný symbol pro obsah 2"/>
          <p:cNvSpPr>
            <a:spLocks noGrp="1"/>
          </p:cNvSpPr>
          <p:nvPr>
            <p:ph idx="1"/>
          </p:nvPr>
        </p:nvSpPr>
        <p:spPr>
          <a:xfrm>
            <a:off x="838200" y="1504709"/>
            <a:ext cx="10515600" cy="5197034"/>
          </a:xfrm>
        </p:spPr>
        <p:txBody>
          <a:bodyPr>
            <a:normAutofit fontScale="92500" lnSpcReduction="10000"/>
          </a:bodyPr>
          <a:lstStyle/>
          <a:p>
            <a:pPr marL="0" indent="0" algn="just">
              <a:lnSpc>
                <a:spcPct val="110000"/>
              </a:lnSpc>
              <a:buNone/>
            </a:pPr>
            <a:r>
              <a:rPr lang="cs-CZ" dirty="0"/>
              <a:t>„</a:t>
            </a:r>
            <a:r>
              <a:rPr lang="cs-CZ" u="sng" dirty="0"/>
              <a:t>Pokládáme za samozřejmé</a:t>
            </a:r>
            <a:r>
              <a:rPr lang="cs-CZ" dirty="0"/>
              <a:t>, že všichni lidé jsou stvořeni jako sobě rovni, že je Stvořitel obdařil určitými </a:t>
            </a:r>
            <a:r>
              <a:rPr lang="cs-CZ" u="sng" dirty="0"/>
              <a:t>nezcizitelnými právy, že mezi tato práva náleží život, svoboda a sledování osobního štěstí</a:t>
            </a:r>
            <a:r>
              <a:rPr lang="cs-CZ" dirty="0"/>
              <a:t>. Že k zabezpečení těchto práv se ustavují mezi lidmi </a:t>
            </a:r>
            <a:r>
              <a:rPr lang="cs-CZ" u="sng" dirty="0"/>
              <a:t>vlády, odvozující svou oprávněnou moc ze souhlasu těch, jimž vládnou</a:t>
            </a:r>
            <a:r>
              <a:rPr lang="cs-CZ" dirty="0"/>
              <a:t>. Že </a:t>
            </a:r>
            <a:r>
              <a:rPr lang="cs-CZ" u="sng" dirty="0"/>
              <a:t>kdykoli počne být nějaká vláda těmto cílům na překážku, má lid právo ji změnit nebo zrušit </a:t>
            </a:r>
            <a:r>
              <a:rPr lang="cs-CZ" dirty="0"/>
              <a:t>a ustavit vládu takovou, který by byla založena na takových zásadách a měla svoji pravomoc upravenou takovým způsobem, jak lid uzná za nejvhodnější pro zajištění své bezpečnosti a svého štěstí... Avšak jestliže dlouhá řada bezpráví a útisků, sledující stále týž cíl, dosvědčuje úmysl uvrhnout lid do područí naprostého despotismu, pak lid má právo ba povinnost svrhnout takovou vládu a ustanovit nové strážce své osobní bezpečnosti“. </a:t>
            </a:r>
          </a:p>
        </p:txBody>
      </p:sp>
    </p:spTree>
    <p:extLst>
      <p:ext uri="{BB962C8B-B14F-4D97-AF65-F5344CB8AC3E}">
        <p14:creationId xmlns:p14="http://schemas.microsoft.com/office/powerpoint/2010/main" val="121101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9598" y="6446838"/>
            <a:ext cx="4163626" cy="411162"/>
          </a:xfrm>
        </p:spPr>
        <p:txBody>
          <a:bodyPr>
            <a:normAutofit/>
          </a:bodyPr>
          <a:lstStyle/>
          <a:p>
            <a:r>
              <a:rPr lang="it-IT" sz="1800" dirty="0"/>
              <a:t>Jean-Jacques-François Le </a:t>
            </a:r>
            <a:r>
              <a:rPr lang="it-IT" sz="1800" dirty="0" err="1"/>
              <a:t>Barbier</a:t>
            </a:r>
            <a:r>
              <a:rPr lang="it-IT" sz="1800" dirty="0"/>
              <a:t> </a:t>
            </a:r>
          </a:p>
        </p:txBody>
      </p:sp>
      <p:pic>
        <p:nvPicPr>
          <p:cNvPr id="4" name="Segnaposto contenuto 3" descr="640px-Le_Barbier_Dichiarazione_dei_diritti_dell'uomo.jpg"/>
          <p:cNvPicPr>
            <a:picLocks noGrp="1" noChangeAspect="1"/>
          </p:cNvPicPr>
          <p:nvPr>
            <p:ph idx="1"/>
          </p:nvPr>
        </p:nvPicPr>
        <p:blipFill>
          <a:blip r:embed="rId2"/>
          <a:stretch>
            <a:fillRect/>
          </a:stretch>
        </p:blipFill>
        <p:spPr>
          <a:xfrm>
            <a:off x="319597" y="338554"/>
            <a:ext cx="4826614" cy="5972344"/>
          </a:xfrm>
        </p:spPr>
      </p:pic>
      <p:sp>
        <p:nvSpPr>
          <p:cNvPr id="6" name="CasellaDiTesto 5"/>
          <p:cNvSpPr txBox="1"/>
          <p:nvPr/>
        </p:nvSpPr>
        <p:spPr>
          <a:xfrm>
            <a:off x="6271334" y="629808"/>
            <a:ext cx="4038600" cy="3462486"/>
          </a:xfrm>
          <a:prstGeom prst="rect">
            <a:avLst/>
          </a:prstGeom>
          <a:noFill/>
        </p:spPr>
        <p:txBody>
          <a:bodyPr wrap="square" rtlCol="0">
            <a:spAutoFit/>
          </a:bodyPr>
          <a:lstStyle/>
          <a:p>
            <a:r>
              <a:rPr lang="it-IT" sz="2500" b="1" dirty="0"/>
              <a:t>26</a:t>
            </a:r>
            <a:r>
              <a:rPr lang="cs-CZ" sz="2500" b="1" dirty="0"/>
              <a:t>. srpna </a:t>
            </a:r>
            <a:r>
              <a:rPr lang="it-IT" sz="2500" b="1" dirty="0"/>
              <a:t>1789 : </a:t>
            </a:r>
            <a:endParaRPr lang="cs-CZ" sz="2500" b="1" dirty="0"/>
          </a:p>
          <a:p>
            <a:r>
              <a:rPr lang="cs-CZ" sz="2500" b="1" dirty="0"/>
              <a:t>Deklarace práv člověka a občana</a:t>
            </a:r>
            <a:endParaRPr lang="it-IT" sz="2500" b="1" dirty="0"/>
          </a:p>
          <a:p>
            <a:endParaRPr lang="it-IT" dirty="0"/>
          </a:p>
          <a:p>
            <a:pPr marL="285750" indent="-285750">
              <a:buFontTx/>
              <a:buChar char="-"/>
            </a:pPr>
            <a:r>
              <a:rPr lang="cs-CZ" dirty="0"/>
              <a:t>Základ evropského pojetí lidských práv</a:t>
            </a:r>
          </a:p>
          <a:p>
            <a:pPr marL="285750" indent="-285750">
              <a:buFontTx/>
              <a:buChar char="-"/>
            </a:pPr>
            <a:r>
              <a:rPr lang="cs-CZ" dirty="0"/>
              <a:t>Základ pro pozdější Ústavu (preambule Ústavy z r. 1789 a 1791)</a:t>
            </a:r>
            <a:endParaRPr lang="fr-FR" dirty="0"/>
          </a:p>
          <a:p>
            <a:endParaRPr lang="fr-FR" dirty="0"/>
          </a:p>
          <a:p>
            <a:r>
              <a:rPr lang="cs-CZ" dirty="0"/>
              <a:t>Odsuzuje absolutní monarchii a privilegia aristokracie, vyhlašuje suverénní moc lidu a základní práva člověka a občana. </a:t>
            </a:r>
          </a:p>
        </p:txBody>
      </p:sp>
    </p:spTree>
    <p:extLst>
      <p:ext uri="{BB962C8B-B14F-4D97-AF65-F5344CB8AC3E}">
        <p14:creationId xmlns:p14="http://schemas.microsoft.com/office/powerpoint/2010/main" val="198732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800" b="1" dirty="0"/>
              <a:t>Francie : Prohlášení práv člověka a občana (1789)</a:t>
            </a:r>
            <a:endParaRPr lang="cs-CZ" sz="3800" dirty="0"/>
          </a:p>
        </p:txBody>
      </p:sp>
      <p:sp>
        <p:nvSpPr>
          <p:cNvPr id="3" name="Zástupný symbol pro obsah 2"/>
          <p:cNvSpPr>
            <a:spLocks noGrp="1"/>
          </p:cNvSpPr>
          <p:nvPr>
            <p:ph idx="1"/>
          </p:nvPr>
        </p:nvSpPr>
        <p:spPr>
          <a:xfrm>
            <a:off x="300941" y="1446835"/>
            <a:ext cx="11736729" cy="5411165"/>
          </a:xfrm>
        </p:spPr>
        <p:txBody>
          <a:bodyPr>
            <a:normAutofit fontScale="70000" lnSpcReduction="20000"/>
          </a:bodyPr>
          <a:lstStyle/>
          <a:p>
            <a:pPr marL="0" indent="0" algn="just">
              <a:lnSpc>
                <a:spcPct val="120000"/>
              </a:lnSpc>
              <a:buNone/>
            </a:pPr>
            <a:r>
              <a:rPr lang="cs-CZ" dirty="0"/>
              <a:t>1. Lidé se rodí a zůstávají svobodnými a rovnými ve svých právech. Společenské rozdíly se mohou zakládat pouze na prospěšnosti pro celek. </a:t>
            </a:r>
          </a:p>
          <a:p>
            <a:pPr marL="0" indent="0" algn="just">
              <a:lnSpc>
                <a:spcPct val="120000"/>
              </a:lnSpc>
              <a:buNone/>
            </a:pPr>
            <a:r>
              <a:rPr lang="cs-CZ" dirty="0"/>
              <a:t>2. Účelem každého politického společenství je zachování přirozených a nezadatelných práv člověka. Tato práva jsou: svoboda, vlastnictví, bezpečnost a právo na odpor proti útlaku. </a:t>
            </a:r>
          </a:p>
          <a:p>
            <a:pPr marL="0" indent="0" algn="just">
              <a:lnSpc>
                <a:spcPct val="120000"/>
              </a:lnSpc>
              <a:buNone/>
            </a:pPr>
            <a:r>
              <a:rPr lang="cs-CZ" dirty="0"/>
              <a:t>3. Princip veškeré svrchovanosti spočívá v podstatě v národě. Žádný sbor, žádný jednotlivec nemůže vykonávat moc, která by z něj nebyla výslovně odvozena. </a:t>
            </a:r>
          </a:p>
          <a:p>
            <a:pPr marL="0" indent="0" algn="just">
              <a:lnSpc>
                <a:spcPct val="120000"/>
              </a:lnSpc>
              <a:buNone/>
            </a:pPr>
            <a:r>
              <a:rPr lang="cs-CZ" dirty="0"/>
              <a:t>4. Svoboda spočívá v tom, že každý může činit vše, co neškodí druhému. Proto výkon přirozených práv každého člověka nemá jiných mezí než ty, které zajišťují ostatním členům společnosti užívání týchž práv. Tyto meze mohou být ustanoveny pouze zákonem. </a:t>
            </a:r>
          </a:p>
          <a:p>
            <a:pPr marL="0" indent="0" algn="just">
              <a:lnSpc>
                <a:spcPct val="120000"/>
              </a:lnSpc>
              <a:buNone/>
            </a:pPr>
            <a:r>
              <a:rPr lang="cs-CZ" dirty="0"/>
              <a:t>5. Zákon má právo zakazovat pouze činy škodlivé společnosti. Nikomu nemůže být bráněno v tom, co není zakázáno zákonem, a nikdo nemůže být nucen činit něco, co zákon nenařizuje. </a:t>
            </a:r>
          </a:p>
          <a:p>
            <a:pPr marL="0" indent="0" algn="just">
              <a:lnSpc>
                <a:spcPct val="120000"/>
              </a:lnSpc>
              <a:buNone/>
            </a:pPr>
            <a:r>
              <a:rPr lang="cs-CZ" dirty="0"/>
              <a:t>6. Zákon je vyjádřením všeobecné vůle. Všichni občané mají právo účastnit se osobně nebo prostřednictvím svých zástupců při jeho vytváření. Zákon má být stejný pro všechny, ať už poskytuje ochranu či trestá. Všichni občané, jsouce si před zákonem rovni, mají stejný přístup ke všem hodnostem, veřejným úřadům a zaměstnáním, podle svých schopností a jen na základě rozlišení, která vyplývají z jejich ctností a z jejich nadání.</a:t>
            </a:r>
          </a:p>
        </p:txBody>
      </p:sp>
    </p:spTree>
    <p:extLst>
      <p:ext uri="{BB962C8B-B14F-4D97-AF65-F5344CB8AC3E}">
        <p14:creationId xmlns:p14="http://schemas.microsoft.com/office/powerpoint/2010/main" val="413228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9303" y="365125"/>
            <a:ext cx="11416937" cy="1325563"/>
          </a:xfrm>
        </p:spPr>
        <p:txBody>
          <a:bodyPr>
            <a:normAutofit/>
          </a:bodyPr>
          <a:lstStyle/>
          <a:p>
            <a:r>
              <a:rPr lang="cs-CZ" sz="3800" dirty="0"/>
              <a:t>Kant: společenská smlouva jako „regulativní idea rozumu“</a:t>
            </a:r>
          </a:p>
        </p:txBody>
      </p:sp>
      <p:sp>
        <p:nvSpPr>
          <p:cNvPr id="3" name="Zástupný symbol pro obsah 2"/>
          <p:cNvSpPr>
            <a:spLocks noGrp="1"/>
          </p:cNvSpPr>
          <p:nvPr>
            <p:ph idx="1"/>
          </p:nvPr>
        </p:nvSpPr>
        <p:spPr>
          <a:xfrm>
            <a:off x="838200" y="1825624"/>
            <a:ext cx="10515600" cy="4873755"/>
          </a:xfrm>
        </p:spPr>
        <p:txBody>
          <a:bodyPr>
            <a:normAutofit fontScale="70000" lnSpcReduction="20000"/>
          </a:bodyPr>
          <a:lstStyle/>
          <a:p>
            <a:pPr algn="just">
              <a:lnSpc>
                <a:spcPct val="120000"/>
              </a:lnSpc>
            </a:pPr>
            <a:r>
              <a:rPr lang="cs-CZ" dirty="0"/>
              <a:t> „Toto je původní smlouva, na níž jedině může být založena občanská, a tedy všeobecně právní ústava mezi lidmi, kterou se ustavuje politické společenství. - </a:t>
            </a:r>
            <a:r>
              <a:rPr lang="cs-CZ" b="1" dirty="0"/>
              <a:t>Tuto smlouvu </a:t>
            </a:r>
            <a:r>
              <a:rPr lang="cs-CZ" dirty="0"/>
              <a:t>(nazývanou </a:t>
            </a:r>
            <a:r>
              <a:rPr lang="cs-CZ" i="1" dirty="0" err="1"/>
              <a:t>contractus</a:t>
            </a:r>
            <a:r>
              <a:rPr lang="cs-CZ" i="1" dirty="0"/>
              <a:t> </a:t>
            </a:r>
            <a:r>
              <a:rPr lang="cs-CZ" i="1" dirty="0" err="1"/>
              <a:t>originarius</a:t>
            </a:r>
            <a:r>
              <a:rPr lang="cs-CZ" i="1" dirty="0"/>
              <a:t> </a:t>
            </a:r>
            <a:r>
              <a:rPr lang="cs-CZ" dirty="0"/>
              <a:t>či </a:t>
            </a:r>
            <a:r>
              <a:rPr lang="cs-CZ" i="1" dirty="0" err="1"/>
              <a:t>pactum</a:t>
            </a:r>
            <a:r>
              <a:rPr lang="cs-CZ" i="1" dirty="0"/>
              <a:t> </a:t>
            </a:r>
            <a:r>
              <a:rPr lang="cs-CZ" i="1" dirty="0" err="1"/>
              <a:t>sociale</a:t>
            </a:r>
            <a:r>
              <a:rPr lang="cs-CZ" dirty="0"/>
              <a:t>), jakožto spojení každé zvláštní a privátní vůle jednotlivých lidí ve vůli společenskou a veřejnou (za účelem jistého pouze právního zákonodárství), však naprosto </a:t>
            </a:r>
            <a:r>
              <a:rPr lang="cs-CZ" b="1" dirty="0"/>
              <a:t>není nutné (ba ani možné) předpokládat jako faktum.</a:t>
            </a:r>
            <a:r>
              <a:rPr lang="cs-CZ" dirty="0"/>
              <a:t> To by znamenalo, že by nejprve z dějin muselo být předem dokázáno, že lid, jehož práva a závazky sdílíme jakožto jeho potomci, skutečně někdy takový akt musel vykonat a ústně nebo písemně o tom zanechal jistou zprávu nebo nástroj, pokud se máme považovat za vázáné určitou již existující občanskou ústavou. Ve skutečnosti </a:t>
            </a:r>
            <a:r>
              <a:rPr lang="cs-CZ" b="1" dirty="0"/>
              <a:t>je to však pouhá idea rozumu, která však má svoji nezpochybnitelnou (praktickou) realitu</a:t>
            </a:r>
            <a:r>
              <a:rPr lang="cs-CZ" dirty="0"/>
              <a:t>: zavazuje totiž každého zákonodárce dávat zákony takovým způsobem, jak by mohly vyplývat ze spojené vůle celého lidu, a každého poddaného, pokud chce být občanem, vidí tak, jako kdyby takovou společnou vůli podpořil. </a:t>
            </a:r>
            <a:r>
              <a:rPr lang="cs-CZ" b="1" dirty="0"/>
              <a:t>To je totiž prubířský kámen pro posouzení toho, zda je každý veřejný zákon podle práva</a:t>
            </a:r>
            <a:r>
              <a:rPr lang="cs-CZ" dirty="0"/>
              <a:t>.“ </a:t>
            </a:r>
          </a:p>
          <a:p>
            <a:pPr marL="457200" lvl="1" indent="0">
              <a:buNone/>
            </a:pPr>
            <a:endParaRPr lang="cs-CZ" dirty="0"/>
          </a:p>
          <a:p>
            <a:pPr marL="457200" lvl="1" indent="0">
              <a:buNone/>
            </a:pPr>
            <a:r>
              <a:rPr lang="cs-CZ" dirty="0"/>
              <a:t>(I. Kant, </a:t>
            </a:r>
            <a:r>
              <a:rPr lang="cs-CZ" i="1" dirty="0"/>
              <a:t>O obecném rčení: Je-li něco správné v teorii, nemusí se to ještě hodit pro praxi</a:t>
            </a:r>
            <a:r>
              <a:rPr lang="cs-CZ" dirty="0"/>
              <a:t>, Praha 1999, str. 74-75) </a:t>
            </a:r>
          </a:p>
        </p:txBody>
      </p:sp>
    </p:spTree>
    <p:extLst>
      <p:ext uri="{BB962C8B-B14F-4D97-AF65-F5344CB8AC3E}">
        <p14:creationId xmlns:p14="http://schemas.microsoft.com/office/powerpoint/2010/main" val="78572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Společenská smlouva </a:t>
            </a:r>
            <a:br>
              <a:rPr lang="cs-CZ" dirty="0"/>
            </a:br>
            <a:r>
              <a:rPr lang="cs-CZ" dirty="0"/>
              <a:t>– konstitutivní metafora moderního státu</a:t>
            </a:r>
          </a:p>
        </p:txBody>
      </p:sp>
      <p:sp>
        <p:nvSpPr>
          <p:cNvPr id="3" name="Zástupný symbol pro obsah 2"/>
          <p:cNvSpPr>
            <a:spLocks noGrp="1"/>
          </p:cNvSpPr>
          <p:nvPr>
            <p:ph idx="1"/>
          </p:nvPr>
        </p:nvSpPr>
        <p:spPr>
          <a:xfrm>
            <a:off x="838200" y="2333897"/>
            <a:ext cx="10515600" cy="3843065"/>
          </a:xfrm>
        </p:spPr>
        <p:txBody>
          <a:bodyPr/>
          <a:lstStyle/>
          <a:p>
            <a:pPr marL="0" indent="0">
              <a:buNone/>
            </a:pPr>
            <a:r>
              <a:rPr lang="cs-CZ" dirty="0"/>
              <a:t>Dnešní otázky: </a:t>
            </a:r>
          </a:p>
          <a:p>
            <a:r>
              <a:rPr lang="cs-CZ" dirty="0"/>
              <a:t>Na jakých základech stojí myšlenka o nezcizitelných právech člověka?</a:t>
            </a:r>
          </a:p>
          <a:p>
            <a:r>
              <a:rPr lang="cs-CZ" dirty="0"/>
              <a:t>Na čem se zakládá autorita vlády? </a:t>
            </a:r>
          </a:p>
          <a:p>
            <a:r>
              <a:rPr lang="cs-CZ" dirty="0"/>
              <a:t>Za jakých podmínek je legitimní vládu odvolat?</a:t>
            </a:r>
          </a:p>
          <a:p>
            <a:pPr marL="0" indent="0">
              <a:buNone/>
            </a:pPr>
            <a:endParaRPr lang="cs-CZ" dirty="0"/>
          </a:p>
          <a:p>
            <a:pPr marL="0" indent="0">
              <a:buNone/>
            </a:pPr>
            <a:r>
              <a:rPr lang="cs-CZ" dirty="0"/>
              <a:t>+ je společenská smlouva faktem, užitečnou fikcí, či kritickou ideou umožňující hodnotit výkon vlády? </a:t>
            </a:r>
          </a:p>
        </p:txBody>
      </p:sp>
    </p:spTree>
    <p:custDataLst>
      <p:tags r:id="rId1"/>
    </p:custDataLst>
    <p:extLst>
      <p:ext uri="{BB962C8B-B14F-4D97-AF65-F5344CB8AC3E}">
        <p14:creationId xmlns:p14="http://schemas.microsoft.com/office/powerpoint/2010/main" val="50684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62784"/>
          </a:xfrm>
        </p:spPr>
        <p:txBody>
          <a:bodyPr/>
          <a:lstStyle/>
          <a:p>
            <a:r>
              <a:rPr lang="cs-CZ" b="1" dirty="0"/>
              <a:t>Důsledky metafory společenské smlouvy:</a:t>
            </a:r>
            <a:endParaRPr lang="cs-CZ" dirty="0"/>
          </a:p>
        </p:txBody>
      </p:sp>
      <p:sp>
        <p:nvSpPr>
          <p:cNvPr id="3" name="Zástupný symbol pro obsah 2"/>
          <p:cNvSpPr>
            <a:spLocks noGrp="1"/>
          </p:cNvSpPr>
          <p:nvPr>
            <p:ph idx="1"/>
          </p:nvPr>
        </p:nvSpPr>
        <p:spPr>
          <a:xfrm>
            <a:off x="472440" y="1227910"/>
            <a:ext cx="10515600" cy="5630090"/>
          </a:xfrm>
        </p:spPr>
        <p:txBody>
          <a:bodyPr>
            <a:normAutofit/>
          </a:bodyPr>
          <a:lstStyle/>
          <a:p>
            <a:pPr marL="0" indent="0">
              <a:buNone/>
            </a:pPr>
            <a:r>
              <a:rPr lang="cs-CZ" b="1" dirty="0"/>
              <a:t>1) Rozlišení dvojí svobody:</a:t>
            </a:r>
            <a:r>
              <a:rPr lang="cs-CZ" dirty="0"/>
              <a:t> svoboda přirozená vs. svoboda občanská</a:t>
            </a:r>
          </a:p>
          <a:p>
            <a:pPr marL="0" indent="0">
              <a:buNone/>
            </a:pPr>
            <a:r>
              <a:rPr lang="cs-CZ" dirty="0"/>
              <a:t>Svoboda přirozená: stav bytosti, která jedná pouze ze své vlastní vůle, nezávisle na jakémkoli vnějším donucení.</a:t>
            </a:r>
          </a:p>
          <a:p>
            <a:pPr marL="0" indent="0">
              <a:buNone/>
            </a:pPr>
            <a:r>
              <a:rPr lang="cs-CZ" dirty="0"/>
              <a:t>Občanská svoboda toto kritérium nesplňuje, neboť naše jednání je omezeno řadou právních norem a povinností. V politickém smyslu se tedy svoboda týká těch oblastí, v nichž jedinec nesmí podléhat kontrole státu, pokud zároveň respektuje zákony. Mezi nejdůležitější občanské svobody patří svoboda pohybu, svoboda projevu, svoboda svědomí, svoboda myšlení, svoboda náboženství. </a:t>
            </a:r>
          </a:p>
          <a:p>
            <a:pPr marL="0" indent="0">
              <a:buNone/>
            </a:pPr>
            <a:r>
              <a:rPr lang="cs-CZ" dirty="0"/>
              <a:t>„rozumný člověk je svobodnější ve společenství, kde žije podle společného zákona, než o samotě, kde poslouchá jen sebe sama.“ (Spinoza, </a:t>
            </a:r>
            <a:r>
              <a:rPr lang="cs-CZ" i="1" dirty="0"/>
              <a:t>Etika</a:t>
            </a:r>
            <a:r>
              <a:rPr lang="cs-CZ" dirty="0"/>
              <a:t>)</a:t>
            </a:r>
          </a:p>
          <a:p>
            <a:pPr marL="0" indent="0">
              <a:buNone/>
            </a:pPr>
            <a:endParaRPr lang="cs-CZ" dirty="0"/>
          </a:p>
          <a:p>
            <a:endParaRPr lang="cs-CZ" dirty="0"/>
          </a:p>
        </p:txBody>
      </p:sp>
    </p:spTree>
    <p:extLst>
      <p:ext uri="{BB962C8B-B14F-4D97-AF65-F5344CB8AC3E}">
        <p14:creationId xmlns:p14="http://schemas.microsoft.com/office/powerpoint/2010/main" val="239063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Důsledky metafory společenské smlouvy:</a:t>
            </a:r>
            <a:endParaRPr lang="cs-CZ" dirty="0"/>
          </a:p>
        </p:txBody>
      </p:sp>
      <p:sp>
        <p:nvSpPr>
          <p:cNvPr id="3" name="Zástupný symbol pro obsah 2"/>
          <p:cNvSpPr>
            <a:spLocks noGrp="1"/>
          </p:cNvSpPr>
          <p:nvPr>
            <p:ph idx="1"/>
          </p:nvPr>
        </p:nvSpPr>
        <p:spPr/>
        <p:txBody>
          <a:bodyPr/>
          <a:lstStyle/>
          <a:p>
            <a:pPr marL="0" indent="0">
              <a:buNone/>
            </a:pPr>
            <a:r>
              <a:rPr lang="cs-CZ" b="1" dirty="0"/>
              <a:t>2) Předpoklad původně autonomních jedinců-atomů</a:t>
            </a:r>
            <a:endParaRPr lang="cs-CZ" dirty="0"/>
          </a:p>
          <a:p>
            <a:pPr marL="0" indent="0">
              <a:buNone/>
            </a:pPr>
            <a:r>
              <a:rPr lang="cs-CZ" dirty="0"/>
              <a:t>Tato moderní verze teorie státu – založeného smlouvou – předpokládá, že v základě státu stojí jedinci, kteří jsou s to se autonomně rozhodnout, jak naloží se svými právy.</a:t>
            </a:r>
          </a:p>
          <a:p>
            <a:pPr marL="0" indent="0">
              <a:buNone/>
            </a:pPr>
            <a:r>
              <a:rPr lang="cs-CZ" b="1" dirty="0"/>
              <a:t>Možnost kritiky: </a:t>
            </a:r>
          </a:p>
          <a:p>
            <a:pPr marL="0" indent="0">
              <a:buNone/>
            </a:pPr>
            <a:r>
              <a:rPr lang="cs-CZ" dirty="0"/>
              <a:t>Je společnost pouhým umělým souhrnem jednotlivců, které nepojí nic víc než uzavření výhodné smlouvy? </a:t>
            </a:r>
          </a:p>
          <a:p>
            <a:endParaRPr lang="cs-CZ" dirty="0"/>
          </a:p>
        </p:txBody>
      </p:sp>
    </p:spTree>
    <p:extLst>
      <p:ext uri="{BB962C8B-B14F-4D97-AF65-F5344CB8AC3E}">
        <p14:creationId xmlns:p14="http://schemas.microsoft.com/office/powerpoint/2010/main" val="17798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Důsledky metafory společenské smlouvy:</a:t>
            </a:r>
            <a:endParaRPr lang="cs-CZ" dirty="0"/>
          </a:p>
        </p:txBody>
      </p:sp>
      <p:sp>
        <p:nvSpPr>
          <p:cNvPr id="3" name="Zástupný symbol pro obsah 2"/>
          <p:cNvSpPr>
            <a:spLocks noGrp="1"/>
          </p:cNvSpPr>
          <p:nvPr>
            <p:ph idx="1"/>
          </p:nvPr>
        </p:nvSpPr>
        <p:spPr/>
        <p:txBody>
          <a:bodyPr>
            <a:normAutofit/>
          </a:bodyPr>
          <a:lstStyle/>
          <a:p>
            <a:pPr marL="0" indent="0">
              <a:buNone/>
            </a:pPr>
            <a:r>
              <a:rPr lang="cs-CZ" b="1" dirty="0"/>
              <a:t>3) Autorita vlády je podmíněná: </a:t>
            </a:r>
          </a:p>
          <a:p>
            <a:pPr marL="0" indent="0">
              <a:buNone/>
            </a:pPr>
            <a:r>
              <a:rPr lang="cs-CZ" dirty="0"/>
              <a:t>tím, že vykonává svůj úřad v souladu s pověřením, kvůli němuž byla ustanovena</a:t>
            </a:r>
          </a:p>
          <a:p>
            <a:pPr>
              <a:buFont typeface="Wingdings" panose="05000000000000000000" pitchFamily="2" charset="2"/>
              <a:buChar char="Ø"/>
            </a:pPr>
            <a:r>
              <a:rPr lang="cs-CZ" b="1" u="sng" dirty="0"/>
              <a:t>autorizace</a:t>
            </a:r>
            <a:r>
              <a:rPr lang="cs-CZ" b="1" dirty="0"/>
              <a:t> na místo </a:t>
            </a:r>
            <a:r>
              <a:rPr lang="cs-CZ" b="1" u="sng" dirty="0"/>
              <a:t>autority</a:t>
            </a:r>
          </a:p>
          <a:p>
            <a:pPr>
              <a:buFont typeface="Wingdings" panose="05000000000000000000" pitchFamily="2" charset="2"/>
              <a:buChar char="Ø"/>
            </a:pPr>
            <a:endParaRPr lang="cs-CZ" b="1" u="sng" dirty="0"/>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 starých myslitelů se svoboda definovala „možností podílet se na veřejných záležitostech“, avšak v souladu s „kompletním podřízením jednotlivce svobodě celku“, takž „nic nebylo přisuzováno osobní nezávislosti, a to ani co se týče názorů, ani co se týče „industrie“ (důvtipu, nebo podnikání), ani co se týče náboženství“ (B.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Constant</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De la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liberté</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chez</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les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Anciens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et les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Modernes</a:t>
            </a:r>
            <a:r>
              <a:rPr lang="cs-CZ" sz="1800" dirty="0">
                <a:effectLst/>
                <a:latin typeface="Calibri" panose="020F0502020204030204" pitchFamily="34" charset="0"/>
                <a:ea typeface="Calibri" panose="020F0502020204030204" pitchFamily="34" charset="0"/>
                <a:cs typeface="Times New Roman" panose="02020603050405020304" pitchFamily="18" charset="0"/>
              </a:rPr>
              <a:t>, p. 491-515).</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Oproti tomu musí moderní jednotlivec ze všeho nejvíce dbát na svou individuální nezávislost. </a:t>
            </a:r>
          </a:p>
          <a:p>
            <a:pPr>
              <a:buFont typeface="Wingdings" panose="05000000000000000000" pitchFamily="2" charset="2"/>
              <a:buChar char="Ø"/>
            </a:pPr>
            <a:endParaRPr lang="cs-CZ" b="1" dirty="0"/>
          </a:p>
          <a:p>
            <a:endParaRPr lang="cs-CZ" dirty="0"/>
          </a:p>
        </p:txBody>
      </p:sp>
    </p:spTree>
    <p:extLst>
      <p:ext uri="{BB962C8B-B14F-4D97-AF65-F5344CB8AC3E}">
        <p14:creationId xmlns:p14="http://schemas.microsoft.com/office/powerpoint/2010/main" val="378181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Důsledky metafory společenské smlouvy:</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a:t>4) Možnost a legitimita občanské neposlušnosti</a:t>
            </a:r>
          </a:p>
          <a:p>
            <a:pPr marL="0" indent="0">
              <a:buNone/>
            </a:pPr>
            <a:r>
              <a:rPr lang="cs-CZ" dirty="0"/>
              <a:t>John Locke: občanská neposlušnost je legitimní, ba nutná v případě dlouhého útisku, dosvědčujícího vládu z despocie a z úmyslu uvrhnout lid do područí</a:t>
            </a:r>
          </a:p>
          <a:p>
            <a:pPr marL="0" indent="0">
              <a:buNone/>
            </a:pPr>
            <a:r>
              <a:rPr lang="cs-CZ" dirty="0"/>
              <a:t>Henry D. </a:t>
            </a:r>
            <a:r>
              <a:rPr lang="cs-CZ" dirty="0" err="1"/>
              <a:t>Thoreau</a:t>
            </a:r>
            <a:r>
              <a:rPr lang="cs-CZ" dirty="0"/>
              <a:t>: radikalizace práva na odpor: svědomí jednotlivce je nadřazeno rozhodnutím státní moci</a:t>
            </a:r>
          </a:p>
          <a:p>
            <a:pPr marL="0" indent="0">
              <a:buNone/>
            </a:pPr>
            <a:r>
              <a:rPr lang="cs-CZ" dirty="0"/>
              <a:t>Důsledkem je však ochota a připravenost vzdát se výhod, které poskytuje společenská smlouva: „Musíte si pronajmout či obsadit nějaké obydlí a vypěstovat jen to, co sami sníte. Musíte žít ve svém nitru, spoléhat se sami na sebe, být neustále ve střehu, připraveni vyrazit na cestu, a nesmíte se zabývat příliš mnoha věcmi.“ </a:t>
            </a:r>
          </a:p>
          <a:p>
            <a:pPr marL="0" indent="0">
              <a:buNone/>
            </a:pPr>
            <a:r>
              <a:rPr lang="cs-CZ" dirty="0"/>
              <a:t>(Henry David </a:t>
            </a:r>
            <a:r>
              <a:rPr lang="cs-CZ" dirty="0" err="1"/>
              <a:t>Thoreau</a:t>
            </a:r>
            <a:r>
              <a:rPr lang="cs-CZ" dirty="0"/>
              <a:t>, </a:t>
            </a:r>
            <a:r>
              <a:rPr lang="cs-CZ" i="1" dirty="0"/>
              <a:t>Občanská neposlušnost a jiné eseje</a:t>
            </a:r>
            <a:r>
              <a:rPr lang="cs-CZ" dirty="0"/>
              <a:t>. Praha - Litomyšl: Paseka, 2014, s. 42)</a:t>
            </a:r>
          </a:p>
          <a:p>
            <a:endParaRPr lang="cs-CZ" dirty="0"/>
          </a:p>
        </p:txBody>
      </p:sp>
    </p:spTree>
    <p:extLst>
      <p:ext uri="{BB962C8B-B14F-4D97-AF65-F5344CB8AC3E}">
        <p14:creationId xmlns:p14="http://schemas.microsoft.com/office/powerpoint/2010/main" val="416086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96771"/>
            <a:ext cx="7314009" cy="1493918"/>
          </a:xfrm>
        </p:spPr>
        <p:txBody>
          <a:bodyPr>
            <a:normAutofit/>
          </a:bodyPr>
          <a:lstStyle/>
          <a:p>
            <a:pPr algn="ctr"/>
            <a:r>
              <a:rPr lang="cs-CZ" dirty="0"/>
              <a:t>Thomas Hobbes: </a:t>
            </a:r>
            <a:r>
              <a:rPr lang="cs-CZ" i="1" dirty="0" err="1"/>
              <a:t>Leviathan</a:t>
            </a:r>
            <a:r>
              <a:rPr lang="cs-CZ" i="1" dirty="0"/>
              <a:t/>
            </a:r>
            <a:br>
              <a:rPr lang="cs-CZ" i="1" dirty="0"/>
            </a:br>
            <a:endParaRPr lang="cs-CZ" dirty="0"/>
          </a:p>
        </p:txBody>
      </p:sp>
      <p:sp>
        <p:nvSpPr>
          <p:cNvPr id="3" name="Zástupný symbol pro obsah 2"/>
          <p:cNvSpPr>
            <a:spLocks noGrp="1"/>
          </p:cNvSpPr>
          <p:nvPr>
            <p:ph idx="1"/>
          </p:nvPr>
        </p:nvSpPr>
        <p:spPr>
          <a:xfrm>
            <a:off x="838200" y="1319514"/>
            <a:ext cx="6187633" cy="5538486"/>
          </a:xfrm>
        </p:spPr>
        <p:txBody>
          <a:bodyPr>
            <a:normAutofit fontScale="92500"/>
          </a:bodyPr>
          <a:lstStyle/>
          <a:p>
            <a:pPr lvl="0"/>
            <a:r>
              <a:rPr lang="cs-CZ" dirty="0"/>
              <a:t>Lidská společnost vzniká na základě smlouvy, v níž se jednotlivci dohodnou na tom, že se v zájmu míru vzdávají svých přirozených práv. </a:t>
            </a:r>
          </a:p>
          <a:p>
            <a:pPr lvl="0"/>
            <a:r>
              <a:rPr lang="cs-CZ" dirty="0"/>
              <a:t>Je-li tato smlouva jednou ustanovena, nelze už ji změnit ani zrušit: bylo by k tomu třeba všeobecného souhlasu, což je neuskutečnitelné. </a:t>
            </a:r>
          </a:p>
          <a:p>
            <a:r>
              <a:rPr lang="cs-CZ" dirty="0"/>
              <a:t>Jelikož nelze počítat s dobrou vůlí všech, zdá se, že respektování smlouvy a sociální soudržnost budou zaručeny jedině osobou svrchovaného vládce.</a:t>
            </a:r>
          </a:p>
          <a:p>
            <a:r>
              <a:rPr lang="cs-CZ" dirty="0"/>
              <a:t>Abychom unikli tyranii individuálních vášní, vydáváme se jednotné politické moci</a:t>
            </a:r>
            <a:endParaRPr lang="cs-CZ" i="1"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009" y="0"/>
            <a:ext cx="4462491" cy="6858000"/>
          </a:xfrm>
          <a:prstGeom prst="rect">
            <a:avLst/>
          </a:prstGeom>
        </p:spPr>
      </p:pic>
    </p:spTree>
    <p:custDataLst>
      <p:tags r:id="rId1"/>
    </p:custDataLst>
    <p:extLst>
      <p:ext uri="{BB962C8B-B14F-4D97-AF65-F5344CB8AC3E}">
        <p14:creationId xmlns:p14="http://schemas.microsoft.com/office/powerpoint/2010/main" val="27212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pPr algn="ctr"/>
            <a:r>
              <a:rPr lang="cs-CZ" i="1" dirty="0"/>
              <a:t>B</a:t>
            </a:r>
            <a:r>
              <a:rPr lang="la-Latn" i="1" dirty="0"/>
              <a:t>ellum omnium contra </a:t>
            </a:r>
            <a:r>
              <a:rPr lang="la-Latn" i="1" dirty="0" smtClean="0"/>
              <a:t>omnes</a:t>
            </a:r>
            <a:endParaRPr lang="cs-CZ" dirty="0"/>
          </a:p>
        </p:txBody>
      </p:sp>
      <p:sp>
        <p:nvSpPr>
          <p:cNvPr id="3" name="Zástupný symbol pro obsah 2"/>
          <p:cNvSpPr>
            <a:spLocks noGrp="1"/>
          </p:cNvSpPr>
          <p:nvPr>
            <p:ph idx="1"/>
          </p:nvPr>
        </p:nvSpPr>
        <p:spPr/>
        <p:txBody>
          <a:bodyPr/>
          <a:lstStyle/>
          <a:p>
            <a:endParaRPr lang="cs-CZ" dirty="0"/>
          </a:p>
          <a:p>
            <a:pPr lvl="0"/>
            <a:r>
              <a:rPr lang="cs-CZ" dirty="0"/>
              <a:t>V přirozeném stavu nemají lidé pojem dobra a zla, spravedlnosti a bezpráví: </a:t>
            </a:r>
            <a:endParaRPr lang="cs-CZ" dirty="0" smtClean="0"/>
          </a:p>
          <a:p>
            <a:pPr lvl="0"/>
            <a:r>
              <a:rPr lang="cs-CZ" dirty="0" smtClean="0"/>
              <a:t>„Z </a:t>
            </a:r>
            <a:r>
              <a:rPr lang="cs-CZ" dirty="0"/>
              <a:t>této války každého proti každému vyplývá, že nic nemůže být nespravedlivé. Pojmy dobro a zlo, spravedlnost a nespravedlnost zde nemají místo. Kde není společná vláda, tam není právo; kde není právo, tam není nespravedlnost</a:t>
            </a:r>
            <a:r>
              <a:rPr lang="cs-CZ" dirty="0" smtClean="0"/>
              <a:t>.“ (Hobbes, </a:t>
            </a:r>
            <a:r>
              <a:rPr lang="cs-CZ" dirty="0" err="1" smtClean="0"/>
              <a:t>Leviathan</a:t>
            </a:r>
            <a:r>
              <a:rPr lang="cs-CZ" dirty="0" smtClean="0"/>
              <a:t>)</a:t>
            </a:r>
            <a:endParaRPr lang="cs-CZ" dirty="0"/>
          </a:p>
          <a:p>
            <a:endParaRPr lang="cs-CZ" dirty="0"/>
          </a:p>
        </p:txBody>
      </p:sp>
    </p:spTree>
    <p:custDataLst>
      <p:tags r:id="rId1"/>
    </p:custDataLst>
    <p:extLst>
      <p:ext uri="{BB962C8B-B14F-4D97-AF65-F5344CB8AC3E}">
        <p14:creationId xmlns:p14="http://schemas.microsoft.com/office/powerpoint/2010/main" val="391614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96771"/>
            <a:ext cx="7314009" cy="1493918"/>
          </a:xfrm>
        </p:spPr>
        <p:txBody>
          <a:bodyPr>
            <a:normAutofit/>
          </a:bodyPr>
          <a:lstStyle/>
          <a:p>
            <a:pPr algn="ctr"/>
            <a:r>
              <a:rPr lang="cs-CZ" dirty="0"/>
              <a:t>Thomas Hobbes: </a:t>
            </a:r>
            <a:r>
              <a:rPr lang="cs-CZ" i="1" dirty="0" err="1"/>
              <a:t>Leviathan</a:t>
            </a:r>
            <a:r>
              <a:rPr lang="cs-CZ" i="1" dirty="0"/>
              <a:t/>
            </a:r>
            <a:br>
              <a:rPr lang="cs-CZ" i="1" dirty="0"/>
            </a:br>
            <a:endParaRPr lang="cs-CZ" dirty="0"/>
          </a:p>
        </p:txBody>
      </p:sp>
      <p:sp>
        <p:nvSpPr>
          <p:cNvPr id="3" name="Zástupný symbol pro obsah 2"/>
          <p:cNvSpPr>
            <a:spLocks noGrp="1"/>
          </p:cNvSpPr>
          <p:nvPr>
            <p:ph idx="1"/>
          </p:nvPr>
        </p:nvSpPr>
        <p:spPr>
          <a:xfrm>
            <a:off x="838200" y="1319514"/>
            <a:ext cx="6187633" cy="5538486"/>
          </a:xfrm>
        </p:spPr>
        <p:txBody>
          <a:bodyPr>
            <a:normAutofit fontScale="92500"/>
          </a:bodyPr>
          <a:lstStyle/>
          <a:p>
            <a:pPr lvl="0"/>
            <a:r>
              <a:rPr lang="cs-CZ" dirty="0"/>
              <a:t>Lidská společnost vzniká na základě smlouvy, v níž se jednotlivci dohodnou na tom, že se v zájmu míru vzdávají svých přirozených práv. </a:t>
            </a:r>
          </a:p>
          <a:p>
            <a:pPr lvl="0"/>
            <a:r>
              <a:rPr lang="cs-CZ" dirty="0"/>
              <a:t>Je-li tato smlouva jednou ustanovena, nelze už ji změnit ani zrušit: bylo by k tomu třeba všeobecného souhlasu, což je neuskutečnitelné. </a:t>
            </a:r>
          </a:p>
          <a:p>
            <a:r>
              <a:rPr lang="cs-CZ" dirty="0"/>
              <a:t>Jelikož nelze počítat s dobrou vůlí všech, zdá se, že respektování smlouvy a sociální soudržnost budou zaručeny jedině osobou svrchovaného vládce.</a:t>
            </a:r>
          </a:p>
          <a:p>
            <a:r>
              <a:rPr lang="cs-CZ" dirty="0"/>
              <a:t>Abychom unikli tyranii individuálních vášní, vydáváme se jednotné politické moci</a:t>
            </a:r>
            <a:endParaRPr lang="cs-CZ" i="1"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009" y="0"/>
            <a:ext cx="4462491" cy="6858000"/>
          </a:xfrm>
          <a:prstGeom prst="rect">
            <a:avLst/>
          </a:prstGeom>
        </p:spPr>
      </p:pic>
    </p:spTree>
    <p:custDataLst>
      <p:tags r:id="rId1"/>
    </p:custDataLst>
    <p:extLst>
      <p:ext uri="{BB962C8B-B14F-4D97-AF65-F5344CB8AC3E}">
        <p14:creationId xmlns:p14="http://schemas.microsoft.com/office/powerpoint/2010/main" val="136951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37528"/>
            <a:ext cx="8723376" cy="13409956"/>
          </a:xfrm>
          <a:prstGeom prst="rect">
            <a:avLst/>
          </a:prstGeom>
        </p:spPr>
      </p:pic>
    </p:spTree>
    <p:custDataLst>
      <p:tags r:id="rId1"/>
    </p:custDataLst>
    <p:extLst>
      <p:ext uri="{BB962C8B-B14F-4D97-AF65-F5344CB8AC3E}">
        <p14:creationId xmlns:p14="http://schemas.microsoft.com/office/powerpoint/2010/main" val="254990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0472" y="-6871314"/>
            <a:ext cx="8939784" cy="13742628"/>
          </a:xfrm>
          <a:prstGeom prst="rect">
            <a:avLst/>
          </a:prstGeom>
        </p:spPr>
      </p:pic>
    </p:spTree>
    <p:custDataLst>
      <p:tags r:id="rId1"/>
    </p:custDataLst>
    <p:extLst>
      <p:ext uri="{BB962C8B-B14F-4D97-AF65-F5344CB8AC3E}">
        <p14:creationId xmlns:p14="http://schemas.microsoft.com/office/powerpoint/2010/main" val="14823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Social </a:t>
            </a:r>
            <a:r>
              <a:rPr lang="cs-CZ" dirty="0" err="1"/>
              <a:t>contract</a:t>
            </a:r>
            <a:r>
              <a:rPr lang="cs-CZ" dirty="0"/>
              <a:t> = smlouva všech smluv</a:t>
            </a:r>
          </a:p>
        </p:txBody>
      </p:sp>
      <p:pic>
        <p:nvPicPr>
          <p:cNvPr id="1026" name="Picture 2" descr="Jeden prsten vládne vš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532142"/>
            <a:ext cx="10515600" cy="285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flipV="1">
            <a:off x="1219821" y="4160208"/>
            <a:ext cx="4040778" cy="17418"/>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TextovéPole 5"/>
          <p:cNvSpPr txBox="1"/>
          <p:nvPr/>
        </p:nvSpPr>
        <p:spPr>
          <a:xfrm>
            <a:off x="1054359" y="3013788"/>
            <a:ext cx="4637313" cy="769441"/>
          </a:xfrm>
          <a:prstGeom prst="rect">
            <a:avLst/>
          </a:prstGeom>
          <a:noFill/>
        </p:spPr>
        <p:txBody>
          <a:bodyPr wrap="square" rtlCol="0">
            <a:spAutoFit/>
          </a:bodyPr>
          <a:lstStyle/>
          <a:p>
            <a:r>
              <a:rPr lang="cs-CZ" sz="4300" b="1"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JEDNA SMLOUVA</a:t>
            </a:r>
          </a:p>
        </p:txBody>
      </p:sp>
    </p:spTree>
    <p:custDataLst>
      <p:tags r:id="rId1"/>
    </p:custDataLst>
    <p:extLst>
      <p:ext uri="{BB962C8B-B14F-4D97-AF65-F5344CB8AC3E}">
        <p14:creationId xmlns:p14="http://schemas.microsoft.com/office/powerpoint/2010/main" val="272030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John Locke: </a:t>
            </a:r>
            <a:r>
              <a:rPr lang="cs-CZ" i="1" dirty="0"/>
              <a:t>Dvě pojednání o vládě</a:t>
            </a:r>
            <a:endParaRPr lang="cs-CZ" dirty="0"/>
          </a:p>
        </p:txBody>
      </p:sp>
      <p:sp>
        <p:nvSpPr>
          <p:cNvPr id="3" name="Zástupný symbol pro obsah 2"/>
          <p:cNvSpPr>
            <a:spLocks noGrp="1"/>
          </p:cNvSpPr>
          <p:nvPr>
            <p:ph idx="1"/>
          </p:nvPr>
        </p:nvSpPr>
        <p:spPr/>
        <p:txBody>
          <a:bodyPr>
            <a:normAutofit/>
          </a:bodyPr>
          <a:lstStyle/>
          <a:p>
            <a:r>
              <a:rPr lang="cs-CZ" b="1" dirty="0"/>
              <a:t>právo každého člověka na život, svobodu a majetek</a:t>
            </a:r>
            <a:r>
              <a:rPr lang="cs-CZ" dirty="0"/>
              <a:t> </a:t>
            </a:r>
          </a:p>
          <a:p>
            <a:pPr marL="0" indent="0">
              <a:buNone/>
            </a:pPr>
            <a:r>
              <a:rPr lang="cs-CZ" dirty="0"/>
              <a:t>=  věčné a nezcizitelné přirozené právo. </a:t>
            </a:r>
          </a:p>
          <a:p>
            <a:pPr marL="0" indent="0">
              <a:buNone/>
            </a:pPr>
            <a:endParaRPr lang="cs-CZ" dirty="0"/>
          </a:p>
          <a:p>
            <a:pPr marL="0" indent="0">
              <a:buNone/>
            </a:pPr>
            <a:r>
              <a:rPr lang="cs-CZ" b="1" dirty="0"/>
              <a:t>Společenská smlouva</a:t>
            </a:r>
            <a:r>
              <a:rPr lang="cs-CZ" dirty="0"/>
              <a:t> = závazek vytvoření státu k ochraně těchto práv</a:t>
            </a:r>
          </a:p>
          <a:p>
            <a:pPr marL="0" indent="0">
              <a:buNone/>
            </a:pPr>
            <a:endParaRPr lang="cs-CZ" dirty="0"/>
          </a:p>
          <a:p>
            <a:pPr marL="0" indent="0">
              <a:buNone/>
            </a:pPr>
            <a:r>
              <a:rPr lang="cs-CZ" dirty="0"/>
              <a:t>Stát se může odvolávat na tichý souhlas s občanů s touto smlouvou: </a:t>
            </a:r>
            <a:r>
              <a:rPr lang="cs-CZ" b="1" dirty="0"/>
              <a:t>zdroj autority, kterou stát vykonává nad jedincem</a:t>
            </a:r>
            <a:r>
              <a:rPr lang="cs-CZ" dirty="0"/>
              <a:t>.</a:t>
            </a:r>
          </a:p>
        </p:txBody>
      </p:sp>
    </p:spTree>
    <p:custDataLst>
      <p:tags r:id="rId1"/>
    </p:custDataLst>
    <p:extLst>
      <p:ext uri="{BB962C8B-B14F-4D97-AF65-F5344CB8AC3E}">
        <p14:creationId xmlns:p14="http://schemas.microsoft.com/office/powerpoint/2010/main" val="2212425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03 - Společenská smlouva[20230306170330817].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2593</Words>
  <Application>Microsoft Office PowerPoint</Application>
  <PresentationFormat>Širokoúhlá obrazovka</PresentationFormat>
  <Paragraphs>113</Paragraphs>
  <Slides>23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Malgun Gothic Semilight</vt:lpstr>
      <vt:lpstr>Arial</vt:lpstr>
      <vt:lpstr>Calibri</vt:lpstr>
      <vt:lpstr>Calibri Light</vt:lpstr>
      <vt:lpstr>Times New Roman</vt:lpstr>
      <vt:lpstr>Wingdings</vt:lpstr>
      <vt:lpstr>Motiv Office</vt:lpstr>
      <vt:lpstr>Společenská smlouva  zakladatelský mýtus moderního státu</vt:lpstr>
      <vt:lpstr>Společenská smlouva  – konstitutivní metafora moderního státu</vt:lpstr>
      <vt:lpstr>Thomas Hobbes: Leviathan </vt:lpstr>
      <vt:lpstr>Bellum omnium contra omnes</vt:lpstr>
      <vt:lpstr>Thomas Hobbes: Leviathan </vt:lpstr>
      <vt:lpstr>Prezentace aplikace PowerPoint</vt:lpstr>
      <vt:lpstr>Prezentace aplikace PowerPoint</vt:lpstr>
      <vt:lpstr>Social contract = smlouva všech smluv</vt:lpstr>
      <vt:lpstr>John Locke: Dvě pojednání o vládě</vt:lpstr>
      <vt:lpstr>John Locke – Druhé pojednání o vládě</vt:lpstr>
      <vt:lpstr>Polemika: dva zdroje legitimity vlády</vt:lpstr>
      <vt:lpstr>Srovnání Hobbesovy a Lockovy teorie společenské smlouvy</vt:lpstr>
      <vt:lpstr>David Hume : prvotní smlouva jako užitečná fikce</vt:lpstr>
      <vt:lpstr>David Hume : „original compact“ </vt:lpstr>
      <vt:lpstr>Myšlenka přirozených práv našla svou konkretizaci: </vt:lpstr>
      <vt:lpstr>Nezpochybnitelnost lidských práv v Deklaraci o nezávislosti  1776</vt:lpstr>
      <vt:lpstr>Jean-Jacques-François Le Barbier </vt:lpstr>
      <vt:lpstr>Francie : Prohlášení práv člověka a občana (1789)</vt:lpstr>
      <vt:lpstr>Kant: společenská smlouva jako „regulativní idea rozumu“</vt:lpstr>
      <vt:lpstr>Důsledky metafory společenské smlouvy:</vt:lpstr>
      <vt:lpstr>Důsledky metafory společenské smlouvy:</vt:lpstr>
      <vt:lpstr>Důsledky metafory společenské smlouvy:</vt:lpstr>
      <vt:lpstr>Důsledky metafory společenské smlouvy:</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Ondrej Svec</dc:creator>
  <cp:lastModifiedBy>Ondrej Svec</cp:lastModifiedBy>
  <cp:revision>78</cp:revision>
  <dcterms:created xsi:type="dcterms:W3CDTF">2014-04-14T13:38:50Z</dcterms:created>
  <dcterms:modified xsi:type="dcterms:W3CDTF">2023-03-06T16:08:12Z</dcterms:modified>
</cp:coreProperties>
</file>