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358" r:id="rId4"/>
    <p:sldId id="400" r:id="rId5"/>
    <p:sldId id="401" r:id="rId6"/>
    <p:sldId id="328" r:id="rId7"/>
    <p:sldId id="403" r:id="rId8"/>
    <p:sldId id="404" r:id="rId9"/>
    <p:sldId id="405" r:id="rId10"/>
    <p:sldId id="409" r:id="rId11"/>
    <p:sldId id="418" r:id="rId12"/>
    <p:sldId id="419" r:id="rId13"/>
    <p:sldId id="420" r:id="rId14"/>
    <p:sldId id="410" r:id="rId15"/>
    <p:sldId id="411" r:id="rId16"/>
    <p:sldId id="412" r:id="rId17"/>
    <p:sldId id="416" r:id="rId18"/>
    <p:sldId id="417" r:id="rId19"/>
    <p:sldId id="415" r:id="rId20"/>
    <p:sldId id="414" r:id="rId21"/>
    <p:sldId id="407" r:id="rId22"/>
    <p:sldId id="258" r:id="rId23"/>
    <p:sldId id="257" r:id="rId24"/>
    <p:sldId id="408" r:id="rId25"/>
    <p:sldId id="413" r:id="rId26"/>
    <p:sldId id="329" r:id="rId27"/>
    <p:sldId id="331" r:id="rId28"/>
    <p:sldId id="324" r:id="rId29"/>
    <p:sldId id="391" r:id="rId30"/>
    <p:sldId id="387" r:id="rId31"/>
    <p:sldId id="388" r:id="rId32"/>
    <p:sldId id="390" r:id="rId33"/>
    <p:sldId id="389" r:id="rId34"/>
    <p:sldId id="402" r:id="rId35"/>
    <p:sldId id="393" r:id="rId36"/>
    <p:sldId id="394" r:id="rId37"/>
    <p:sldId id="395" r:id="rId38"/>
    <p:sldId id="397" r:id="rId39"/>
    <p:sldId id="398" r:id="rId40"/>
    <p:sldId id="399" r:id="rId41"/>
    <p:sldId id="319" r:id="rId42"/>
    <p:sldId id="326" r:id="rId43"/>
    <p:sldId id="321" r:id="rId44"/>
    <p:sldId id="323" r:id="rId45"/>
    <p:sldId id="35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139" autoAdjust="0"/>
  </p:normalViewPr>
  <p:slideViewPr>
    <p:cSldViewPr snapToGrid="0">
      <p:cViewPr varScale="1">
        <p:scale>
          <a:sx n="77" d="100"/>
          <a:sy n="77" d="100"/>
        </p:scale>
        <p:origin x="91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41B9-8DAA-4670-84C1-172D174A29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27C8EB-8FFC-4653-BA83-7B09E727F2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31CC68D-AAED-42ED-B923-B5FD9B2D36BB}"/>
              </a:ext>
            </a:extLst>
          </p:cNvPr>
          <p:cNvSpPr>
            <a:spLocks noGrp="1"/>
          </p:cNvSpPr>
          <p:nvPr>
            <p:ph type="dt" sz="half" idx="10"/>
          </p:nvPr>
        </p:nvSpPr>
        <p:spPr/>
        <p:txBody>
          <a:bodyPr/>
          <a:lstStyle/>
          <a:p>
            <a:fld id="{A8E63032-1FFE-465C-963B-850B453E23CB}" type="datetimeFigureOut">
              <a:rPr lang="en-GB" smtClean="0"/>
              <a:t>22/11/2023</a:t>
            </a:fld>
            <a:endParaRPr lang="en-GB"/>
          </a:p>
        </p:txBody>
      </p:sp>
      <p:sp>
        <p:nvSpPr>
          <p:cNvPr id="5" name="Footer Placeholder 4">
            <a:extLst>
              <a:ext uri="{FF2B5EF4-FFF2-40B4-BE49-F238E27FC236}">
                <a16:creationId xmlns:a16="http://schemas.microsoft.com/office/drawing/2014/main" id="{5E58FF50-D95A-4D83-8E7A-CAAF2F70DF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53A168-C5A3-438F-A969-0BC2A0C4AB64}"/>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2965768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9516E-3173-4F71-88E8-7914699550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E48F63-5749-40B7-9690-9DFCFDBFCB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470DB3-3E84-44B2-9941-F660B51D2D7A}"/>
              </a:ext>
            </a:extLst>
          </p:cNvPr>
          <p:cNvSpPr>
            <a:spLocks noGrp="1"/>
          </p:cNvSpPr>
          <p:nvPr>
            <p:ph type="dt" sz="half" idx="10"/>
          </p:nvPr>
        </p:nvSpPr>
        <p:spPr/>
        <p:txBody>
          <a:bodyPr/>
          <a:lstStyle/>
          <a:p>
            <a:fld id="{A8E63032-1FFE-465C-963B-850B453E23CB}" type="datetimeFigureOut">
              <a:rPr lang="en-GB" smtClean="0"/>
              <a:t>22/11/2023</a:t>
            </a:fld>
            <a:endParaRPr lang="en-GB"/>
          </a:p>
        </p:txBody>
      </p:sp>
      <p:sp>
        <p:nvSpPr>
          <p:cNvPr id="5" name="Footer Placeholder 4">
            <a:extLst>
              <a:ext uri="{FF2B5EF4-FFF2-40B4-BE49-F238E27FC236}">
                <a16:creationId xmlns:a16="http://schemas.microsoft.com/office/drawing/2014/main" id="{9F6FF8D3-AA1E-49C0-8D16-26567167D6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2F995-5419-4FF1-827E-FB85C38E9537}"/>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131109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9B8084-3EFB-42DE-803E-3FD7628B26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CF6150-8A53-4988-BBC0-C779FFF014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C66928-2ECD-4A10-80DD-4194ED55BE6B}"/>
              </a:ext>
            </a:extLst>
          </p:cNvPr>
          <p:cNvSpPr>
            <a:spLocks noGrp="1"/>
          </p:cNvSpPr>
          <p:nvPr>
            <p:ph type="dt" sz="half" idx="10"/>
          </p:nvPr>
        </p:nvSpPr>
        <p:spPr/>
        <p:txBody>
          <a:bodyPr/>
          <a:lstStyle/>
          <a:p>
            <a:fld id="{A8E63032-1FFE-465C-963B-850B453E23CB}" type="datetimeFigureOut">
              <a:rPr lang="en-GB" smtClean="0"/>
              <a:t>22/11/2023</a:t>
            </a:fld>
            <a:endParaRPr lang="en-GB"/>
          </a:p>
        </p:txBody>
      </p:sp>
      <p:sp>
        <p:nvSpPr>
          <p:cNvPr id="5" name="Footer Placeholder 4">
            <a:extLst>
              <a:ext uri="{FF2B5EF4-FFF2-40B4-BE49-F238E27FC236}">
                <a16:creationId xmlns:a16="http://schemas.microsoft.com/office/drawing/2014/main" id="{8B522EE5-53B3-486D-B6D8-DF7ED78E5A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61A38B-06E2-4BFB-B83F-778D535BDE03}"/>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3541969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AB3A336-3C0E-4668-B5E7-7B785CA4B8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5841DF-8530-4D1C-BCCD-5DAD764310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54094B8-6F88-46E6-8182-AA728AF01602}"/>
              </a:ext>
            </a:extLst>
          </p:cNvPr>
          <p:cNvSpPr>
            <a:spLocks noGrp="1" noChangeArrowheads="1"/>
          </p:cNvSpPr>
          <p:nvPr>
            <p:ph type="sldNum" sz="quarter" idx="12"/>
          </p:nvPr>
        </p:nvSpPr>
        <p:spPr>
          <a:ln/>
        </p:spPr>
        <p:txBody>
          <a:bodyPr/>
          <a:lstStyle>
            <a:lvl1pPr>
              <a:defRPr/>
            </a:lvl1pPr>
          </a:lstStyle>
          <a:p>
            <a:fld id="{583489AB-1C1C-40C4-8829-E905C0CA9CA7}" type="slidenum">
              <a:rPr lang="en-US" altLang="en-US"/>
              <a:pPr/>
              <a:t>‹#›</a:t>
            </a:fld>
            <a:endParaRPr lang="en-US" altLang="en-US"/>
          </a:p>
        </p:txBody>
      </p:sp>
    </p:spTree>
    <p:extLst>
      <p:ext uri="{BB962C8B-B14F-4D97-AF65-F5344CB8AC3E}">
        <p14:creationId xmlns:p14="http://schemas.microsoft.com/office/powerpoint/2010/main" val="2344771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347800D-C369-43F0-8CD7-117D3401792A}" type="slidenum">
              <a:rPr lang="en-US"/>
              <a:pPr>
                <a:defRPr/>
              </a:pPr>
              <a:t>‹#›</a:t>
            </a:fld>
            <a:endParaRPr lang="en-US"/>
          </a:p>
        </p:txBody>
      </p:sp>
    </p:spTree>
    <p:extLst>
      <p:ext uri="{BB962C8B-B14F-4D97-AF65-F5344CB8AC3E}">
        <p14:creationId xmlns:p14="http://schemas.microsoft.com/office/powerpoint/2010/main" val="387296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AAE7-0308-4BFB-AD5E-E2A0A765A5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536EE7-9C84-40C5-85C0-1F1F389986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85F3FF-A103-4AF6-A45E-D5CE47F8FD39}"/>
              </a:ext>
            </a:extLst>
          </p:cNvPr>
          <p:cNvSpPr>
            <a:spLocks noGrp="1"/>
          </p:cNvSpPr>
          <p:nvPr>
            <p:ph type="dt" sz="half" idx="10"/>
          </p:nvPr>
        </p:nvSpPr>
        <p:spPr/>
        <p:txBody>
          <a:bodyPr/>
          <a:lstStyle/>
          <a:p>
            <a:fld id="{A8E63032-1FFE-465C-963B-850B453E23CB}" type="datetimeFigureOut">
              <a:rPr lang="en-GB" smtClean="0"/>
              <a:t>22/11/2023</a:t>
            </a:fld>
            <a:endParaRPr lang="en-GB"/>
          </a:p>
        </p:txBody>
      </p:sp>
      <p:sp>
        <p:nvSpPr>
          <p:cNvPr id="5" name="Footer Placeholder 4">
            <a:extLst>
              <a:ext uri="{FF2B5EF4-FFF2-40B4-BE49-F238E27FC236}">
                <a16:creationId xmlns:a16="http://schemas.microsoft.com/office/drawing/2014/main" id="{070671B7-981A-41F9-9D5E-FCF9EB9C8A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04706F-00FE-4283-A40F-69BD181EA927}"/>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105427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2EC4-F131-49E4-B694-A826DDA9FB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07DE48-FAF2-4CB3-845D-37387A1B10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C5221D-7BAC-425E-B427-EC83A2B8C88A}"/>
              </a:ext>
            </a:extLst>
          </p:cNvPr>
          <p:cNvSpPr>
            <a:spLocks noGrp="1"/>
          </p:cNvSpPr>
          <p:nvPr>
            <p:ph type="dt" sz="half" idx="10"/>
          </p:nvPr>
        </p:nvSpPr>
        <p:spPr/>
        <p:txBody>
          <a:bodyPr/>
          <a:lstStyle/>
          <a:p>
            <a:fld id="{A8E63032-1FFE-465C-963B-850B453E23CB}" type="datetimeFigureOut">
              <a:rPr lang="en-GB" smtClean="0"/>
              <a:t>22/11/2023</a:t>
            </a:fld>
            <a:endParaRPr lang="en-GB"/>
          </a:p>
        </p:txBody>
      </p:sp>
      <p:sp>
        <p:nvSpPr>
          <p:cNvPr id="5" name="Footer Placeholder 4">
            <a:extLst>
              <a:ext uri="{FF2B5EF4-FFF2-40B4-BE49-F238E27FC236}">
                <a16:creationId xmlns:a16="http://schemas.microsoft.com/office/drawing/2014/main" id="{11B18B88-1D30-4404-B0E7-CD72EED4C7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D9828C-F07B-413A-AAE9-C9D2D7091A69}"/>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165548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7647-4594-4EEC-885F-51078A78B9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55E6BE-3660-4FE1-9429-187CBD4D63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4BE56D-6A58-4737-A6BC-6C3A653856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3A9157-8BE9-4479-B3D0-F0126AFACF7F}"/>
              </a:ext>
            </a:extLst>
          </p:cNvPr>
          <p:cNvSpPr>
            <a:spLocks noGrp="1"/>
          </p:cNvSpPr>
          <p:nvPr>
            <p:ph type="dt" sz="half" idx="10"/>
          </p:nvPr>
        </p:nvSpPr>
        <p:spPr/>
        <p:txBody>
          <a:bodyPr/>
          <a:lstStyle/>
          <a:p>
            <a:fld id="{A8E63032-1FFE-465C-963B-850B453E23CB}" type="datetimeFigureOut">
              <a:rPr lang="en-GB" smtClean="0"/>
              <a:t>22/11/2023</a:t>
            </a:fld>
            <a:endParaRPr lang="en-GB"/>
          </a:p>
        </p:txBody>
      </p:sp>
      <p:sp>
        <p:nvSpPr>
          <p:cNvPr id="6" name="Footer Placeholder 5">
            <a:extLst>
              <a:ext uri="{FF2B5EF4-FFF2-40B4-BE49-F238E27FC236}">
                <a16:creationId xmlns:a16="http://schemas.microsoft.com/office/drawing/2014/main" id="{38B92675-5EC8-44B1-9B17-C87BC40253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262FE5-6B22-4B9B-A08D-F7E0C9A91F0D}"/>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329349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9CA4-ED43-441C-8A23-3A6C6C9FEB6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F0C355-AEC7-4C7C-9659-E0216063B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071A2B-E276-4023-AE63-AADD50B946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78407F-27DC-4929-957D-9D6DCE55AB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D3CD30-E14F-4C19-B710-705B9DBD4F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3647C5-978C-4EB7-8799-371C4C77E5F3}"/>
              </a:ext>
            </a:extLst>
          </p:cNvPr>
          <p:cNvSpPr>
            <a:spLocks noGrp="1"/>
          </p:cNvSpPr>
          <p:nvPr>
            <p:ph type="dt" sz="half" idx="10"/>
          </p:nvPr>
        </p:nvSpPr>
        <p:spPr/>
        <p:txBody>
          <a:bodyPr/>
          <a:lstStyle/>
          <a:p>
            <a:fld id="{A8E63032-1FFE-465C-963B-850B453E23CB}" type="datetimeFigureOut">
              <a:rPr lang="en-GB" smtClean="0"/>
              <a:t>22/11/2023</a:t>
            </a:fld>
            <a:endParaRPr lang="en-GB"/>
          </a:p>
        </p:txBody>
      </p:sp>
      <p:sp>
        <p:nvSpPr>
          <p:cNvPr id="8" name="Footer Placeholder 7">
            <a:extLst>
              <a:ext uri="{FF2B5EF4-FFF2-40B4-BE49-F238E27FC236}">
                <a16:creationId xmlns:a16="http://schemas.microsoft.com/office/drawing/2014/main" id="{808AB229-79B8-4F32-85B9-57CACEDC58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D862A0-7226-42A1-AD01-C350B1FBBECC}"/>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125884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D965-3028-455A-B1B5-D3EC6031947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80A80C-F2BA-4916-9F22-6971B42876A6}"/>
              </a:ext>
            </a:extLst>
          </p:cNvPr>
          <p:cNvSpPr>
            <a:spLocks noGrp="1"/>
          </p:cNvSpPr>
          <p:nvPr>
            <p:ph type="dt" sz="half" idx="10"/>
          </p:nvPr>
        </p:nvSpPr>
        <p:spPr/>
        <p:txBody>
          <a:bodyPr/>
          <a:lstStyle/>
          <a:p>
            <a:fld id="{A8E63032-1FFE-465C-963B-850B453E23CB}" type="datetimeFigureOut">
              <a:rPr lang="en-GB" smtClean="0"/>
              <a:t>22/11/2023</a:t>
            </a:fld>
            <a:endParaRPr lang="en-GB"/>
          </a:p>
        </p:txBody>
      </p:sp>
      <p:sp>
        <p:nvSpPr>
          <p:cNvPr id="4" name="Footer Placeholder 3">
            <a:extLst>
              <a:ext uri="{FF2B5EF4-FFF2-40B4-BE49-F238E27FC236}">
                <a16:creationId xmlns:a16="http://schemas.microsoft.com/office/drawing/2014/main" id="{5A13580E-176B-4967-8F6C-918FE984E8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4EA475-F4E7-4B35-A0F6-14DF0ADCDB2F}"/>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231830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E4C47-16B1-4ACE-A1CF-C5F970818D72}"/>
              </a:ext>
            </a:extLst>
          </p:cNvPr>
          <p:cNvSpPr>
            <a:spLocks noGrp="1"/>
          </p:cNvSpPr>
          <p:nvPr>
            <p:ph type="dt" sz="half" idx="10"/>
          </p:nvPr>
        </p:nvSpPr>
        <p:spPr/>
        <p:txBody>
          <a:bodyPr/>
          <a:lstStyle/>
          <a:p>
            <a:fld id="{A8E63032-1FFE-465C-963B-850B453E23CB}" type="datetimeFigureOut">
              <a:rPr lang="en-GB" smtClean="0"/>
              <a:t>22/11/2023</a:t>
            </a:fld>
            <a:endParaRPr lang="en-GB"/>
          </a:p>
        </p:txBody>
      </p:sp>
      <p:sp>
        <p:nvSpPr>
          <p:cNvPr id="3" name="Footer Placeholder 2">
            <a:extLst>
              <a:ext uri="{FF2B5EF4-FFF2-40B4-BE49-F238E27FC236}">
                <a16:creationId xmlns:a16="http://schemas.microsoft.com/office/drawing/2014/main" id="{78290280-9744-46F9-BA4F-6A7AFDB3C0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A77FEA-11FB-4CD0-8B8B-362D6E9C716B}"/>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76298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3CEB-88F1-46FF-AA99-6FAEF93D9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594111-958B-428A-BFA1-F0C1A4796B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9B33A9-FE60-454A-9813-9A5215C8C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F9139-A9A7-44AE-8698-1B00B5133A59}"/>
              </a:ext>
            </a:extLst>
          </p:cNvPr>
          <p:cNvSpPr>
            <a:spLocks noGrp="1"/>
          </p:cNvSpPr>
          <p:nvPr>
            <p:ph type="dt" sz="half" idx="10"/>
          </p:nvPr>
        </p:nvSpPr>
        <p:spPr/>
        <p:txBody>
          <a:bodyPr/>
          <a:lstStyle/>
          <a:p>
            <a:fld id="{A8E63032-1FFE-465C-963B-850B453E23CB}" type="datetimeFigureOut">
              <a:rPr lang="en-GB" smtClean="0"/>
              <a:t>22/11/2023</a:t>
            </a:fld>
            <a:endParaRPr lang="en-GB"/>
          </a:p>
        </p:txBody>
      </p:sp>
      <p:sp>
        <p:nvSpPr>
          <p:cNvPr id="6" name="Footer Placeholder 5">
            <a:extLst>
              <a:ext uri="{FF2B5EF4-FFF2-40B4-BE49-F238E27FC236}">
                <a16:creationId xmlns:a16="http://schemas.microsoft.com/office/drawing/2014/main" id="{39EEF58F-7A94-4E1A-A435-A8975CF97D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E53A8F-BF1F-43B2-83AA-F2BC394704DF}"/>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69466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45B6-F994-4975-997F-5EDD0EA53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6F02C3-88FE-48F1-9BBA-37188EA260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8BE8A8-5DA9-4DFE-8B11-508707FF6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14A7D-6E68-45EE-BD32-0D34E72D6F0C}"/>
              </a:ext>
            </a:extLst>
          </p:cNvPr>
          <p:cNvSpPr>
            <a:spLocks noGrp="1"/>
          </p:cNvSpPr>
          <p:nvPr>
            <p:ph type="dt" sz="half" idx="10"/>
          </p:nvPr>
        </p:nvSpPr>
        <p:spPr/>
        <p:txBody>
          <a:bodyPr/>
          <a:lstStyle/>
          <a:p>
            <a:fld id="{A8E63032-1FFE-465C-963B-850B453E23CB}" type="datetimeFigureOut">
              <a:rPr lang="en-GB" smtClean="0"/>
              <a:t>22/11/2023</a:t>
            </a:fld>
            <a:endParaRPr lang="en-GB"/>
          </a:p>
        </p:txBody>
      </p:sp>
      <p:sp>
        <p:nvSpPr>
          <p:cNvPr id="6" name="Footer Placeholder 5">
            <a:extLst>
              <a:ext uri="{FF2B5EF4-FFF2-40B4-BE49-F238E27FC236}">
                <a16:creationId xmlns:a16="http://schemas.microsoft.com/office/drawing/2014/main" id="{C20EEED1-46E8-4614-8C6C-0D7764673A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839F31-60AB-4356-89C4-773BB6A6DF36}"/>
              </a:ext>
            </a:extLst>
          </p:cNvPr>
          <p:cNvSpPr>
            <a:spLocks noGrp="1"/>
          </p:cNvSpPr>
          <p:nvPr>
            <p:ph type="sldNum" sz="quarter" idx="12"/>
          </p:nvPr>
        </p:nvSpPr>
        <p:spPr/>
        <p:txBody>
          <a:bodyPr/>
          <a:lstStyle/>
          <a:p>
            <a:fld id="{BF7468F3-3FB8-4516-92D0-E057AD4AA25E}" type="slidenum">
              <a:rPr lang="en-GB" smtClean="0"/>
              <a:t>‹#›</a:t>
            </a:fld>
            <a:endParaRPr lang="en-GB"/>
          </a:p>
        </p:txBody>
      </p:sp>
    </p:spTree>
    <p:extLst>
      <p:ext uri="{BB962C8B-B14F-4D97-AF65-F5344CB8AC3E}">
        <p14:creationId xmlns:p14="http://schemas.microsoft.com/office/powerpoint/2010/main" val="225121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0F844-3AC9-4F82-A5DF-24A7B74BCF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BE34BA-74DB-4A7F-A648-34CE0C5A0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9959FC-7FF9-46B7-88BA-0DF593811A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63032-1FFE-465C-963B-850B453E23CB}" type="datetimeFigureOut">
              <a:rPr lang="en-GB" smtClean="0"/>
              <a:t>22/11/2023</a:t>
            </a:fld>
            <a:endParaRPr lang="en-GB"/>
          </a:p>
        </p:txBody>
      </p:sp>
      <p:sp>
        <p:nvSpPr>
          <p:cNvPr id="5" name="Footer Placeholder 4">
            <a:extLst>
              <a:ext uri="{FF2B5EF4-FFF2-40B4-BE49-F238E27FC236}">
                <a16:creationId xmlns:a16="http://schemas.microsoft.com/office/drawing/2014/main" id="{C54B8B13-2CC5-455E-8DAC-06AAA3CF0B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E54E3D-1A12-44B2-A048-885C9EF7AB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468F3-3FB8-4516-92D0-E057AD4AA25E}" type="slidenum">
              <a:rPr lang="en-GB" smtClean="0"/>
              <a:t>‹#›</a:t>
            </a:fld>
            <a:endParaRPr lang="en-GB"/>
          </a:p>
        </p:txBody>
      </p:sp>
    </p:spTree>
    <p:extLst>
      <p:ext uri="{BB962C8B-B14F-4D97-AF65-F5344CB8AC3E}">
        <p14:creationId xmlns:p14="http://schemas.microsoft.com/office/powerpoint/2010/main" val="2711093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xml"/><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png"/><Relationship Id="rId4" Type="http://schemas.openxmlformats.org/officeDocument/2006/relationships/image" Target="../media/image40.em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9.bin"/><Relationship Id="rId1" Type="http://schemas.openxmlformats.org/officeDocument/2006/relationships/slideLayout" Target="../slideLayouts/slideLayout13.xml"/><Relationship Id="rId5" Type="http://schemas.openxmlformats.org/officeDocument/2006/relationships/image" Target="../media/image52.w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6.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11.bin"/><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60.w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oleObject" Target="../embeddings/oleObject15.bin"/><Relationship Id="rId1" Type="http://schemas.openxmlformats.org/officeDocument/2006/relationships/slideLayout" Target="../slideLayouts/slideLayout12.xml"/><Relationship Id="rId6" Type="http://schemas.openxmlformats.org/officeDocument/2006/relationships/image" Target="../media/image66.wmf"/><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13.xml"/><Relationship Id="rId5" Type="http://schemas.openxmlformats.org/officeDocument/2006/relationships/image" Target="../media/image66.wmf"/><Relationship Id="rId4"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13.xml"/><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slides/_rels/slide3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13.xml"/><Relationship Id="rId5" Type="http://schemas.openxmlformats.org/officeDocument/2006/relationships/image" Target="../media/image78.emf"/><Relationship Id="rId4" Type="http://schemas.openxmlformats.org/officeDocument/2006/relationships/image" Target="../media/image77.emf"/></Relationships>
</file>

<file path=ppt/slides/_rels/slide3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13.xml"/><Relationship Id="rId5" Type="http://schemas.openxmlformats.org/officeDocument/2006/relationships/image" Target="../media/image82.emf"/><Relationship Id="rId4" Type="http://schemas.openxmlformats.org/officeDocument/2006/relationships/image" Target="../media/image81.emf"/></Relationships>
</file>

<file path=ppt/slides/_rels/slide38.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83.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90.wmf"/><Relationship Id="rId4" Type="http://schemas.openxmlformats.org/officeDocument/2006/relationships/oleObject" Target="../embeddings/oleObject20.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96.wmf"/><Relationship Id="rId3" Type="http://schemas.openxmlformats.org/officeDocument/2006/relationships/image" Target="../media/image91.wmf"/><Relationship Id="rId7" Type="http://schemas.openxmlformats.org/officeDocument/2006/relationships/image" Target="../media/image93.wmf"/><Relationship Id="rId12" Type="http://schemas.openxmlformats.org/officeDocument/2006/relationships/oleObject" Target="../embeddings/oleObject26.bin"/><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11" Type="http://schemas.openxmlformats.org/officeDocument/2006/relationships/image" Target="../media/image95.wmf"/><Relationship Id="rId5" Type="http://schemas.openxmlformats.org/officeDocument/2006/relationships/image" Target="../media/image92.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94.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97.wmf"/><Relationship Id="rId7" Type="http://schemas.openxmlformats.org/officeDocument/2006/relationships/image" Target="../media/image99.wmf"/><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5" Type="http://schemas.openxmlformats.org/officeDocument/2006/relationships/image" Target="../media/image98.wmf"/><Relationship Id="rId4" Type="http://schemas.openxmlformats.org/officeDocument/2006/relationships/oleObject" Target="../embeddings/oleObject28.bin"/><Relationship Id="rId9" Type="http://schemas.openxmlformats.org/officeDocument/2006/relationships/image" Target="../media/image96.wmf"/></Relationships>
</file>

<file path=ppt/slides/_rels/slide45.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oleObject" Target="../embeddings/oleObject3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2.wmf"/><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F05E7-D2D1-43AE-88DB-27C84D066AC6}"/>
              </a:ext>
            </a:extLst>
          </p:cNvPr>
          <p:cNvSpPr>
            <a:spLocks noGrp="1"/>
          </p:cNvSpPr>
          <p:nvPr>
            <p:ph type="ctrTitle"/>
          </p:nvPr>
        </p:nvSpPr>
        <p:spPr/>
        <p:txBody>
          <a:bodyPr>
            <a:normAutofit fontScale="90000"/>
          </a:bodyPr>
          <a:lstStyle/>
          <a:p>
            <a:r>
              <a:rPr lang="en-GB" dirty="0" err="1"/>
              <a:t>Experimenta</a:t>
            </a:r>
            <a:r>
              <a:rPr lang="cs-CZ" dirty="0"/>
              <a:t>l met</a:t>
            </a:r>
            <a:r>
              <a:rPr lang="en-GB" dirty="0"/>
              <a:t>h</a:t>
            </a:r>
            <a:r>
              <a:rPr lang="cs-CZ" dirty="0"/>
              <a:t>od</a:t>
            </a:r>
            <a:r>
              <a:rPr lang="en-GB" dirty="0"/>
              <a:t>s</a:t>
            </a:r>
            <a:r>
              <a:rPr lang="cs-CZ" dirty="0"/>
              <a:t> </a:t>
            </a:r>
            <a:r>
              <a:rPr lang="en-GB" dirty="0"/>
              <a:t>for</a:t>
            </a:r>
            <a:r>
              <a:rPr lang="cs-CZ" dirty="0"/>
              <a:t> </a:t>
            </a:r>
            <a:r>
              <a:rPr lang="cs-CZ" dirty="0" err="1"/>
              <a:t>studi</a:t>
            </a:r>
            <a:r>
              <a:rPr lang="en-GB" dirty="0"/>
              <a:t>es</a:t>
            </a:r>
            <a:r>
              <a:rPr lang="cs-CZ" dirty="0"/>
              <a:t> </a:t>
            </a:r>
            <a:r>
              <a:rPr lang="en-GB" dirty="0"/>
              <a:t>of </a:t>
            </a:r>
            <a:r>
              <a:rPr lang="cs-CZ" dirty="0"/>
              <a:t>ion – mole</a:t>
            </a:r>
            <a:r>
              <a:rPr lang="en-GB" dirty="0" err="1"/>
              <a:t>cule</a:t>
            </a:r>
            <a:r>
              <a:rPr lang="cs-CZ" dirty="0"/>
              <a:t> </a:t>
            </a:r>
            <a:r>
              <a:rPr lang="cs-CZ" dirty="0" err="1"/>
              <a:t>rea</a:t>
            </a:r>
            <a:r>
              <a:rPr lang="en-GB" dirty="0" err="1"/>
              <a:t>ctions</a:t>
            </a:r>
            <a:r>
              <a:rPr lang="cs-CZ" dirty="0"/>
              <a:t> a</a:t>
            </a:r>
            <a:r>
              <a:rPr lang="en-GB" dirty="0" err="1"/>
              <a:t>nd</a:t>
            </a:r>
            <a:r>
              <a:rPr lang="cs-CZ" dirty="0"/>
              <a:t> </a:t>
            </a:r>
            <a:r>
              <a:rPr lang="en-GB" dirty="0"/>
              <a:t>of </a:t>
            </a:r>
            <a:r>
              <a:rPr lang="cs-CZ" dirty="0"/>
              <a:t>ion – </a:t>
            </a:r>
            <a:r>
              <a:rPr lang="cs-CZ" dirty="0" err="1"/>
              <a:t>ele</a:t>
            </a:r>
            <a:r>
              <a:rPr lang="en-GB" dirty="0"/>
              <a:t>c</a:t>
            </a:r>
            <a:r>
              <a:rPr lang="cs-CZ" dirty="0" err="1"/>
              <a:t>tron</a:t>
            </a:r>
            <a:r>
              <a:rPr lang="cs-CZ" dirty="0"/>
              <a:t> re</a:t>
            </a:r>
            <a:r>
              <a:rPr lang="en-GB" dirty="0"/>
              <a:t>c</a:t>
            </a:r>
            <a:r>
              <a:rPr lang="cs-CZ" dirty="0" err="1"/>
              <a:t>ombin</a:t>
            </a:r>
            <a:r>
              <a:rPr lang="en-GB" dirty="0" err="1"/>
              <a:t>ation</a:t>
            </a:r>
            <a:endParaRPr lang="en-GB" dirty="0"/>
          </a:p>
        </p:txBody>
      </p:sp>
    </p:spTree>
    <p:extLst>
      <p:ext uri="{BB962C8B-B14F-4D97-AF65-F5344CB8AC3E}">
        <p14:creationId xmlns:p14="http://schemas.microsoft.com/office/powerpoint/2010/main" val="304476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F121-CF1A-4405-8DFF-B1F053EDF4FD}"/>
              </a:ext>
            </a:extLst>
          </p:cNvPr>
          <p:cNvSpPr>
            <a:spLocks noGrp="1"/>
          </p:cNvSpPr>
          <p:nvPr>
            <p:ph type="title"/>
          </p:nvPr>
        </p:nvSpPr>
        <p:spPr/>
        <p:txBody>
          <a:bodyPr/>
          <a:lstStyle/>
          <a:p>
            <a:r>
              <a:rPr lang="cs-CZ" dirty="0" err="1"/>
              <a:t>Mass</a:t>
            </a:r>
            <a:r>
              <a:rPr lang="cs-CZ" dirty="0"/>
              <a:t> </a:t>
            </a:r>
            <a:r>
              <a:rPr lang="cs-CZ" dirty="0" err="1"/>
              <a:t>spectrometry</a:t>
            </a:r>
            <a:endParaRPr lang="en-GB" dirty="0"/>
          </a:p>
        </p:txBody>
      </p:sp>
      <p:sp>
        <p:nvSpPr>
          <p:cNvPr id="6" name="TextBox 5">
            <a:extLst>
              <a:ext uri="{FF2B5EF4-FFF2-40B4-BE49-F238E27FC236}">
                <a16:creationId xmlns:a16="http://schemas.microsoft.com/office/drawing/2014/main" id="{F66D0BC1-9C4D-52CC-5100-85976C0053AD}"/>
              </a:ext>
            </a:extLst>
          </p:cNvPr>
          <p:cNvSpPr txBox="1"/>
          <p:nvPr/>
        </p:nvSpPr>
        <p:spPr>
          <a:xfrm>
            <a:off x="294203" y="6026009"/>
            <a:ext cx="6608192" cy="365760"/>
          </a:xfrm>
          <a:prstGeom prst="rect">
            <a:avLst/>
          </a:prstGeom>
          <a:noFill/>
        </p:spPr>
        <p:txBody>
          <a:bodyPr wrap="square" rtlCol="0">
            <a:spAutoFit/>
          </a:bodyPr>
          <a:lstStyle/>
          <a:p>
            <a:r>
              <a:rPr lang="cs-CZ" dirty="0" err="1"/>
              <a:t>Glish</a:t>
            </a:r>
            <a:r>
              <a:rPr lang="cs-CZ" dirty="0"/>
              <a:t> et al., </a:t>
            </a:r>
            <a:r>
              <a:rPr lang="cs-CZ" dirty="0" err="1"/>
              <a:t>Nature</a:t>
            </a:r>
            <a:r>
              <a:rPr lang="cs-CZ" dirty="0"/>
              <a:t> </a:t>
            </a:r>
            <a:r>
              <a:rPr lang="cs-CZ" dirty="0" err="1"/>
              <a:t>Reviews</a:t>
            </a:r>
            <a:r>
              <a:rPr lang="cs-CZ" dirty="0"/>
              <a:t> </a:t>
            </a:r>
            <a:r>
              <a:rPr lang="cs-CZ" dirty="0" err="1"/>
              <a:t>Drug</a:t>
            </a:r>
            <a:r>
              <a:rPr lang="cs-CZ" dirty="0"/>
              <a:t> Discovery 2, 140, 2003</a:t>
            </a:r>
            <a:endParaRPr lang="en-GB" dirty="0"/>
          </a:p>
        </p:txBody>
      </p:sp>
      <p:pic>
        <p:nvPicPr>
          <p:cNvPr id="8" name="Picture 7">
            <a:extLst>
              <a:ext uri="{FF2B5EF4-FFF2-40B4-BE49-F238E27FC236}">
                <a16:creationId xmlns:a16="http://schemas.microsoft.com/office/drawing/2014/main" id="{75B5F4D4-6744-7F48-02E2-7B827D37F8DF}"/>
              </a:ext>
            </a:extLst>
          </p:cNvPr>
          <p:cNvPicPr>
            <a:picLocks noChangeAspect="1"/>
          </p:cNvPicPr>
          <p:nvPr/>
        </p:nvPicPr>
        <p:blipFill>
          <a:blip r:embed="rId2"/>
          <a:stretch>
            <a:fillRect/>
          </a:stretch>
        </p:blipFill>
        <p:spPr>
          <a:xfrm>
            <a:off x="557237" y="1206357"/>
            <a:ext cx="9367996" cy="4445286"/>
          </a:xfrm>
          <a:prstGeom prst="rect">
            <a:avLst/>
          </a:prstGeom>
        </p:spPr>
      </p:pic>
    </p:spTree>
    <p:extLst>
      <p:ext uri="{BB962C8B-B14F-4D97-AF65-F5344CB8AC3E}">
        <p14:creationId xmlns:p14="http://schemas.microsoft.com/office/powerpoint/2010/main" val="188162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0D90-533E-3A08-3F9F-C64F545F6702}"/>
              </a:ext>
            </a:extLst>
          </p:cNvPr>
          <p:cNvSpPr>
            <a:spLocks noGrp="1"/>
          </p:cNvSpPr>
          <p:nvPr>
            <p:ph type="title"/>
          </p:nvPr>
        </p:nvSpPr>
        <p:spPr/>
        <p:txBody>
          <a:bodyPr/>
          <a:lstStyle/>
          <a:p>
            <a:r>
              <a:rPr lang="cs-CZ" dirty="0" err="1"/>
              <a:t>Mass</a:t>
            </a:r>
            <a:r>
              <a:rPr lang="cs-CZ" dirty="0"/>
              <a:t> </a:t>
            </a:r>
            <a:r>
              <a:rPr lang="cs-CZ" dirty="0" err="1"/>
              <a:t>spectrometry</a:t>
            </a:r>
            <a:endParaRPr lang="en-GB" dirty="0"/>
          </a:p>
        </p:txBody>
      </p:sp>
      <p:pic>
        <p:nvPicPr>
          <p:cNvPr id="12290" name="Picture 2" descr="undefined">
            <a:extLst>
              <a:ext uri="{FF2B5EF4-FFF2-40B4-BE49-F238E27FC236}">
                <a16:creationId xmlns:a16="http://schemas.microsoft.com/office/drawing/2014/main" id="{88CF1E32-5213-FFB8-8C88-CEB0F4B17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57" y="1836945"/>
            <a:ext cx="6891130" cy="46559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851849-3338-723C-AA11-5E7704B362B2}"/>
              </a:ext>
            </a:extLst>
          </p:cNvPr>
          <p:cNvSpPr txBox="1"/>
          <p:nvPr/>
        </p:nvSpPr>
        <p:spPr>
          <a:xfrm>
            <a:off x="7345017" y="1416123"/>
            <a:ext cx="4740965" cy="369332"/>
          </a:xfrm>
          <a:prstGeom prst="rect">
            <a:avLst/>
          </a:prstGeom>
          <a:noFill/>
        </p:spPr>
        <p:txBody>
          <a:bodyPr wrap="square" rtlCol="0">
            <a:spAutoFit/>
          </a:bodyPr>
          <a:lstStyle/>
          <a:p>
            <a:r>
              <a:rPr lang="cs-CZ" dirty="0"/>
              <a:t>Proton transfer </a:t>
            </a:r>
            <a:r>
              <a:rPr lang="cs-CZ" dirty="0" err="1"/>
              <a:t>mass</a:t>
            </a:r>
            <a:r>
              <a:rPr lang="cs-CZ" dirty="0"/>
              <a:t> spektrometry (PTR-MS)</a:t>
            </a:r>
            <a:endParaRPr lang="en-GB" dirty="0"/>
          </a:p>
        </p:txBody>
      </p:sp>
      <p:pic>
        <p:nvPicPr>
          <p:cNvPr id="6" name="Picture 5">
            <a:extLst>
              <a:ext uri="{FF2B5EF4-FFF2-40B4-BE49-F238E27FC236}">
                <a16:creationId xmlns:a16="http://schemas.microsoft.com/office/drawing/2014/main" id="{F126D233-0AE8-4325-9A6D-FC017A582B86}"/>
              </a:ext>
            </a:extLst>
          </p:cNvPr>
          <p:cNvPicPr>
            <a:picLocks noChangeAspect="1"/>
          </p:cNvPicPr>
          <p:nvPr/>
        </p:nvPicPr>
        <p:blipFill>
          <a:blip r:embed="rId3"/>
          <a:stretch>
            <a:fillRect/>
          </a:stretch>
        </p:blipFill>
        <p:spPr>
          <a:xfrm>
            <a:off x="8128759" y="1785455"/>
            <a:ext cx="2752725" cy="447675"/>
          </a:xfrm>
          <a:prstGeom prst="rect">
            <a:avLst/>
          </a:prstGeom>
        </p:spPr>
      </p:pic>
      <p:sp>
        <p:nvSpPr>
          <p:cNvPr id="7" name="TextBox 6">
            <a:extLst>
              <a:ext uri="{FF2B5EF4-FFF2-40B4-BE49-F238E27FC236}">
                <a16:creationId xmlns:a16="http://schemas.microsoft.com/office/drawing/2014/main" id="{45642BF1-3FC4-49F2-306A-D871A9FAAA8B}"/>
              </a:ext>
            </a:extLst>
          </p:cNvPr>
          <p:cNvSpPr txBox="1"/>
          <p:nvPr/>
        </p:nvSpPr>
        <p:spPr>
          <a:xfrm>
            <a:off x="7712765" y="2753139"/>
            <a:ext cx="3641035" cy="369332"/>
          </a:xfrm>
          <a:prstGeom prst="rect">
            <a:avLst/>
          </a:prstGeom>
          <a:noFill/>
        </p:spPr>
        <p:txBody>
          <a:bodyPr wrap="square" rtlCol="0">
            <a:spAutoFit/>
          </a:bodyPr>
          <a:lstStyle/>
          <a:p>
            <a:r>
              <a:rPr lang="cs-CZ" dirty="0"/>
              <a:t>Proton </a:t>
            </a:r>
            <a:r>
              <a:rPr lang="cs-CZ" dirty="0" err="1"/>
              <a:t>affinity</a:t>
            </a:r>
            <a:r>
              <a:rPr lang="cs-CZ" dirty="0"/>
              <a:t> </a:t>
            </a:r>
            <a:r>
              <a:rPr lang="cs-CZ" dirty="0" err="1"/>
              <a:t>of</a:t>
            </a:r>
            <a:r>
              <a:rPr lang="cs-CZ" dirty="0"/>
              <a:t> </a:t>
            </a:r>
            <a:r>
              <a:rPr lang="cs-CZ" dirty="0" err="1"/>
              <a:t>water</a:t>
            </a:r>
            <a:r>
              <a:rPr lang="cs-CZ" dirty="0"/>
              <a:t> </a:t>
            </a:r>
            <a:r>
              <a:rPr lang="cs-CZ" dirty="0" err="1"/>
              <a:t>is</a:t>
            </a:r>
            <a:r>
              <a:rPr lang="cs-CZ" dirty="0"/>
              <a:t> 691 KJ/mol</a:t>
            </a:r>
            <a:endParaRPr lang="en-GB" dirty="0"/>
          </a:p>
        </p:txBody>
      </p:sp>
    </p:spTree>
    <p:extLst>
      <p:ext uri="{BB962C8B-B14F-4D97-AF65-F5344CB8AC3E}">
        <p14:creationId xmlns:p14="http://schemas.microsoft.com/office/powerpoint/2010/main" val="294844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C9C96BC-C14D-9B16-57AF-74AF580D069D}"/>
              </a:ext>
            </a:extLst>
          </p:cNvPr>
          <p:cNvSpPr>
            <a:spLocks noChangeArrowheads="1"/>
          </p:cNvSpPr>
          <p:nvPr/>
        </p:nvSpPr>
        <p:spPr bwMode="auto">
          <a:xfrm>
            <a:off x="-6660620" y="1331010"/>
            <a:ext cx="371913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E4A5FFA7-1602-AAC8-AE66-53CCB252DE79}"/>
              </a:ext>
            </a:extLst>
          </p:cNvPr>
          <p:cNvPicPr>
            <a:picLocks noChangeAspect="1"/>
          </p:cNvPicPr>
          <p:nvPr/>
        </p:nvPicPr>
        <p:blipFill>
          <a:blip r:embed="rId2"/>
          <a:stretch>
            <a:fillRect/>
          </a:stretch>
        </p:blipFill>
        <p:spPr>
          <a:xfrm>
            <a:off x="206185" y="0"/>
            <a:ext cx="7674990" cy="6858000"/>
          </a:xfrm>
          <a:prstGeom prst="rect">
            <a:avLst/>
          </a:prstGeom>
        </p:spPr>
      </p:pic>
      <p:sp>
        <p:nvSpPr>
          <p:cNvPr id="8" name="TextBox 7">
            <a:extLst>
              <a:ext uri="{FF2B5EF4-FFF2-40B4-BE49-F238E27FC236}">
                <a16:creationId xmlns:a16="http://schemas.microsoft.com/office/drawing/2014/main" id="{1F918F51-C134-7023-073B-31A67E4973C9}"/>
              </a:ext>
            </a:extLst>
          </p:cNvPr>
          <p:cNvSpPr txBox="1"/>
          <p:nvPr/>
        </p:nvSpPr>
        <p:spPr>
          <a:xfrm>
            <a:off x="8331200" y="548640"/>
            <a:ext cx="3434080" cy="646331"/>
          </a:xfrm>
          <a:prstGeom prst="rect">
            <a:avLst/>
          </a:prstGeom>
          <a:noFill/>
        </p:spPr>
        <p:txBody>
          <a:bodyPr wrap="square" rtlCol="0">
            <a:spAutoFit/>
          </a:bodyPr>
          <a:lstStyle/>
          <a:p>
            <a:r>
              <a:rPr lang="cs-CZ" dirty="0"/>
              <a:t>Proton </a:t>
            </a:r>
            <a:r>
              <a:rPr lang="cs-CZ" dirty="0" err="1"/>
              <a:t>affinities</a:t>
            </a:r>
            <a:r>
              <a:rPr lang="cs-CZ" dirty="0"/>
              <a:t> </a:t>
            </a:r>
            <a:r>
              <a:rPr lang="cs-CZ" dirty="0" err="1"/>
              <a:t>from</a:t>
            </a:r>
            <a:r>
              <a:rPr lang="cs-CZ" dirty="0"/>
              <a:t> NIST </a:t>
            </a:r>
            <a:r>
              <a:rPr lang="cs-CZ" dirty="0" err="1"/>
              <a:t>Chemistry</a:t>
            </a:r>
            <a:r>
              <a:rPr lang="cs-CZ" dirty="0"/>
              <a:t> </a:t>
            </a:r>
            <a:r>
              <a:rPr lang="cs-CZ" dirty="0" err="1"/>
              <a:t>Webbook</a:t>
            </a:r>
            <a:endParaRPr lang="en-GB" dirty="0"/>
          </a:p>
        </p:txBody>
      </p:sp>
      <p:pic>
        <p:nvPicPr>
          <p:cNvPr id="10" name="Picture 9">
            <a:extLst>
              <a:ext uri="{FF2B5EF4-FFF2-40B4-BE49-F238E27FC236}">
                <a16:creationId xmlns:a16="http://schemas.microsoft.com/office/drawing/2014/main" id="{88839F4E-B570-310A-96B4-F47486EE03D4}"/>
              </a:ext>
            </a:extLst>
          </p:cNvPr>
          <p:cNvPicPr>
            <a:picLocks noChangeAspect="1"/>
          </p:cNvPicPr>
          <p:nvPr/>
        </p:nvPicPr>
        <p:blipFill>
          <a:blip r:embed="rId3"/>
          <a:stretch>
            <a:fillRect/>
          </a:stretch>
        </p:blipFill>
        <p:spPr>
          <a:xfrm>
            <a:off x="6258558" y="1331010"/>
            <a:ext cx="5933442" cy="2149318"/>
          </a:xfrm>
          <a:prstGeom prst="rect">
            <a:avLst/>
          </a:prstGeom>
        </p:spPr>
      </p:pic>
      <p:sp>
        <p:nvSpPr>
          <p:cNvPr id="11" name="TextBox 10">
            <a:extLst>
              <a:ext uri="{FF2B5EF4-FFF2-40B4-BE49-F238E27FC236}">
                <a16:creationId xmlns:a16="http://schemas.microsoft.com/office/drawing/2014/main" id="{3550C8A8-625F-767A-B140-4E5690A96514}"/>
              </a:ext>
            </a:extLst>
          </p:cNvPr>
          <p:cNvSpPr txBox="1"/>
          <p:nvPr/>
        </p:nvSpPr>
        <p:spPr>
          <a:xfrm>
            <a:off x="8124245" y="3863672"/>
            <a:ext cx="3641035" cy="369332"/>
          </a:xfrm>
          <a:prstGeom prst="rect">
            <a:avLst/>
          </a:prstGeom>
          <a:noFill/>
        </p:spPr>
        <p:txBody>
          <a:bodyPr wrap="square" rtlCol="0">
            <a:spAutoFit/>
          </a:bodyPr>
          <a:lstStyle/>
          <a:p>
            <a:r>
              <a:rPr lang="cs-CZ" dirty="0"/>
              <a:t>Proton </a:t>
            </a:r>
            <a:r>
              <a:rPr lang="cs-CZ" dirty="0" err="1"/>
              <a:t>affinity</a:t>
            </a:r>
            <a:r>
              <a:rPr lang="cs-CZ" dirty="0"/>
              <a:t> </a:t>
            </a:r>
            <a:r>
              <a:rPr lang="cs-CZ" dirty="0" err="1"/>
              <a:t>of</a:t>
            </a:r>
            <a:r>
              <a:rPr lang="cs-CZ" dirty="0"/>
              <a:t> </a:t>
            </a:r>
            <a:r>
              <a:rPr lang="cs-CZ" dirty="0" err="1"/>
              <a:t>water</a:t>
            </a:r>
            <a:r>
              <a:rPr lang="cs-CZ" dirty="0"/>
              <a:t> </a:t>
            </a:r>
            <a:r>
              <a:rPr lang="cs-CZ" dirty="0" err="1"/>
              <a:t>is</a:t>
            </a:r>
            <a:r>
              <a:rPr lang="cs-CZ" dirty="0"/>
              <a:t> 691 KJ/mol</a:t>
            </a:r>
            <a:endParaRPr lang="en-GB" dirty="0"/>
          </a:p>
        </p:txBody>
      </p:sp>
    </p:spTree>
    <p:extLst>
      <p:ext uri="{BB962C8B-B14F-4D97-AF65-F5344CB8AC3E}">
        <p14:creationId xmlns:p14="http://schemas.microsoft.com/office/powerpoint/2010/main" val="46806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E838-D015-3923-C4B3-470576F7A204}"/>
              </a:ext>
            </a:extLst>
          </p:cNvPr>
          <p:cNvSpPr>
            <a:spLocks noGrp="1"/>
          </p:cNvSpPr>
          <p:nvPr>
            <p:ph type="title"/>
          </p:nvPr>
        </p:nvSpPr>
        <p:spPr/>
        <p:txBody>
          <a:bodyPr/>
          <a:lstStyle/>
          <a:p>
            <a:r>
              <a:rPr lang="cs-CZ" dirty="0" err="1"/>
              <a:t>Mass</a:t>
            </a:r>
            <a:r>
              <a:rPr lang="cs-CZ" dirty="0"/>
              <a:t> </a:t>
            </a:r>
            <a:r>
              <a:rPr lang="cs-CZ" dirty="0" err="1"/>
              <a:t>spectrometry</a:t>
            </a:r>
            <a:endParaRPr lang="en-GB" dirty="0"/>
          </a:p>
        </p:txBody>
      </p:sp>
      <p:sp>
        <p:nvSpPr>
          <p:cNvPr id="5" name="TextBox 4">
            <a:extLst>
              <a:ext uri="{FF2B5EF4-FFF2-40B4-BE49-F238E27FC236}">
                <a16:creationId xmlns:a16="http://schemas.microsoft.com/office/drawing/2014/main" id="{FD56723F-7179-F1F1-336F-8896A584D50F}"/>
              </a:ext>
            </a:extLst>
          </p:cNvPr>
          <p:cNvSpPr txBox="1"/>
          <p:nvPr/>
        </p:nvSpPr>
        <p:spPr>
          <a:xfrm>
            <a:off x="387626" y="1818861"/>
            <a:ext cx="6361044" cy="1477328"/>
          </a:xfrm>
          <a:prstGeom prst="rect">
            <a:avLst/>
          </a:prstGeom>
          <a:noFill/>
        </p:spPr>
        <p:txBody>
          <a:bodyPr wrap="square" rtlCol="0">
            <a:spAutoFit/>
          </a:bodyPr>
          <a:lstStyle/>
          <a:p>
            <a:r>
              <a:rPr lang="cs-CZ" dirty="0" err="1"/>
              <a:t>For</a:t>
            </a:r>
            <a:r>
              <a:rPr lang="cs-CZ" dirty="0"/>
              <a:t> </a:t>
            </a:r>
            <a:r>
              <a:rPr lang="cs-CZ" dirty="0" err="1"/>
              <a:t>liquids</a:t>
            </a:r>
            <a:r>
              <a:rPr lang="cs-CZ" dirty="0"/>
              <a:t> </a:t>
            </a:r>
            <a:r>
              <a:rPr lang="cs-CZ" dirty="0" err="1"/>
              <a:t>etc</a:t>
            </a:r>
            <a:r>
              <a:rPr lang="cs-CZ" dirty="0"/>
              <a:t>:</a:t>
            </a:r>
          </a:p>
          <a:p>
            <a:endParaRPr lang="cs-CZ" dirty="0"/>
          </a:p>
          <a:p>
            <a:r>
              <a:rPr lang="cs-CZ" dirty="0"/>
              <a:t>	ESI – </a:t>
            </a:r>
            <a:r>
              <a:rPr lang="cs-CZ" dirty="0" err="1"/>
              <a:t>Electron</a:t>
            </a:r>
            <a:r>
              <a:rPr lang="cs-CZ" dirty="0"/>
              <a:t> </a:t>
            </a:r>
            <a:r>
              <a:rPr lang="cs-CZ" dirty="0" err="1"/>
              <a:t>Spray</a:t>
            </a:r>
            <a:r>
              <a:rPr lang="cs-CZ" dirty="0"/>
              <a:t> </a:t>
            </a:r>
            <a:r>
              <a:rPr lang="cs-CZ" dirty="0" err="1"/>
              <a:t>Ionisation</a:t>
            </a:r>
            <a:endParaRPr lang="cs-CZ" dirty="0"/>
          </a:p>
          <a:p>
            <a:r>
              <a:rPr lang="cs-CZ" dirty="0"/>
              <a:t>	ACPI – </a:t>
            </a:r>
            <a:r>
              <a:rPr lang="cs-CZ" dirty="0" err="1"/>
              <a:t>Atmospheric</a:t>
            </a:r>
            <a:r>
              <a:rPr lang="cs-CZ" dirty="0"/>
              <a:t> </a:t>
            </a:r>
            <a:r>
              <a:rPr lang="cs-CZ" dirty="0" err="1"/>
              <a:t>Pressure</a:t>
            </a:r>
            <a:r>
              <a:rPr lang="cs-CZ" dirty="0"/>
              <a:t> </a:t>
            </a:r>
            <a:r>
              <a:rPr lang="cs-CZ" dirty="0" err="1"/>
              <a:t>Chemical</a:t>
            </a:r>
            <a:r>
              <a:rPr lang="cs-CZ" dirty="0"/>
              <a:t> </a:t>
            </a:r>
            <a:r>
              <a:rPr lang="cs-CZ" dirty="0" err="1"/>
              <a:t>Ionisation</a:t>
            </a:r>
            <a:endParaRPr lang="cs-CZ" dirty="0"/>
          </a:p>
          <a:p>
            <a:r>
              <a:rPr lang="cs-CZ" dirty="0"/>
              <a:t>	MALDI – Matrix </a:t>
            </a:r>
            <a:r>
              <a:rPr lang="cs-CZ" dirty="0" err="1"/>
              <a:t>Assisted</a:t>
            </a:r>
            <a:r>
              <a:rPr lang="cs-CZ" dirty="0"/>
              <a:t> Laser </a:t>
            </a:r>
            <a:r>
              <a:rPr lang="cs-CZ" dirty="0" err="1"/>
              <a:t>Desorption</a:t>
            </a:r>
            <a:r>
              <a:rPr lang="cs-CZ" dirty="0"/>
              <a:t>/</a:t>
            </a:r>
            <a:r>
              <a:rPr lang="cs-CZ" dirty="0" err="1"/>
              <a:t>Ionisation</a:t>
            </a:r>
            <a:endParaRPr lang="en-GB" dirty="0"/>
          </a:p>
        </p:txBody>
      </p:sp>
      <p:pic>
        <p:nvPicPr>
          <p:cNvPr id="9" name="Picture 8">
            <a:extLst>
              <a:ext uri="{FF2B5EF4-FFF2-40B4-BE49-F238E27FC236}">
                <a16:creationId xmlns:a16="http://schemas.microsoft.com/office/drawing/2014/main" id="{498B5363-9D5D-BF4D-E264-9714EB063CE0}"/>
              </a:ext>
            </a:extLst>
          </p:cNvPr>
          <p:cNvPicPr>
            <a:picLocks noChangeAspect="1"/>
          </p:cNvPicPr>
          <p:nvPr/>
        </p:nvPicPr>
        <p:blipFill>
          <a:blip r:embed="rId2"/>
          <a:stretch>
            <a:fillRect/>
          </a:stretch>
        </p:blipFill>
        <p:spPr>
          <a:xfrm>
            <a:off x="6803749" y="47625"/>
            <a:ext cx="5000625" cy="6810375"/>
          </a:xfrm>
          <a:prstGeom prst="rect">
            <a:avLst/>
          </a:prstGeom>
        </p:spPr>
      </p:pic>
      <p:pic>
        <p:nvPicPr>
          <p:cNvPr id="11" name="Picture 10">
            <a:extLst>
              <a:ext uri="{FF2B5EF4-FFF2-40B4-BE49-F238E27FC236}">
                <a16:creationId xmlns:a16="http://schemas.microsoft.com/office/drawing/2014/main" id="{CBE8BE3E-7020-4D0E-CE99-DCFBC61292A2}"/>
              </a:ext>
            </a:extLst>
          </p:cNvPr>
          <p:cNvPicPr>
            <a:picLocks noChangeAspect="1"/>
          </p:cNvPicPr>
          <p:nvPr/>
        </p:nvPicPr>
        <p:blipFill>
          <a:blip r:embed="rId3"/>
          <a:stretch>
            <a:fillRect/>
          </a:stretch>
        </p:blipFill>
        <p:spPr>
          <a:xfrm>
            <a:off x="78477" y="3452812"/>
            <a:ext cx="5514975" cy="2295525"/>
          </a:xfrm>
          <a:prstGeom prst="rect">
            <a:avLst/>
          </a:prstGeom>
        </p:spPr>
      </p:pic>
      <p:sp>
        <p:nvSpPr>
          <p:cNvPr id="12" name="TextBox 11">
            <a:extLst>
              <a:ext uri="{FF2B5EF4-FFF2-40B4-BE49-F238E27FC236}">
                <a16:creationId xmlns:a16="http://schemas.microsoft.com/office/drawing/2014/main" id="{1DD84DB4-B249-0D43-F42B-9CBB2FBE5B32}"/>
              </a:ext>
            </a:extLst>
          </p:cNvPr>
          <p:cNvSpPr txBox="1"/>
          <p:nvPr/>
        </p:nvSpPr>
        <p:spPr>
          <a:xfrm>
            <a:off x="0" y="5904960"/>
            <a:ext cx="6608192" cy="365760"/>
          </a:xfrm>
          <a:prstGeom prst="rect">
            <a:avLst/>
          </a:prstGeom>
          <a:noFill/>
        </p:spPr>
        <p:txBody>
          <a:bodyPr wrap="square" rtlCol="0">
            <a:spAutoFit/>
          </a:bodyPr>
          <a:lstStyle/>
          <a:p>
            <a:r>
              <a:rPr lang="cs-CZ" dirty="0" err="1"/>
              <a:t>Glish</a:t>
            </a:r>
            <a:r>
              <a:rPr lang="cs-CZ" dirty="0"/>
              <a:t> et al., </a:t>
            </a:r>
            <a:r>
              <a:rPr lang="cs-CZ" dirty="0" err="1"/>
              <a:t>Nature</a:t>
            </a:r>
            <a:r>
              <a:rPr lang="cs-CZ" dirty="0"/>
              <a:t> </a:t>
            </a:r>
            <a:r>
              <a:rPr lang="cs-CZ" dirty="0" err="1"/>
              <a:t>Reviews</a:t>
            </a:r>
            <a:r>
              <a:rPr lang="cs-CZ" dirty="0"/>
              <a:t> </a:t>
            </a:r>
            <a:r>
              <a:rPr lang="cs-CZ" dirty="0" err="1"/>
              <a:t>Drug</a:t>
            </a:r>
            <a:r>
              <a:rPr lang="cs-CZ" dirty="0"/>
              <a:t> Discovery 2, 140, 2003</a:t>
            </a:r>
            <a:endParaRPr lang="en-GB" dirty="0"/>
          </a:p>
        </p:txBody>
      </p:sp>
    </p:spTree>
    <p:extLst>
      <p:ext uri="{BB962C8B-B14F-4D97-AF65-F5344CB8AC3E}">
        <p14:creationId xmlns:p14="http://schemas.microsoft.com/office/powerpoint/2010/main" val="44546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2A631-7A25-F6FC-4F95-B01477113585}"/>
              </a:ext>
            </a:extLst>
          </p:cNvPr>
          <p:cNvSpPr>
            <a:spLocks noGrp="1"/>
          </p:cNvSpPr>
          <p:nvPr>
            <p:ph type="title"/>
          </p:nvPr>
        </p:nvSpPr>
        <p:spPr/>
        <p:txBody>
          <a:bodyPr/>
          <a:lstStyle/>
          <a:p>
            <a:r>
              <a:rPr lang="cs-CZ" dirty="0" err="1"/>
              <a:t>Mass</a:t>
            </a:r>
            <a:r>
              <a:rPr lang="cs-CZ" dirty="0"/>
              <a:t> </a:t>
            </a:r>
            <a:r>
              <a:rPr lang="cs-CZ" dirty="0" err="1"/>
              <a:t>spectrometry</a:t>
            </a:r>
            <a:endParaRPr lang="en-GB" dirty="0"/>
          </a:p>
        </p:txBody>
      </p:sp>
      <p:pic>
        <p:nvPicPr>
          <p:cNvPr id="7" name="Picture 6">
            <a:extLst>
              <a:ext uri="{FF2B5EF4-FFF2-40B4-BE49-F238E27FC236}">
                <a16:creationId xmlns:a16="http://schemas.microsoft.com/office/drawing/2014/main" id="{FC2B6F63-A8D7-9EF2-9C79-BDF3A69A155F}"/>
              </a:ext>
            </a:extLst>
          </p:cNvPr>
          <p:cNvPicPr>
            <a:picLocks noChangeAspect="1"/>
          </p:cNvPicPr>
          <p:nvPr/>
        </p:nvPicPr>
        <p:blipFill>
          <a:blip r:embed="rId2"/>
          <a:stretch>
            <a:fillRect/>
          </a:stretch>
        </p:blipFill>
        <p:spPr>
          <a:xfrm>
            <a:off x="838200" y="1570380"/>
            <a:ext cx="9227420" cy="4373220"/>
          </a:xfrm>
          <a:prstGeom prst="rect">
            <a:avLst/>
          </a:prstGeom>
        </p:spPr>
      </p:pic>
    </p:spTree>
    <p:extLst>
      <p:ext uri="{BB962C8B-B14F-4D97-AF65-F5344CB8AC3E}">
        <p14:creationId xmlns:p14="http://schemas.microsoft.com/office/powerpoint/2010/main" val="243046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A6E1-14A2-EAE7-8406-744D323488F0}"/>
              </a:ext>
            </a:extLst>
          </p:cNvPr>
          <p:cNvSpPr>
            <a:spLocks noGrp="1"/>
          </p:cNvSpPr>
          <p:nvPr>
            <p:ph type="title"/>
          </p:nvPr>
        </p:nvSpPr>
        <p:spPr/>
        <p:txBody>
          <a:bodyPr/>
          <a:lstStyle/>
          <a:p>
            <a:r>
              <a:rPr lang="cs-CZ" dirty="0" err="1"/>
              <a:t>Mass</a:t>
            </a:r>
            <a:r>
              <a:rPr lang="cs-CZ" dirty="0"/>
              <a:t> </a:t>
            </a:r>
            <a:r>
              <a:rPr lang="cs-CZ" dirty="0" err="1"/>
              <a:t>spectrometry</a:t>
            </a:r>
            <a:endParaRPr lang="en-GB" dirty="0"/>
          </a:p>
        </p:txBody>
      </p:sp>
      <p:pic>
        <p:nvPicPr>
          <p:cNvPr id="9" name="Picture 8">
            <a:extLst>
              <a:ext uri="{FF2B5EF4-FFF2-40B4-BE49-F238E27FC236}">
                <a16:creationId xmlns:a16="http://schemas.microsoft.com/office/drawing/2014/main" id="{2B2D4DD8-4CEB-1FB2-D800-5774DD5CE84E}"/>
              </a:ext>
            </a:extLst>
          </p:cNvPr>
          <p:cNvPicPr>
            <a:picLocks noChangeAspect="1"/>
          </p:cNvPicPr>
          <p:nvPr/>
        </p:nvPicPr>
        <p:blipFill>
          <a:blip r:embed="rId2"/>
          <a:stretch>
            <a:fillRect/>
          </a:stretch>
        </p:blipFill>
        <p:spPr>
          <a:xfrm>
            <a:off x="401695" y="1364283"/>
            <a:ext cx="4212558" cy="5128592"/>
          </a:xfrm>
          <a:prstGeom prst="rect">
            <a:avLst/>
          </a:prstGeom>
        </p:spPr>
      </p:pic>
      <p:pic>
        <p:nvPicPr>
          <p:cNvPr id="11" name="Picture 10">
            <a:extLst>
              <a:ext uri="{FF2B5EF4-FFF2-40B4-BE49-F238E27FC236}">
                <a16:creationId xmlns:a16="http://schemas.microsoft.com/office/drawing/2014/main" id="{9BDA987F-FBD4-5F38-B08F-EEDFAA9F84C7}"/>
              </a:ext>
            </a:extLst>
          </p:cNvPr>
          <p:cNvPicPr>
            <a:picLocks noChangeAspect="1"/>
          </p:cNvPicPr>
          <p:nvPr/>
        </p:nvPicPr>
        <p:blipFill>
          <a:blip r:embed="rId3"/>
          <a:stretch>
            <a:fillRect/>
          </a:stretch>
        </p:blipFill>
        <p:spPr>
          <a:xfrm>
            <a:off x="4981782" y="1899754"/>
            <a:ext cx="6581775" cy="2028825"/>
          </a:xfrm>
          <a:prstGeom prst="rect">
            <a:avLst/>
          </a:prstGeom>
        </p:spPr>
      </p:pic>
      <p:sp>
        <p:nvSpPr>
          <p:cNvPr id="12" name="TextBox 11">
            <a:extLst>
              <a:ext uri="{FF2B5EF4-FFF2-40B4-BE49-F238E27FC236}">
                <a16:creationId xmlns:a16="http://schemas.microsoft.com/office/drawing/2014/main" id="{07CCB72B-F551-0CAB-C19A-71BEA89246BA}"/>
              </a:ext>
            </a:extLst>
          </p:cNvPr>
          <p:cNvSpPr txBox="1"/>
          <p:nvPr/>
        </p:nvSpPr>
        <p:spPr>
          <a:xfrm>
            <a:off x="5661333" y="6379597"/>
            <a:ext cx="6608192" cy="365760"/>
          </a:xfrm>
          <a:prstGeom prst="rect">
            <a:avLst/>
          </a:prstGeom>
          <a:noFill/>
        </p:spPr>
        <p:txBody>
          <a:bodyPr wrap="square" rtlCol="0">
            <a:spAutoFit/>
          </a:bodyPr>
          <a:lstStyle/>
          <a:p>
            <a:r>
              <a:rPr lang="cs-CZ" dirty="0" err="1"/>
              <a:t>Glish</a:t>
            </a:r>
            <a:r>
              <a:rPr lang="cs-CZ" dirty="0"/>
              <a:t> et al., </a:t>
            </a:r>
            <a:r>
              <a:rPr lang="cs-CZ" dirty="0" err="1"/>
              <a:t>Nature</a:t>
            </a:r>
            <a:r>
              <a:rPr lang="cs-CZ" dirty="0"/>
              <a:t> </a:t>
            </a:r>
            <a:r>
              <a:rPr lang="cs-CZ" dirty="0" err="1"/>
              <a:t>Reviews</a:t>
            </a:r>
            <a:r>
              <a:rPr lang="cs-CZ" dirty="0"/>
              <a:t> </a:t>
            </a:r>
            <a:r>
              <a:rPr lang="cs-CZ" dirty="0" err="1"/>
              <a:t>Drug</a:t>
            </a:r>
            <a:r>
              <a:rPr lang="cs-CZ" dirty="0"/>
              <a:t> Discovery 2, 140, 2003</a:t>
            </a:r>
            <a:endParaRPr lang="en-GB" dirty="0"/>
          </a:p>
        </p:txBody>
      </p:sp>
    </p:spTree>
    <p:extLst>
      <p:ext uri="{BB962C8B-B14F-4D97-AF65-F5344CB8AC3E}">
        <p14:creationId xmlns:p14="http://schemas.microsoft.com/office/powerpoint/2010/main" val="6869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9E44-2A26-76EE-4024-9CB0ECDC2079}"/>
              </a:ext>
            </a:extLst>
          </p:cNvPr>
          <p:cNvSpPr>
            <a:spLocks noGrp="1"/>
          </p:cNvSpPr>
          <p:nvPr>
            <p:ph type="title"/>
          </p:nvPr>
        </p:nvSpPr>
        <p:spPr/>
        <p:txBody>
          <a:bodyPr/>
          <a:lstStyle/>
          <a:p>
            <a:r>
              <a:rPr lang="cs-CZ" dirty="0" err="1"/>
              <a:t>Mass</a:t>
            </a:r>
            <a:r>
              <a:rPr lang="cs-CZ" dirty="0"/>
              <a:t> </a:t>
            </a:r>
            <a:r>
              <a:rPr lang="cs-CZ" dirty="0" err="1"/>
              <a:t>spectrometry</a:t>
            </a:r>
            <a:endParaRPr lang="en-GB" dirty="0"/>
          </a:p>
        </p:txBody>
      </p:sp>
      <p:pic>
        <p:nvPicPr>
          <p:cNvPr id="7" name="Picture 6">
            <a:extLst>
              <a:ext uri="{FF2B5EF4-FFF2-40B4-BE49-F238E27FC236}">
                <a16:creationId xmlns:a16="http://schemas.microsoft.com/office/drawing/2014/main" id="{4F0C7D88-F3BA-1C65-81F9-7528DCB74933}"/>
              </a:ext>
            </a:extLst>
          </p:cNvPr>
          <p:cNvPicPr>
            <a:picLocks noChangeAspect="1"/>
          </p:cNvPicPr>
          <p:nvPr/>
        </p:nvPicPr>
        <p:blipFill>
          <a:blip r:embed="rId2"/>
          <a:stretch>
            <a:fillRect/>
          </a:stretch>
        </p:blipFill>
        <p:spPr>
          <a:xfrm>
            <a:off x="1089990" y="1281826"/>
            <a:ext cx="9137376" cy="5396928"/>
          </a:xfrm>
          <a:prstGeom prst="rect">
            <a:avLst/>
          </a:prstGeom>
        </p:spPr>
      </p:pic>
    </p:spTree>
    <p:extLst>
      <p:ext uri="{BB962C8B-B14F-4D97-AF65-F5344CB8AC3E}">
        <p14:creationId xmlns:p14="http://schemas.microsoft.com/office/powerpoint/2010/main" val="744516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0AFD8-960A-6E06-1509-962BEA114098}"/>
              </a:ext>
            </a:extLst>
          </p:cNvPr>
          <p:cNvPicPr>
            <a:picLocks noChangeAspect="1"/>
          </p:cNvPicPr>
          <p:nvPr/>
        </p:nvPicPr>
        <p:blipFill>
          <a:blip r:embed="rId2"/>
          <a:stretch>
            <a:fillRect/>
          </a:stretch>
        </p:blipFill>
        <p:spPr>
          <a:xfrm>
            <a:off x="369943" y="0"/>
            <a:ext cx="11452114" cy="6858000"/>
          </a:xfrm>
          <a:prstGeom prst="rect">
            <a:avLst/>
          </a:prstGeom>
        </p:spPr>
      </p:pic>
    </p:spTree>
    <p:extLst>
      <p:ext uri="{BB962C8B-B14F-4D97-AF65-F5344CB8AC3E}">
        <p14:creationId xmlns:p14="http://schemas.microsoft.com/office/powerpoint/2010/main" val="1479989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070B03-706A-E8DA-F684-8659A109C03C}"/>
              </a:ext>
            </a:extLst>
          </p:cNvPr>
          <p:cNvPicPr>
            <a:picLocks noChangeAspect="1"/>
          </p:cNvPicPr>
          <p:nvPr/>
        </p:nvPicPr>
        <p:blipFill>
          <a:blip r:embed="rId2"/>
          <a:stretch>
            <a:fillRect/>
          </a:stretch>
        </p:blipFill>
        <p:spPr>
          <a:xfrm>
            <a:off x="403113" y="0"/>
            <a:ext cx="11385773" cy="6858000"/>
          </a:xfrm>
          <a:prstGeom prst="rect">
            <a:avLst/>
          </a:prstGeom>
        </p:spPr>
      </p:pic>
      <p:sp>
        <p:nvSpPr>
          <p:cNvPr id="6" name="TextBox 5">
            <a:extLst>
              <a:ext uri="{FF2B5EF4-FFF2-40B4-BE49-F238E27FC236}">
                <a16:creationId xmlns:a16="http://schemas.microsoft.com/office/drawing/2014/main" id="{2492B6DE-EB25-8A39-E3EC-516B8FD5FC4C}"/>
              </a:ext>
            </a:extLst>
          </p:cNvPr>
          <p:cNvSpPr txBox="1"/>
          <p:nvPr/>
        </p:nvSpPr>
        <p:spPr>
          <a:xfrm>
            <a:off x="7673009" y="1272209"/>
            <a:ext cx="3945834" cy="369332"/>
          </a:xfrm>
          <a:prstGeom prst="rect">
            <a:avLst/>
          </a:prstGeom>
          <a:noFill/>
        </p:spPr>
        <p:txBody>
          <a:bodyPr wrap="square" rtlCol="0">
            <a:spAutoFit/>
          </a:bodyPr>
          <a:lstStyle/>
          <a:p>
            <a:r>
              <a:rPr lang="cs-CZ" dirty="0" err="1"/>
              <a:t>Mathieau</a:t>
            </a:r>
            <a:r>
              <a:rPr lang="cs-CZ" dirty="0"/>
              <a:t> (stability) diagram</a:t>
            </a:r>
            <a:endParaRPr lang="en-GB" dirty="0"/>
          </a:p>
        </p:txBody>
      </p:sp>
    </p:spTree>
    <p:extLst>
      <p:ext uri="{BB962C8B-B14F-4D97-AF65-F5344CB8AC3E}">
        <p14:creationId xmlns:p14="http://schemas.microsoft.com/office/powerpoint/2010/main" val="158439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DDCF1C-9A17-4788-8CBF-CBC3C16FF8C7}"/>
              </a:ext>
            </a:extLst>
          </p:cNvPr>
          <p:cNvSpPr txBox="1">
            <a:spLocks/>
          </p:cNvSpPr>
          <p:nvPr/>
        </p:nvSpPr>
        <p:spPr>
          <a:xfrm>
            <a:off x="1981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Microwave diagnostics</a:t>
            </a:r>
            <a:r>
              <a:rPr lang="en-GB" dirty="0"/>
              <a:t> of plasma</a:t>
            </a:r>
            <a:endParaRPr lang="en-US" dirty="0"/>
          </a:p>
        </p:txBody>
      </p:sp>
      <p:sp>
        <p:nvSpPr>
          <p:cNvPr id="4" name="TextBox 3"/>
          <p:cNvSpPr txBox="1"/>
          <p:nvPr/>
        </p:nvSpPr>
        <p:spPr>
          <a:xfrm>
            <a:off x="2209800" y="1764268"/>
            <a:ext cx="2667000" cy="369332"/>
          </a:xfrm>
          <a:prstGeom prst="rect">
            <a:avLst/>
          </a:prstGeom>
          <a:noFill/>
        </p:spPr>
        <p:txBody>
          <a:bodyPr wrap="square" rtlCol="0">
            <a:spAutoFit/>
          </a:bodyPr>
          <a:lstStyle/>
          <a:p>
            <a:r>
              <a:rPr lang="en-GB" dirty="0"/>
              <a:t>Plasma </a:t>
            </a:r>
            <a:r>
              <a:rPr lang="cs-CZ" dirty="0"/>
              <a:t>permitivity</a:t>
            </a:r>
            <a:endParaRPr lang="en-US" dirty="0"/>
          </a:p>
        </p:txBody>
      </p:sp>
      <p:pic>
        <p:nvPicPr>
          <p:cNvPr id="7" name="Picture 6">
            <a:extLst>
              <a:ext uri="{FF2B5EF4-FFF2-40B4-BE49-F238E27FC236}">
                <a16:creationId xmlns:a16="http://schemas.microsoft.com/office/drawing/2014/main" id="{6C49C5AE-A6C0-3E2D-C7D3-146F0DCF127F}"/>
              </a:ext>
            </a:extLst>
          </p:cNvPr>
          <p:cNvPicPr>
            <a:picLocks noChangeAspect="1"/>
          </p:cNvPicPr>
          <p:nvPr/>
        </p:nvPicPr>
        <p:blipFill>
          <a:blip r:embed="rId2"/>
          <a:stretch>
            <a:fillRect/>
          </a:stretch>
        </p:blipFill>
        <p:spPr>
          <a:xfrm>
            <a:off x="2687691" y="2194556"/>
            <a:ext cx="4995678" cy="1248922"/>
          </a:xfrm>
          <a:prstGeom prst="rect">
            <a:avLst/>
          </a:prstGeom>
        </p:spPr>
      </p:pic>
      <p:pic>
        <p:nvPicPr>
          <p:cNvPr id="9" name="Picture 8">
            <a:extLst>
              <a:ext uri="{FF2B5EF4-FFF2-40B4-BE49-F238E27FC236}">
                <a16:creationId xmlns:a16="http://schemas.microsoft.com/office/drawing/2014/main" id="{6A683CF2-7D5C-9315-360E-0335D409DC1C}"/>
              </a:ext>
            </a:extLst>
          </p:cNvPr>
          <p:cNvPicPr>
            <a:picLocks noChangeAspect="1"/>
          </p:cNvPicPr>
          <p:nvPr/>
        </p:nvPicPr>
        <p:blipFill>
          <a:blip r:embed="rId3"/>
          <a:stretch>
            <a:fillRect/>
          </a:stretch>
        </p:blipFill>
        <p:spPr>
          <a:xfrm>
            <a:off x="3295650" y="3443478"/>
            <a:ext cx="2491124" cy="640082"/>
          </a:xfrm>
          <a:prstGeom prst="rect">
            <a:avLst/>
          </a:prstGeom>
        </p:spPr>
      </p:pic>
      <p:pic>
        <p:nvPicPr>
          <p:cNvPr id="10" name="Picture 9">
            <a:extLst>
              <a:ext uri="{FF2B5EF4-FFF2-40B4-BE49-F238E27FC236}">
                <a16:creationId xmlns:a16="http://schemas.microsoft.com/office/drawing/2014/main" id="{13A98953-74E4-B3EB-0899-A46FDAE7D59F}"/>
              </a:ext>
            </a:extLst>
          </p:cNvPr>
          <p:cNvPicPr>
            <a:picLocks noChangeAspect="1"/>
          </p:cNvPicPr>
          <p:nvPr/>
        </p:nvPicPr>
        <p:blipFill>
          <a:blip r:embed="rId4"/>
          <a:stretch>
            <a:fillRect/>
          </a:stretch>
        </p:blipFill>
        <p:spPr>
          <a:xfrm>
            <a:off x="3494335" y="4404359"/>
            <a:ext cx="2063274" cy="670564"/>
          </a:xfrm>
          <a:prstGeom prst="rect">
            <a:avLst/>
          </a:prstGeom>
        </p:spPr>
      </p:pic>
    </p:spTree>
    <p:extLst>
      <p:ext uri="{BB962C8B-B14F-4D97-AF65-F5344CB8AC3E}">
        <p14:creationId xmlns:p14="http://schemas.microsoft.com/office/powerpoint/2010/main" val="312285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28800" y="457201"/>
            <a:ext cx="8534400" cy="792163"/>
          </a:xfrm>
        </p:spPr>
        <p:txBody>
          <a:bodyPr>
            <a:normAutofit fontScale="90000"/>
          </a:bodyPr>
          <a:lstStyle/>
          <a:p>
            <a:pPr eaLnBrk="1" hangingPunct="1"/>
            <a:r>
              <a:rPr lang="cs-CZ" altLang="en-US" sz="3200" dirty="0"/>
              <a:t>Time dependence of the value of recombination rate coefficient for</a:t>
            </a:r>
            <a:r>
              <a:rPr lang="en-US" altLang="en-US" sz="3200" dirty="0"/>
              <a:t> H</a:t>
            </a:r>
            <a:r>
              <a:rPr lang="en-US" altLang="en-US" sz="3200" baseline="-25000" dirty="0"/>
              <a:t>3</a:t>
            </a:r>
            <a:r>
              <a:rPr lang="en-US" altLang="en-US" sz="3200" baseline="30000" dirty="0"/>
              <a:t>+</a:t>
            </a:r>
            <a:r>
              <a:rPr lang="cs-CZ" altLang="en-US" sz="3200" dirty="0"/>
              <a:t> ions with electrons</a:t>
            </a:r>
            <a:endParaRPr lang="en-US" altLang="en-US" sz="3200" dirty="0"/>
          </a:p>
        </p:txBody>
      </p:sp>
      <p:graphicFrame>
        <p:nvGraphicFramePr>
          <p:cNvPr id="7171" name="Object 4"/>
          <p:cNvGraphicFramePr>
            <a:graphicFrameLocks noGrp="1" noChangeAspect="1"/>
          </p:cNvGraphicFramePr>
          <p:nvPr>
            <p:ph idx="1"/>
          </p:nvPr>
        </p:nvGraphicFramePr>
        <p:xfrm>
          <a:off x="2286000" y="1603375"/>
          <a:ext cx="7473950" cy="4324350"/>
        </p:xfrm>
        <a:graphic>
          <a:graphicData uri="http://schemas.openxmlformats.org/presentationml/2006/ole">
            <mc:AlternateContent xmlns:mc="http://schemas.openxmlformats.org/markup-compatibility/2006">
              <mc:Choice xmlns:v="urn:schemas-microsoft-com:vml" Requires="v">
                <p:oleObj name="Graph" r:id="rId2" imgW="4426915" imgH="2560320" progId="Origin50.Graph">
                  <p:embed/>
                </p:oleObj>
              </mc:Choice>
              <mc:Fallback>
                <p:oleObj name="Graph" r:id="rId2" imgW="4426915" imgH="2560320" progId="Origin50.Graph">
                  <p:embed/>
                  <p:pic>
                    <p:nvPicPr>
                      <p:cNvPr id="7171"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3375"/>
                        <a:ext cx="7473950" cy="4324350"/>
                      </a:xfrm>
                      <a:prstGeom prst="rect">
                        <a:avLst/>
                      </a:prstGeom>
                      <a:solidFill>
                        <a:schemeClr val="bg1"/>
                      </a:solidFill>
                      <a:ln w="9525">
                        <a:solidFill>
                          <a:schemeClr val="bg1"/>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 name="Rectangle 7"/>
          <p:cNvSpPr>
            <a:spLocks noChangeArrowheads="1"/>
          </p:cNvSpPr>
          <p:nvPr/>
        </p:nvSpPr>
        <p:spPr bwMode="auto">
          <a:xfrm>
            <a:off x="1524001" y="31395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7173" name="Object 6"/>
          <p:cNvGraphicFramePr>
            <a:graphicFrameLocks noChangeAspect="1"/>
          </p:cNvGraphicFramePr>
          <p:nvPr/>
        </p:nvGraphicFramePr>
        <p:xfrm>
          <a:off x="5410201" y="5802314"/>
          <a:ext cx="4595813" cy="979487"/>
        </p:xfrm>
        <a:graphic>
          <a:graphicData uri="http://schemas.openxmlformats.org/presentationml/2006/ole">
            <mc:AlternateContent xmlns:mc="http://schemas.openxmlformats.org/markup-compatibility/2006">
              <mc:Choice xmlns:v="urn:schemas-microsoft-com:vml" Requires="v">
                <p:oleObj name="Equation" r:id="rId4" imgW="2120900" imgH="457200" progId="Equation.3">
                  <p:embed/>
                </p:oleObj>
              </mc:Choice>
              <mc:Fallback>
                <p:oleObj name="Equation" r:id="rId4" imgW="2120900" imgH="457200" progId="Equation.3">
                  <p:embed/>
                  <p:pic>
                    <p:nvPicPr>
                      <p:cNvPr id="7173"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1" y="5802314"/>
                        <a:ext cx="459581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4" name="Text Box 8"/>
          <p:cNvSpPr txBox="1">
            <a:spLocks noChangeArrowheads="1"/>
          </p:cNvSpPr>
          <p:nvPr/>
        </p:nvSpPr>
        <p:spPr bwMode="auto">
          <a:xfrm>
            <a:off x="2057400" y="6080126"/>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en-US" sz="1800" dirty="0"/>
              <a:t>Not a simple problem</a:t>
            </a:r>
            <a:endParaRPr lang="en-US" altLang="en-US" sz="1800" dirty="0"/>
          </a:p>
        </p:txBody>
      </p:sp>
      <p:sp>
        <p:nvSpPr>
          <p:cNvPr id="7175" name="Line 9"/>
          <p:cNvSpPr>
            <a:spLocks noChangeShapeType="1"/>
          </p:cNvSpPr>
          <p:nvPr/>
        </p:nvSpPr>
        <p:spPr bwMode="auto">
          <a:xfrm flipV="1">
            <a:off x="3276600" y="5622925"/>
            <a:ext cx="990600" cy="4572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75E1-359A-0A32-9309-3C65B5634CD5}"/>
              </a:ext>
            </a:extLst>
          </p:cNvPr>
          <p:cNvSpPr>
            <a:spLocks noGrp="1"/>
          </p:cNvSpPr>
          <p:nvPr>
            <p:ph type="title"/>
          </p:nvPr>
        </p:nvSpPr>
        <p:spPr/>
        <p:txBody>
          <a:bodyPr/>
          <a:lstStyle/>
          <a:p>
            <a:r>
              <a:rPr lang="en-US" dirty="0"/>
              <a:t>Microwave diagnostics</a:t>
            </a:r>
            <a:r>
              <a:rPr lang="en-GB" dirty="0"/>
              <a:t> of plasma</a:t>
            </a:r>
            <a:br>
              <a:rPr lang="en-US" dirty="0"/>
            </a:br>
            <a:endParaRPr lang="en-GB" dirty="0"/>
          </a:p>
        </p:txBody>
      </p:sp>
      <p:pic>
        <p:nvPicPr>
          <p:cNvPr id="5" name="Picture 4">
            <a:extLst>
              <a:ext uri="{FF2B5EF4-FFF2-40B4-BE49-F238E27FC236}">
                <a16:creationId xmlns:a16="http://schemas.microsoft.com/office/drawing/2014/main" id="{A66A0FE8-5E99-6383-55DE-CC332B272E3C}"/>
              </a:ext>
            </a:extLst>
          </p:cNvPr>
          <p:cNvPicPr>
            <a:picLocks noChangeAspect="1"/>
          </p:cNvPicPr>
          <p:nvPr/>
        </p:nvPicPr>
        <p:blipFill>
          <a:blip r:embed="rId2"/>
          <a:stretch>
            <a:fillRect/>
          </a:stretch>
        </p:blipFill>
        <p:spPr>
          <a:xfrm>
            <a:off x="838200" y="1188718"/>
            <a:ext cx="1312674" cy="518162"/>
          </a:xfrm>
          <a:prstGeom prst="rect">
            <a:avLst/>
          </a:prstGeom>
        </p:spPr>
      </p:pic>
      <p:pic>
        <p:nvPicPr>
          <p:cNvPr id="7" name="Picture 6">
            <a:extLst>
              <a:ext uri="{FF2B5EF4-FFF2-40B4-BE49-F238E27FC236}">
                <a16:creationId xmlns:a16="http://schemas.microsoft.com/office/drawing/2014/main" id="{F5BECBA7-8496-08DE-42F9-5F27660D1B54}"/>
              </a:ext>
            </a:extLst>
          </p:cNvPr>
          <p:cNvPicPr>
            <a:picLocks noChangeAspect="1"/>
          </p:cNvPicPr>
          <p:nvPr/>
        </p:nvPicPr>
        <p:blipFill>
          <a:blip r:embed="rId3"/>
          <a:stretch>
            <a:fillRect/>
          </a:stretch>
        </p:blipFill>
        <p:spPr>
          <a:xfrm>
            <a:off x="839457" y="1798729"/>
            <a:ext cx="2622834" cy="1001448"/>
          </a:xfrm>
          <a:prstGeom prst="rect">
            <a:avLst/>
          </a:prstGeom>
        </p:spPr>
      </p:pic>
      <p:sp>
        <p:nvSpPr>
          <p:cNvPr id="8" name="TextBox 7">
            <a:extLst>
              <a:ext uri="{FF2B5EF4-FFF2-40B4-BE49-F238E27FC236}">
                <a16:creationId xmlns:a16="http://schemas.microsoft.com/office/drawing/2014/main" id="{64E30289-D6C9-25AC-3781-A259090B6AA3}"/>
              </a:ext>
            </a:extLst>
          </p:cNvPr>
          <p:cNvSpPr txBox="1"/>
          <p:nvPr/>
        </p:nvSpPr>
        <p:spPr>
          <a:xfrm>
            <a:off x="2270760" y="1366240"/>
            <a:ext cx="4511040" cy="369332"/>
          </a:xfrm>
          <a:prstGeom prst="rect">
            <a:avLst/>
          </a:prstGeom>
          <a:noFill/>
        </p:spPr>
        <p:txBody>
          <a:bodyPr wrap="square" rtlCol="0">
            <a:spAutoFit/>
          </a:bodyPr>
          <a:lstStyle/>
          <a:p>
            <a:r>
              <a:rPr lang="cs-CZ" dirty="0" err="1"/>
              <a:t>Collisionless</a:t>
            </a:r>
            <a:r>
              <a:rPr lang="cs-CZ" dirty="0"/>
              <a:t> plasma</a:t>
            </a:r>
            <a:endParaRPr lang="en-GB" dirty="0"/>
          </a:p>
        </p:txBody>
      </p:sp>
      <p:pic>
        <p:nvPicPr>
          <p:cNvPr id="11" name="Picture 10">
            <a:extLst>
              <a:ext uri="{FF2B5EF4-FFF2-40B4-BE49-F238E27FC236}">
                <a16:creationId xmlns:a16="http://schemas.microsoft.com/office/drawing/2014/main" id="{98570421-A91B-2022-9729-5FF801DDF2BA}"/>
              </a:ext>
            </a:extLst>
          </p:cNvPr>
          <p:cNvPicPr>
            <a:picLocks noChangeAspect="1"/>
          </p:cNvPicPr>
          <p:nvPr/>
        </p:nvPicPr>
        <p:blipFill>
          <a:blip r:embed="rId4"/>
          <a:stretch>
            <a:fillRect/>
          </a:stretch>
        </p:blipFill>
        <p:spPr>
          <a:xfrm>
            <a:off x="4251054" y="1004318"/>
            <a:ext cx="7402326" cy="4626454"/>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E06CF96-87D2-6F64-E434-B0CA895E38C6}"/>
                  </a:ext>
                </a:extLst>
              </p:cNvPr>
              <p:cNvSpPr txBox="1"/>
              <p:nvPr/>
            </p:nvSpPr>
            <p:spPr>
              <a:xfrm>
                <a:off x="1190208" y="3039520"/>
                <a:ext cx="1080552" cy="27802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𝑛</m:t>
                      </m:r>
                      <m:r>
                        <a:rPr lang="cs-CZ" b="0" i="1" smtClean="0">
                          <a:latin typeface="Cambria Math" panose="02040503050406030204" pitchFamily="18" charset="0"/>
                        </a:rPr>
                        <m:t>=</m:t>
                      </m:r>
                      <m:rad>
                        <m:radPr>
                          <m:degHide m:val="on"/>
                          <m:ctrlPr>
                            <a:rPr lang="cs-CZ" b="0" i="1" smtClean="0">
                              <a:latin typeface="Cambria Math" panose="02040503050406030204" pitchFamily="18" charset="0"/>
                            </a:rPr>
                          </m:ctrlPr>
                        </m:radPr>
                        <m:deg/>
                        <m:e>
                          <m:sSub>
                            <m:sSubPr>
                              <m:ctrlPr>
                                <a:rPr lang="cs-CZ" b="0" i="1" smtClean="0">
                                  <a:latin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𝜀</m:t>
                              </m:r>
                            </m:e>
                            <m:sub>
                              <m:r>
                                <a:rPr lang="cs-CZ" b="0" i="1" smtClean="0">
                                  <a:latin typeface="Cambria Math" panose="02040503050406030204" pitchFamily="18" charset="0"/>
                                </a:rPr>
                                <m:t>𝑟</m:t>
                              </m:r>
                            </m:sub>
                          </m:sSub>
                          <m:sSub>
                            <m:sSubPr>
                              <m:ctrlPr>
                                <a:rPr lang="cs-CZ" b="0" i="1" smtClean="0">
                                  <a:latin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𝜇</m:t>
                              </m:r>
                            </m:e>
                            <m:sub>
                              <m:r>
                                <a:rPr lang="cs-CZ" b="0" i="1" smtClean="0">
                                  <a:latin typeface="Cambria Math" panose="02040503050406030204" pitchFamily="18" charset="0"/>
                                </a:rPr>
                                <m:t>𝑟</m:t>
                              </m:r>
                            </m:sub>
                          </m:sSub>
                        </m:e>
                      </m:rad>
                    </m:oMath>
                  </m:oMathPara>
                </a14:m>
                <a:endParaRPr lang="en-GB" dirty="0"/>
              </a:p>
            </p:txBody>
          </p:sp>
        </mc:Choice>
        <mc:Fallback>
          <p:sp>
            <p:nvSpPr>
              <p:cNvPr id="12" name="TextBox 11">
                <a:extLst>
                  <a:ext uri="{FF2B5EF4-FFF2-40B4-BE49-F238E27FC236}">
                    <a16:creationId xmlns:a16="http://schemas.microsoft.com/office/drawing/2014/main" id="{BE06CF96-87D2-6F64-E434-B0CA895E38C6}"/>
                  </a:ext>
                </a:extLst>
              </p:cNvPr>
              <p:cNvSpPr txBox="1">
                <a:spLocks noRot="1" noChangeAspect="1" noMove="1" noResize="1" noEditPoints="1" noAdjustHandles="1" noChangeArrowheads="1" noChangeShapeType="1" noTextEdit="1"/>
              </p:cNvSpPr>
              <p:nvPr/>
            </p:nvSpPr>
            <p:spPr>
              <a:xfrm>
                <a:off x="1190208" y="3039520"/>
                <a:ext cx="1080552" cy="278025"/>
              </a:xfrm>
              <a:prstGeom prst="rect">
                <a:avLst/>
              </a:prstGeom>
              <a:blipFill>
                <a:blip r:embed="rId5"/>
                <a:stretch>
                  <a:fillRect l="-2809" r="-562" b="-22222"/>
                </a:stretch>
              </a:blipFill>
            </p:spPr>
            <p:txBody>
              <a:bodyPr/>
              <a:lstStyle/>
              <a:p>
                <a:r>
                  <a:rPr lang="en-GB">
                    <a:noFill/>
                  </a:rPr>
                  <a:t> </a:t>
                </a:r>
              </a:p>
            </p:txBody>
          </p:sp>
        </mc:Fallback>
      </mc:AlternateContent>
      <p:pic>
        <p:nvPicPr>
          <p:cNvPr id="14" name="Picture 13">
            <a:extLst>
              <a:ext uri="{FF2B5EF4-FFF2-40B4-BE49-F238E27FC236}">
                <a16:creationId xmlns:a16="http://schemas.microsoft.com/office/drawing/2014/main" id="{7598AB04-F5E3-1F5F-DC53-4F433F32B1F9}"/>
              </a:ext>
            </a:extLst>
          </p:cNvPr>
          <p:cNvPicPr>
            <a:picLocks noChangeAspect="1"/>
          </p:cNvPicPr>
          <p:nvPr/>
        </p:nvPicPr>
        <p:blipFill>
          <a:blip r:embed="rId6"/>
          <a:stretch>
            <a:fillRect/>
          </a:stretch>
        </p:blipFill>
        <p:spPr>
          <a:xfrm>
            <a:off x="853440" y="3462338"/>
            <a:ext cx="1800900" cy="565998"/>
          </a:xfrm>
          <a:prstGeom prst="rect">
            <a:avLst/>
          </a:prstGeom>
        </p:spPr>
      </p:pic>
      <p:pic>
        <p:nvPicPr>
          <p:cNvPr id="16" name="Picture 15">
            <a:extLst>
              <a:ext uri="{FF2B5EF4-FFF2-40B4-BE49-F238E27FC236}">
                <a16:creationId xmlns:a16="http://schemas.microsoft.com/office/drawing/2014/main" id="{46092DCC-36D0-1CA9-66F3-C3E786C75131}"/>
              </a:ext>
            </a:extLst>
          </p:cNvPr>
          <p:cNvPicPr>
            <a:picLocks noChangeAspect="1"/>
          </p:cNvPicPr>
          <p:nvPr/>
        </p:nvPicPr>
        <p:blipFill>
          <a:blip r:embed="rId7"/>
          <a:stretch>
            <a:fillRect/>
          </a:stretch>
        </p:blipFill>
        <p:spPr>
          <a:xfrm>
            <a:off x="674046" y="4347851"/>
            <a:ext cx="4534586" cy="1414718"/>
          </a:xfrm>
          <a:prstGeom prst="rect">
            <a:avLst/>
          </a:prstGeom>
        </p:spPr>
      </p:pic>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5499B63A-F5CE-FB13-8206-9DC240C18228}"/>
                  </a:ext>
                </a:extLst>
              </p:cNvPr>
              <p:cNvSpPr txBox="1"/>
              <p:nvPr/>
            </p:nvSpPr>
            <p:spPr>
              <a:xfrm>
                <a:off x="1064996" y="4097339"/>
                <a:ext cx="133030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𝜀</m:t>
                          </m:r>
                        </m:e>
                        <m:sub>
                          <m:r>
                            <a:rPr lang="cs-CZ" b="0" i="1" smtClean="0">
                              <a:latin typeface="Cambria Math" panose="02040503050406030204" pitchFamily="18" charset="0"/>
                            </a:rPr>
                            <m:t>𝑟</m:t>
                          </m:r>
                        </m:sub>
                      </m:sSub>
                      <m:r>
                        <a:rPr lang="cs-CZ" b="0" i="1" smtClean="0">
                          <a:latin typeface="Cambria Math" panose="02040503050406030204" pitchFamily="18" charset="0"/>
                        </a:rPr>
                        <m:t>=</m:t>
                      </m:r>
                      <m:sSub>
                        <m:sSubPr>
                          <m:ctrlPr>
                            <a:rPr lang="cs-CZ" b="0" i="1" smtClean="0">
                              <a:latin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𝜀</m:t>
                          </m:r>
                        </m:e>
                        <m:sub>
                          <m:r>
                            <a:rPr lang="cs-CZ" b="0" i="1" smtClean="0">
                              <a:latin typeface="Cambria Math" panose="02040503050406030204" pitchFamily="18" charset="0"/>
                            </a:rPr>
                            <m:t>1</m:t>
                          </m:r>
                        </m:sub>
                      </m:sSub>
                      <m:r>
                        <a:rPr lang="cs-CZ" b="0" i="1" smtClean="0">
                          <a:latin typeface="Cambria Math" panose="02040503050406030204" pitchFamily="18" charset="0"/>
                        </a:rPr>
                        <m:t>+</m:t>
                      </m:r>
                      <m:r>
                        <a:rPr lang="cs-CZ" b="0" i="1" smtClean="0">
                          <a:latin typeface="Cambria Math" panose="02040503050406030204" pitchFamily="18" charset="0"/>
                        </a:rPr>
                        <m:t>𝑖</m:t>
                      </m:r>
                      <m:sSub>
                        <m:sSubPr>
                          <m:ctrlPr>
                            <a:rPr lang="cs-CZ" b="0" i="1" smtClean="0">
                              <a:latin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𝜀</m:t>
                          </m:r>
                        </m:e>
                        <m:sub>
                          <m:r>
                            <a:rPr lang="cs-CZ" b="0" i="1" smtClean="0">
                              <a:latin typeface="Cambria Math" panose="02040503050406030204" pitchFamily="18" charset="0"/>
                            </a:rPr>
                            <m:t>2</m:t>
                          </m:r>
                        </m:sub>
                      </m:sSub>
                    </m:oMath>
                  </m:oMathPara>
                </a14:m>
                <a:endParaRPr lang="en-GB" dirty="0"/>
              </a:p>
            </p:txBody>
          </p:sp>
        </mc:Choice>
        <mc:Fallback>
          <p:sp>
            <p:nvSpPr>
              <p:cNvPr id="18" name="TextBox 17">
                <a:extLst>
                  <a:ext uri="{FF2B5EF4-FFF2-40B4-BE49-F238E27FC236}">
                    <a16:creationId xmlns:a16="http://schemas.microsoft.com/office/drawing/2014/main" id="{5499B63A-F5CE-FB13-8206-9DC240C18228}"/>
                  </a:ext>
                </a:extLst>
              </p:cNvPr>
              <p:cNvSpPr txBox="1">
                <a:spLocks noRot="1" noChangeAspect="1" noMove="1" noResize="1" noEditPoints="1" noAdjustHandles="1" noChangeArrowheads="1" noChangeShapeType="1" noTextEdit="1"/>
              </p:cNvSpPr>
              <p:nvPr/>
            </p:nvSpPr>
            <p:spPr>
              <a:xfrm>
                <a:off x="1064996" y="4097339"/>
                <a:ext cx="1330300" cy="276999"/>
              </a:xfrm>
              <a:prstGeom prst="rect">
                <a:avLst/>
              </a:prstGeom>
              <a:blipFill>
                <a:blip r:embed="rId8"/>
                <a:stretch>
                  <a:fillRect l="-2294" r="-917" b="-15217"/>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035AE15E-756A-DCD5-8315-437105548777}"/>
              </a:ext>
            </a:extLst>
          </p:cNvPr>
          <p:cNvCxnSpPr>
            <a:cxnSpLocks/>
            <a:stCxn id="16" idx="2"/>
          </p:cNvCxnSpPr>
          <p:nvPr/>
        </p:nvCxnSpPr>
        <p:spPr>
          <a:xfrm flipH="1" flipV="1">
            <a:off x="2270760" y="5347724"/>
            <a:ext cx="670579" cy="41484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444763F-69F3-72FA-1199-DAB4F45322B0}"/>
              </a:ext>
            </a:extLst>
          </p:cNvPr>
          <p:cNvSpPr txBox="1"/>
          <p:nvPr/>
        </p:nvSpPr>
        <p:spPr>
          <a:xfrm>
            <a:off x="3034058" y="5643749"/>
            <a:ext cx="8483896" cy="646331"/>
          </a:xfrm>
          <a:prstGeom prst="rect">
            <a:avLst/>
          </a:prstGeom>
          <a:noFill/>
        </p:spPr>
        <p:txBody>
          <a:bodyPr wrap="square" rtlCol="0">
            <a:spAutoFit/>
          </a:bodyPr>
          <a:lstStyle/>
          <a:p>
            <a:r>
              <a:rPr lang="cs-CZ" dirty="0"/>
              <a:t>Real part non-</a:t>
            </a:r>
            <a:r>
              <a:rPr lang="cs-CZ" dirty="0" err="1"/>
              <a:t>zero</a:t>
            </a:r>
            <a:r>
              <a:rPr lang="cs-CZ" dirty="0"/>
              <a:t> </a:t>
            </a:r>
            <a:r>
              <a:rPr lang="cs-CZ" dirty="0" err="1"/>
              <a:t>for</a:t>
            </a:r>
            <a:r>
              <a:rPr lang="cs-CZ" dirty="0"/>
              <a:t> any non-</a:t>
            </a:r>
            <a:r>
              <a:rPr lang="cs-CZ" dirty="0" err="1"/>
              <a:t>zero</a:t>
            </a:r>
            <a:r>
              <a:rPr lang="cs-CZ" dirty="0"/>
              <a:t> </a:t>
            </a:r>
            <a:r>
              <a:rPr lang="el-GR" dirty="0"/>
              <a:t>ε</a:t>
            </a:r>
            <a:r>
              <a:rPr lang="cs-CZ" baseline="-25000" dirty="0"/>
              <a:t>2</a:t>
            </a:r>
            <a:r>
              <a:rPr lang="cs-CZ" dirty="0"/>
              <a:t> (</a:t>
            </a:r>
            <a:r>
              <a:rPr lang="cs-CZ" dirty="0" err="1"/>
              <a:t>collisions</a:t>
            </a:r>
            <a:r>
              <a:rPr lang="cs-CZ" dirty="0"/>
              <a:t>). </a:t>
            </a:r>
            <a:r>
              <a:rPr lang="cs-CZ" dirty="0" err="1"/>
              <a:t>With</a:t>
            </a:r>
            <a:r>
              <a:rPr lang="cs-CZ" dirty="0"/>
              <a:t> </a:t>
            </a:r>
            <a:r>
              <a:rPr lang="cs-CZ" dirty="0" err="1"/>
              <a:t>collisions</a:t>
            </a:r>
            <a:r>
              <a:rPr lang="cs-CZ" dirty="0"/>
              <a:t> </a:t>
            </a:r>
            <a:r>
              <a:rPr lang="cs-CZ" dirty="0" err="1"/>
              <a:t>some</a:t>
            </a:r>
            <a:r>
              <a:rPr lang="cs-CZ" dirty="0"/>
              <a:t> </a:t>
            </a:r>
            <a:r>
              <a:rPr lang="cs-CZ" dirty="0" err="1"/>
              <a:t>propagation</a:t>
            </a:r>
            <a:r>
              <a:rPr lang="cs-CZ" dirty="0"/>
              <a:t> </a:t>
            </a:r>
            <a:r>
              <a:rPr lang="cs-CZ" dirty="0" err="1"/>
              <a:t>still</a:t>
            </a:r>
            <a:r>
              <a:rPr lang="cs-CZ" dirty="0"/>
              <a:t> </a:t>
            </a:r>
            <a:r>
              <a:rPr lang="cs-CZ" dirty="0" err="1"/>
              <a:t>exists</a:t>
            </a:r>
            <a:r>
              <a:rPr lang="cs-CZ" dirty="0"/>
              <a:t> but </a:t>
            </a:r>
            <a:r>
              <a:rPr lang="cs-CZ" dirty="0" err="1"/>
              <a:t>with</a:t>
            </a:r>
            <a:r>
              <a:rPr lang="cs-CZ" dirty="0"/>
              <a:t> </a:t>
            </a:r>
            <a:r>
              <a:rPr lang="cs-CZ" dirty="0" err="1"/>
              <a:t>strong</a:t>
            </a:r>
            <a:r>
              <a:rPr lang="cs-CZ" dirty="0"/>
              <a:t> </a:t>
            </a:r>
            <a:r>
              <a:rPr lang="cs-CZ" dirty="0" err="1"/>
              <a:t>atenuation</a:t>
            </a:r>
            <a:r>
              <a:rPr lang="cs-CZ" dirty="0"/>
              <a:t> </a:t>
            </a:r>
            <a:r>
              <a:rPr lang="cs-CZ" dirty="0" err="1"/>
              <a:t>under</a:t>
            </a:r>
            <a:r>
              <a:rPr lang="cs-CZ" dirty="0"/>
              <a:t> </a:t>
            </a:r>
            <a:r>
              <a:rPr lang="cs-CZ" dirty="0" err="1"/>
              <a:t>the</a:t>
            </a:r>
            <a:r>
              <a:rPr lang="cs-CZ" dirty="0"/>
              <a:t> </a:t>
            </a:r>
            <a:r>
              <a:rPr lang="cs-CZ" dirty="0" err="1"/>
              <a:t>theoretical</a:t>
            </a:r>
            <a:r>
              <a:rPr lang="cs-CZ" dirty="0"/>
              <a:t> </a:t>
            </a:r>
            <a:r>
              <a:rPr lang="cs-CZ" dirty="0" err="1"/>
              <a:t>cut</a:t>
            </a:r>
            <a:r>
              <a:rPr lang="cs-CZ" dirty="0"/>
              <a:t> </a:t>
            </a:r>
            <a:r>
              <a:rPr lang="cs-CZ" dirty="0" err="1"/>
              <a:t>off</a:t>
            </a:r>
            <a:r>
              <a:rPr lang="cs-CZ" dirty="0"/>
              <a:t> </a:t>
            </a:r>
            <a:r>
              <a:rPr lang="cs-CZ" dirty="0" err="1"/>
              <a:t>frequency</a:t>
            </a:r>
            <a:endParaRPr lang="en-GB" dirty="0"/>
          </a:p>
        </p:txBody>
      </p:sp>
      <p:sp>
        <p:nvSpPr>
          <p:cNvPr id="23" name="TextBox 22">
            <a:extLst>
              <a:ext uri="{FF2B5EF4-FFF2-40B4-BE49-F238E27FC236}">
                <a16:creationId xmlns:a16="http://schemas.microsoft.com/office/drawing/2014/main" id="{7EC1CC07-E08B-9C50-012C-754E9595D6E8}"/>
              </a:ext>
            </a:extLst>
          </p:cNvPr>
          <p:cNvSpPr txBox="1"/>
          <p:nvPr/>
        </p:nvSpPr>
        <p:spPr>
          <a:xfrm>
            <a:off x="201541" y="6484641"/>
            <a:ext cx="8649477" cy="369332"/>
          </a:xfrm>
          <a:prstGeom prst="rect">
            <a:avLst/>
          </a:prstGeom>
          <a:noFill/>
        </p:spPr>
        <p:txBody>
          <a:bodyPr wrap="square" rtlCol="0">
            <a:spAutoFit/>
          </a:bodyPr>
          <a:lstStyle/>
          <a:p>
            <a:r>
              <a:rPr lang="en-GB" dirty="0"/>
              <a:t>Jan </a:t>
            </a:r>
            <a:r>
              <a:rPr lang="en-GB" dirty="0" err="1"/>
              <a:t>Falt</a:t>
            </a:r>
            <a:r>
              <a:rPr lang="cs-CZ" dirty="0" err="1"/>
              <a:t>ýnek</a:t>
            </a:r>
            <a:r>
              <a:rPr lang="cs-CZ" dirty="0"/>
              <a:t>, </a:t>
            </a:r>
            <a:r>
              <a:rPr lang="cs-CZ" dirty="0" err="1"/>
              <a:t>Microwave</a:t>
            </a:r>
            <a:r>
              <a:rPr lang="cs-CZ" dirty="0"/>
              <a:t> </a:t>
            </a:r>
            <a:r>
              <a:rPr lang="cs-CZ" dirty="0" err="1"/>
              <a:t>diagnostics</a:t>
            </a:r>
            <a:r>
              <a:rPr lang="cs-CZ" dirty="0"/>
              <a:t> </a:t>
            </a:r>
            <a:r>
              <a:rPr lang="cs-CZ" dirty="0" err="1"/>
              <a:t>of</a:t>
            </a:r>
            <a:r>
              <a:rPr lang="cs-CZ" dirty="0"/>
              <a:t> plasma and </a:t>
            </a:r>
            <a:r>
              <a:rPr lang="cs-CZ" dirty="0" err="1"/>
              <a:t>materials</a:t>
            </a:r>
            <a:r>
              <a:rPr lang="cs-CZ" dirty="0"/>
              <a:t>, Ph.D. </a:t>
            </a:r>
            <a:r>
              <a:rPr lang="cs-CZ" dirty="0" err="1"/>
              <a:t>Dissertation</a:t>
            </a:r>
            <a:endParaRPr lang="en-GB" dirty="0"/>
          </a:p>
        </p:txBody>
      </p:sp>
    </p:spTree>
    <p:extLst>
      <p:ext uri="{BB962C8B-B14F-4D97-AF65-F5344CB8AC3E}">
        <p14:creationId xmlns:p14="http://schemas.microsoft.com/office/powerpoint/2010/main" val="3174981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588" y="3407810"/>
            <a:ext cx="4534074" cy="1404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EADDCF1C-9A17-4788-8CBF-CBC3C16FF8C7}"/>
              </a:ext>
            </a:extLst>
          </p:cNvPr>
          <p:cNvSpPr txBox="1">
            <a:spLocks/>
          </p:cNvSpPr>
          <p:nvPr/>
        </p:nvSpPr>
        <p:spPr>
          <a:xfrm>
            <a:off x="1981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Microwave diagnostics</a:t>
            </a:r>
            <a:r>
              <a:rPr lang="en-GB" dirty="0"/>
              <a:t> of plasma</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111" y="2040496"/>
            <a:ext cx="2869228" cy="61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09800" y="1764268"/>
            <a:ext cx="2667000" cy="369332"/>
          </a:xfrm>
          <a:prstGeom prst="rect">
            <a:avLst/>
          </a:prstGeom>
          <a:noFill/>
        </p:spPr>
        <p:txBody>
          <a:bodyPr wrap="square" rtlCol="0">
            <a:spAutoFit/>
          </a:bodyPr>
          <a:lstStyle/>
          <a:p>
            <a:r>
              <a:rPr lang="en-GB" dirty="0"/>
              <a:t>Plasma conductivity</a:t>
            </a:r>
            <a:endParaRPr lang="en-US" dirty="0"/>
          </a:p>
        </p:txBody>
      </p:sp>
      <p:sp>
        <p:nvSpPr>
          <p:cNvPr id="6" name="TextBox 5"/>
          <p:cNvSpPr txBox="1"/>
          <p:nvPr/>
        </p:nvSpPr>
        <p:spPr>
          <a:xfrm>
            <a:off x="2133600" y="2895600"/>
            <a:ext cx="5105400" cy="369332"/>
          </a:xfrm>
          <a:prstGeom prst="rect">
            <a:avLst/>
          </a:prstGeom>
          <a:noFill/>
        </p:spPr>
        <p:txBody>
          <a:bodyPr wrap="square" rtlCol="0">
            <a:spAutoFit/>
          </a:bodyPr>
          <a:lstStyle/>
          <a:p>
            <a:r>
              <a:rPr lang="en-GB" dirty="0"/>
              <a:t>Change of resonant frequency and resonator quality</a:t>
            </a:r>
            <a:r>
              <a:rPr lang="cs-CZ" dirty="0"/>
              <a:t>:</a:t>
            </a:r>
            <a:endParaRPr lang="en-US" dirty="0"/>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808" y="5255104"/>
            <a:ext cx="1527192" cy="79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209800" y="4888468"/>
            <a:ext cx="4572000" cy="369332"/>
          </a:xfrm>
          <a:prstGeom prst="rect">
            <a:avLst/>
          </a:prstGeom>
          <a:noFill/>
        </p:spPr>
        <p:txBody>
          <a:bodyPr wrap="square" rtlCol="0">
            <a:spAutoFit/>
          </a:bodyPr>
          <a:lstStyle/>
          <a:p>
            <a:r>
              <a:rPr lang="en-GB" dirty="0"/>
              <a:t>Plasma frequency</a:t>
            </a:r>
            <a:endParaRPr lang="en-US" dirty="0"/>
          </a:p>
        </p:txBody>
      </p:sp>
    </p:spTree>
    <p:extLst>
      <p:ext uri="{BB962C8B-B14F-4D97-AF65-F5344CB8AC3E}">
        <p14:creationId xmlns:p14="http://schemas.microsoft.com/office/powerpoint/2010/main" val="3719141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18"/>
            <a:ext cx="10515600" cy="1325563"/>
          </a:xfrm>
        </p:spPr>
        <p:txBody>
          <a:bodyPr>
            <a:normAutofit/>
          </a:bodyPr>
          <a:lstStyle/>
          <a:p>
            <a:r>
              <a:rPr lang="en-US" dirty="0"/>
              <a:t>Microwave diagnostics</a:t>
            </a:r>
            <a:r>
              <a:rPr lang="en-GB" dirty="0"/>
              <a:t> of plasma</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415575"/>
            <a:ext cx="4876800" cy="3605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33600" y="6172200"/>
            <a:ext cx="4419600" cy="369332"/>
          </a:xfrm>
          <a:prstGeom prst="rect">
            <a:avLst/>
          </a:prstGeom>
          <a:noFill/>
        </p:spPr>
        <p:txBody>
          <a:bodyPr wrap="square" rtlCol="0">
            <a:spAutoFit/>
          </a:bodyPr>
          <a:lstStyle/>
          <a:p>
            <a:r>
              <a:rPr lang="cs-CZ" dirty="0" err="1"/>
              <a:t>Sicha</a:t>
            </a:r>
            <a:r>
              <a:rPr lang="cs-CZ" dirty="0"/>
              <a:t> et al., Czech. J. </a:t>
            </a:r>
            <a:r>
              <a:rPr lang="cs-CZ" dirty="0" err="1"/>
              <a:t>Phys</a:t>
            </a:r>
            <a:r>
              <a:rPr lang="cs-CZ" dirty="0"/>
              <a:t>. B 20, 684, 1970 </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863" y="1049482"/>
            <a:ext cx="276147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476" y="3733800"/>
            <a:ext cx="42005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76401" y="1049482"/>
            <a:ext cx="4791075" cy="646331"/>
          </a:xfrm>
          <a:prstGeom prst="rect">
            <a:avLst/>
          </a:prstGeom>
          <a:noFill/>
        </p:spPr>
        <p:txBody>
          <a:bodyPr wrap="square" rtlCol="0">
            <a:spAutoFit/>
          </a:bodyPr>
          <a:lstStyle/>
          <a:p>
            <a:r>
              <a:rPr lang="en-GB" dirty="0"/>
              <a:t>From the shift of resonant frequency we can get electron number density</a:t>
            </a:r>
            <a:endParaRPr lang="en-US" dirty="0"/>
          </a:p>
        </p:txBody>
      </p:sp>
    </p:spTree>
    <p:extLst>
      <p:ext uri="{BB962C8B-B14F-4D97-AF65-F5344CB8AC3E}">
        <p14:creationId xmlns:p14="http://schemas.microsoft.com/office/powerpoint/2010/main" val="763521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FEC221-3CB5-405F-A49E-C8ABDD2198FB}"/>
              </a:ext>
            </a:extLst>
          </p:cNvPr>
          <p:cNvSpPr>
            <a:spLocks noGrp="1"/>
          </p:cNvSpPr>
          <p:nvPr>
            <p:ph sz="half" idx="1"/>
          </p:nvPr>
        </p:nvSpPr>
        <p:spPr>
          <a:xfrm>
            <a:off x="1981200" y="1600201"/>
            <a:ext cx="8229600" cy="762000"/>
          </a:xfrm>
        </p:spPr>
        <p:txBody>
          <a:bodyPr/>
          <a:lstStyle/>
          <a:p>
            <a:r>
              <a:rPr lang="en-GB" dirty="0"/>
              <a:t>Electron number density measurement</a:t>
            </a:r>
          </a:p>
        </p:txBody>
      </p:sp>
      <p:sp>
        <p:nvSpPr>
          <p:cNvPr id="6" name="Title 1">
            <a:extLst>
              <a:ext uri="{FF2B5EF4-FFF2-40B4-BE49-F238E27FC236}">
                <a16:creationId xmlns:a16="http://schemas.microsoft.com/office/drawing/2014/main" id="{EADDCF1C-9A17-4788-8CBF-CBC3C16FF8C7}"/>
              </a:ext>
            </a:extLst>
          </p:cNvPr>
          <p:cNvSpPr>
            <a:spLocks noGrp="1"/>
          </p:cNvSpPr>
          <p:nvPr>
            <p:ph type="title"/>
          </p:nvPr>
        </p:nvSpPr>
        <p:spPr>
          <a:xfrm>
            <a:off x="1981200" y="274638"/>
            <a:ext cx="8229600" cy="1143000"/>
          </a:xfrm>
        </p:spPr>
        <p:txBody>
          <a:bodyPr/>
          <a:lstStyle/>
          <a:p>
            <a:r>
              <a:rPr lang="en-US" dirty="0"/>
              <a:t>Microwave diagnostics</a:t>
            </a:r>
            <a:r>
              <a:rPr lang="en-GB" dirty="0"/>
              <a:t> of plasma</a:t>
            </a:r>
            <a:endParaRPr lang="en-US" dirty="0"/>
          </a:p>
        </p:txBody>
      </p:sp>
      <p:graphicFrame>
        <p:nvGraphicFramePr>
          <p:cNvPr id="2" name="Object 1"/>
          <p:cNvGraphicFramePr>
            <a:graphicFrameLocks noChangeAspect="1"/>
          </p:cNvGraphicFramePr>
          <p:nvPr/>
        </p:nvGraphicFramePr>
        <p:xfrm>
          <a:off x="1514476" y="2209801"/>
          <a:ext cx="4316413" cy="3514725"/>
        </p:xfrm>
        <a:graphic>
          <a:graphicData uri="http://schemas.openxmlformats.org/presentationml/2006/ole">
            <mc:AlternateContent xmlns:mc="http://schemas.openxmlformats.org/markup-compatibility/2006">
              <mc:Choice xmlns:v="urn:schemas-microsoft-com:vml" Requires="v">
                <p:oleObj name="Graph" r:id="rId2" imgW="3726720" imgH="3035520" progId="Origin50.Graph">
                  <p:embed/>
                </p:oleObj>
              </mc:Choice>
              <mc:Fallback>
                <p:oleObj name="Graph" r:id="rId2" imgW="3726720" imgH="3035520" progId="Origin50.Graph">
                  <p:embed/>
                  <p:pic>
                    <p:nvPicPr>
                      <p:cNvPr id="2" name="Object 1"/>
                      <p:cNvPicPr/>
                      <p:nvPr/>
                    </p:nvPicPr>
                    <p:blipFill>
                      <a:blip r:embed="rId3"/>
                      <a:stretch>
                        <a:fillRect/>
                      </a:stretch>
                    </p:blipFill>
                    <p:spPr>
                      <a:xfrm>
                        <a:off x="1514476" y="2209801"/>
                        <a:ext cx="4316413" cy="3514725"/>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5715000" y="2162174"/>
          <a:ext cx="4406138" cy="3629026"/>
        </p:xfrm>
        <a:graphic>
          <a:graphicData uri="http://schemas.openxmlformats.org/presentationml/2006/ole">
            <mc:AlternateContent xmlns:mc="http://schemas.openxmlformats.org/markup-compatibility/2006">
              <mc:Choice xmlns:v="urn:schemas-microsoft-com:vml" Requires="v">
                <p:oleObj name="Graph" r:id="rId4" imgW="3735360" imgH="3077280" progId="Origin50.Graph">
                  <p:embed/>
                </p:oleObj>
              </mc:Choice>
              <mc:Fallback>
                <p:oleObj name="Graph" r:id="rId4" imgW="3735360" imgH="3077280" progId="Origin50.Graph">
                  <p:embed/>
                  <p:pic>
                    <p:nvPicPr>
                      <p:cNvPr id="4" name="Object 3"/>
                      <p:cNvPicPr/>
                      <p:nvPr/>
                    </p:nvPicPr>
                    <p:blipFill>
                      <a:blip r:embed="rId5"/>
                      <a:stretch>
                        <a:fillRect/>
                      </a:stretch>
                    </p:blipFill>
                    <p:spPr>
                      <a:xfrm>
                        <a:off x="5715000" y="2162174"/>
                        <a:ext cx="4406138" cy="3629026"/>
                      </a:xfrm>
                      <a:prstGeom prst="rect">
                        <a:avLst/>
                      </a:prstGeom>
                    </p:spPr>
                  </p:pic>
                </p:oleObj>
              </mc:Fallback>
            </mc:AlternateContent>
          </a:graphicData>
        </a:graphic>
      </p:graphicFrame>
    </p:spTree>
    <p:extLst>
      <p:ext uri="{BB962C8B-B14F-4D97-AF65-F5344CB8AC3E}">
        <p14:creationId xmlns:p14="http://schemas.microsoft.com/office/powerpoint/2010/main" val="2129707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644E-549F-B374-0B7C-5B455B04B654}"/>
              </a:ext>
            </a:extLst>
          </p:cNvPr>
          <p:cNvSpPr>
            <a:spLocks noGrp="1"/>
          </p:cNvSpPr>
          <p:nvPr>
            <p:ph type="title"/>
          </p:nvPr>
        </p:nvSpPr>
        <p:spPr/>
        <p:txBody>
          <a:bodyPr/>
          <a:lstStyle/>
          <a:p>
            <a:r>
              <a:rPr lang="en-GB" dirty="0"/>
              <a:t>Microwave interferometry</a:t>
            </a:r>
          </a:p>
        </p:txBody>
      </p:sp>
      <p:pic>
        <p:nvPicPr>
          <p:cNvPr id="5" name="Picture 4">
            <a:extLst>
              <a:ext uri="{FF2B5EF4-FFF2-40B4-BE49-F238E27FC236}">
                <a16:creationId xmlns:a16="http://schemas.microsoft.com/office/drawing/2014/main" id="{D83E4878-4BBC-4FFC-AFF3-5DAA2B6F2619}"/>
              </a:ext>
            </a:extLst>
          </p:cNvPr>
          <p:cNvPicPr>
            <a:picLocks noChangeAspect="1"/>
          </p:cNvPicPr>
          <p:nvPr/>
        </p:nvPicPr>
        <p:blipFill>
          <a:blip r:embed="rId2"/>
          <a:stretch>
            <a:fillRect/>
          </a:stretch>
        </p:blipFill>
        <p:spPr>
          <a:xfrm>
            <a:off x="1158264" y="1526302"/>
            <a:ext cx="5383369" cy="4533363"/>
          </a:xfrm>
          <a:prstGeom prst="rect">
            <a:avLst/>
          </a:prstGeom>
        </p:spPr>
      </p:pic>
      <p:sp>
        <p:nvSpPr>
          <p:cNvPr id="6" name="TextBox 5">
            <a:extLst>
              <a:ext uri="{FF2B5EF4-FFF2-40B4-BE49-F238E27FC236}">
                <a16:creationId xmlns:a16="http://schemas.microsoft.com/office/drawing/2014/main" id="{BAEF7669-A2EE-8C9C-213E-95BA57ED8694}"/>
              </a:ext>
            </a:extLst>
          </p:cNvPr>
          <p:cNvSpPr txBox="1"/>
          <p:nvPr/>
        </p:nvSpPr>
        <p:spPr>
          <a:xfrm>
            <a:off x="342123" y="6308209"/>
            <a:ext cx="8649477" cy="369332"/>
          </a:xfrm>
          <a:prstGeom prst="rect">
            <a:avLst/>
          </a:prstGeom>
          <a:noFill/>
        </p:spPr>
        <p:txBody>
          <a:bodyPr wrap="square" rtlCol="0">
            <a:spAutoFit/>
          </a:bodyPr>
          <a:lstStyle/>
          <a:p>
            <a:r>
              <a:rPr lang="en-GB" dirty="0"/>
              <a:t>Jan </a:t>
            </a:r>
            <a:r>
              <a:rPr lang="en-GB" dirty="0" err="1"/>
              <a:t>Falt</a:t>
            </a:r>
            <a:r>
              <a:rPr lang="cs-CZ" dirty="0" err="1"/>
              <a:t>ýnek</a:t>
            </a:r>
            <a:r>
              <a:rPr lang="cs-CZ" dirty="0"/>
              <a:t>, </a:t>
            </a:r>
            <a:r>
              <a:rPr lang="cs-CZ" dirty="0" err="1"/>
              <a:t>Microwave</a:t>
            </a:r>
            <a:r>
              <a:rPr lang="cs-CZ" dirty="0"/>
              <a:t> </a:t>
            </a:r>
            <a:r>
              <a:rPr lang="cs-CZ" dirty="0" err="1"/>
              <a:t>diagnostics</a:t>
            </a:r>
            <a:r>
              <a:rPr lang="cs-CZ" dirty="0"/>
              <a:t> </a:t>
            </a:r>
            <a:r>
              <a:rPr lang="cs-CZ" dirty="0" err="1"/>
              <a:t>of</a:t>
            </a:r>
            <a:r>
              <a:rPr lang="cs-CZ" dirty="0"/>
              <a:t> plasma and </a:t>
            </a:r>
            <a:r>
              <a:rPr lang="cs-CZ" dirty="0" err="1"/>
              <a:t>materials</a:t>
            </a:r>
            <a:r>
              <a:rPr lang="cs-CZ" dirty="0"/>
              <a:t>, Ph.D. </a:t>
            </a:r>
            <a:r>
              <a:rPr lang="cs-CZ" dirty="0" err="1"/>
              <a:t>Dissertation</a:t>
            </a:r>
            <a:endParaRPr lang="en-GB" dirty="0"/>
          </a:p>
        </p:txBody>
      </p:sp>
      <p:sp>
        <p:nvSpPr>
          <p:cNvPr id="13" name="TextBox 12">
            <a:extLst>
              <a:ext uri="{FF2B5EF4-FFF2-40B4-BE49-F238E27FC236}">
                <a16:creationId xmlns:a16="http://schemas.microsoft.com/office/drawing/2014/main" id="{39CC26C7-68D8-559D-60DC-DBB734E8E00B}"/>
              </a:ext>
            </a:extLst>
          </p:cNvPr>
          <p:cNvSpPr txBox="1"/>
          <p:nvPr/>
        </p:nvSpPr>
        <p:spPr>
          <a:xfrm>
            <a:off x="7345017" y="1858617"/>
            <a:ext cx="4333461" cy="369332"/>
          </a:xfrm>
          <a:prstGeom prst="rect">
            <a:avLst/>
          </a:prstGeom>
          <a:noFill/>
        </p:spPr>
        <p:txBody>
          <a:bodyPr wrap="square" rtlCol="0">
            <a:spAutoFit/>
          </a:bodyPr>
          <a:lstStyle/>
          <a:p>
            <a:r>
              <a:rPr lang="cs-CZ" dirty="0" err="1"/>
              <a:t>Phase</a:t>
            </a:r>
            <a:r>
              <a:rPr lang="cs-CZ" dirty="0"/>
              <a:t> shift </a:t>
            </a:r>
            <a:r>
              <a:rPr lang="cs-CZ" dirty="0" err="1"/>
              <a:t>induced</a:t>
            </a:r>
            <a:r>
              <a:rPr lang="cs-CZ" dirty="0"/>
              <a:t> by plasma </a:t>
            </a:r>
            <a:r>
              <a:rPr lang="cs-CZ" dirty="0" err="1"/>
              <a:t>is</a:t>
            </a:r>
            <a:r>
              <a:rPr lang="cs-CZ" dirty="0"/>
              <a:t> </a:t>
            </a:r>
            <a:r>
              <a:rPr lang="cs-CZ" dirty="0" err="1"/>
              <a:t>measured</a:t>
            </a:r>
            <a:endParaRPr lang="en-GB" dirty="0"/>
          </a:p>
        </p:txBody>
      </p:sp>
    </p:spTree>
    <p:extLst>
      <p:ext uri="{BB962C8B-B14F-4D97-AF65-F5344CB8AC3E}">
        <p14:creationId xmlns:p14="http://schemas.microsoft.com/office/powerpoint/2010/main" val="3965745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C108-0646-0677-5B79-CCF9FD0CD853}"/>
              </a:ext>
            </a:extLst>
          </p:cNvPr>
          <p:cNvSpPr>
            <a:spLocks noGrp="1"/>
          </p:cNvSpPr>
          <p:nvPr>
            <p:ph type="title"/>
          </p:nvPr>
        </p:nvSpPr>
        <p:spPr/>
        <p:txBody>
          <a:bodyPr/>
          <a:lstStyle/>
          <a:p>
            <a:r>
              <a:rPr lang="cs-CZ" dirty="0" err="1"/>
              <a:t>Microwave</a:t>
            </a:r>
            <a:r>
              <a:rPr lang="cs-CZ" dirty="0"/>
              <a:t> </a:t>
            </a:r>
            <a:r>
              <a:rPr lang="cs-CZ" dirty="0" err="1"/>
              <a:t>reflectometry</a:t>
            </a:r>
            <a:endParaRPr lang="en-GB" dirty="0"/>
          </a:p>
        </p:txBody>
      </p:sp>
      <p:pic>
        <p:nvPicPr>
          <p:cNvPr id="5" name="Picture 4">
            <a:extLst>
              <a:ext uri="{FF2B5EF4-FFF2-40B4-BE49-F238E27FC236}">
                <a16:creationId xmlns:a16="http://schemas.microsoft.com/office/drawing/2014/main" id="{CDF5E8FE-2929-C7E5-00AE-A81969A5EFCC}"/>
              </a:ext>
            </a:extLst>
          </p:cNvPr>
          <p:cNvPicPr>
            <a:picLocks noChangeAspect="1"/>
          </p:cNvPicPr>
          <p:nvPr/>
        </p:nvPicPr>
        <p:blipFill>
          <a:blip r:embed="rId2"/>
          <a:stretch>
            <a:fillRect/>
          </a:stretch>
        </p:blipFill>
        <p:spPr>
          <a:xfrm>
            <a:off x="724109" y="1779943"/>
            <a:ext cx="3786389" cy="3715555"/>
          </a:xfrm>
          <a:prstGeom prst="rect">
            <a:avLst/>
          </a:prstGeom>
        </p:spPr>
      </p:pic>
      <p:pic>
        <p:nvPicPr>
          <p:cNvPr id="7" name="Picture 6">
            <a:extLst>
              <a:ext uri="{FF2B5EF4-FFF2-40B4-BE49-F238E27FC236}">
                <a16:creationId xmlns:a16="http://schemas.microsoft.com/office/drawing/2014/main" id="{2C8B64D5-10FA-C12A-35A1-1FCD48320FF8}"/>
              </a:ext>
            </a:extLst>
          </p:cNvPr>
          <p:cNvPicPr>
            <a:picLocks noChangeAspect="1"/>
          </p:cNvPicPr>
          <p:nvPr/>
        </p:nvPicPr>
        <p:blipFill>
          <a:blip r:embed="rId3"/>
          <a:stretch>
            <a:fillRect/>
          </a:stretch>
        </p:blipFill>
        <p:spPr>
          <a:xfrm>
            <a:off x="290440" y="6294092"/>
            <a:ext cx="6581918" cy="397566"/>
          </a:xfrm>
          <a:prstGeom prst="rect">
            <a:avLst/>
          </a:prstGeom>
        </p:spPr>
      </p:pic>
      <p:sp>
        <p:nvSpPr>
          <p:cNvPr id="8" name="TextBox 7">
            <a:extLst>
              <a:ext uri="{FF2B5EF4-FFF2-40B4-BE49-F238E27FC236}">
                <a16:creationId xmlns:a16="http://schemas.microsoft.com/office/drawing/2014/main" id="{C0D1C831-AA5D-D3BC-0E06-2631D192129D}"/>
              </a:ext>
            </a:extLst>
          </p:cNvPr>
          <p:cNvSpPr txBox="1"/>
          <p:nvPr/>
        </p:nvSpPr>
        <p:spPr>
          <a:xfrm>
            <a:off x="4830417" y="2027583"/>
            <a:ext cx="5854148" cy="369332"/>
          </a:xfrm>
          <a:prstGeom prst="rect">
            <a:avLst/>
          </a:prstGeom>
          <a:noFill/>
        </p:spPr>
        <p:txBody>
          <a:bodyPr wrap="square" rtlCol="0">
            <a:spAutoFit/>
          </a:bodyPr>
          <a:lstStyle/>
          <a:p>
            <a:r>
              <a:rPr lang="cs-CZ" dirty="0" err="1"/>
              <a:t>Utilising</a:t>
            </a:r>
            <a:r>
              <a:rPr lang="cs-CZ" dirty="0"/>
              <a:t> </a:t>
            </a:r>
            <a:r>
              <a:rPr lang="cs-CZ" dirty="0" err="1"/>
              <a:t>reflection</a:t>
            </a:r>
            <a:r>
              <a:rPr lang="cs-CZ" dirty="0"/>
              <a:t> </a:t>
            </a:r>
            <a:r>
              <a:rPr lang="cs-CZ" dirty="0" err="1"/>
              <a:t>of</a:t>
            </a:r>
            <a:r>
              <a:rPr lang="cs-CZ" dirty="0"/>
              <a:t> </a:t>
            </a:r>
            <a:r>
              <a:rPr lang="cs-CZ" dirty="0" err="1"/>
              <a:t>microwaves</a:t>
            </a:r>
            <a:r>
              <a:rPr lang="cs-CZ" dirty="0"/>
              <a:t> to </a:t>
            </a:r>
            <a:r>
              <a:rPr lang="cs-CZ" dirty="0" err="1"/>
              <a:t>find</a:t>
            </a:r>
            <a:r>
              <a:rPr lang="cs-CZ" dirty="0"/>
              <a:t> </a:t>
            </a:r>
            <a:r>
              <a:rPr lang="cs-CZ" dirty="0" err="1"/>
              <a:t>cut</a:t>
            </a:r>
            <a:r>
              <a:rPr lang="cs-CZ" dirty="0"/>
              <a:t> </a:t>
            </a:r>
            <a:r>
              <a:rPr lang="cs-CZ" dirty="0" err="1"/>
              <a:t>off</a:t>
            </a:r>
            <a:r>
              <a:rPr lang="cs-CZ" dirty="0"/>
              <a:t> </a:t>
            </a:r>
            <a:r>
              <a:rPr lang="cs-CZ" dirty="0" err="1"/>
              <a:t>frequency</a:t>
            </a:r>
            <a:endParaRPr lang="en-GB" dirty="0"/>
          </a:p>
        </p:txBody>
      </p:sp>
      <p:pic>
        <p:nvPicPr>
          <p:cNvPr id="9" name="Picture 8">
            <a:extLst>
              <a:ext uri="{FF2B5EF4-FFF2-40B4-BE49-F238E27FC236}">
                <a16:creationId xmlns:a16="http://schemas.microsoft.com/office/drawing/2014/main" id="{DE8BB32F-2CEA-8448-9047-2DEBA96B27BA}"/>
              </a:ext>
            </a:extLst>
          </p:cNvPr>
          <p:cNvPicPr>
            <a:picLocks noChangeAspect="1"/>
          </p:cNvPicPr>
          <p:nvPr/>
        </p:nvPicPr>
        <p:blipFill>
          <a:blip r:embed="rId4"/>
          <a:stretch>
            <a:fillRect/>
          </a:stretch>
        </p:blipFill>
        <p:spPr>
          <a:xfrm>
            <a:off x="5840721" y="2860227"/>
            <a:ext cx="2063274" cy="670564"/>
          </a:xfrm>
          <a:prstGeom prst="rect">
            <a:avLst/>
          </a:prstGeom>
        </p:spPr>
      </p:pic>
    </p:spTree>
    <p:extLst>
      <p:ext uri="{BB962C8B-B14F-4D97-AF65-F5344CB8AC3E}">
        <p14:creationId xmlns:p14="http://schemas.microsoft.com/office/powerpoint/2010/main" val="2095157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655B8F9-2662-4A53-9F55-26C75A07ADB8}"/>
              </a:ext>
            </a:extLst>
          </p:cNvPr>
          <p:cNvSpPr>
            <a:spLocks noGrp="1" noChangeArrowheads="1"/>
          </p:cNvSpPr>
          <p:nvPr>
            <p:ph type="title"/>
          </p:nvPr>
        </p:nvSpPr>
        <p:spPr>
          <a:xfrm>
            <a:off x="1828800" y="152400"/>
            <a:ext cx="7772400" cy="1143000"/>
          </a:xfrm>
        </p:spPr>
        <p:txBody>
          <a:bodyPr/>
          <a:lstStyle/>
          <a:p>
            <a:pPr eaLnBrk="1" hangingPunct="1"/>
            <a:r>
              <a:rPr lang="cs-CZ" altLang="en-US" dirty="0"/>
              <a:t>SA-CRDS</a:t>
            </a:r>
            <a:r>
              <a:rPr lang="en-GB" altLang="en-US" dirty="0"/>
              <a:t> apparatus</a:t>
            </a:r>
            <a:endParaRPr lang="en-US" altLang="en-US" dirty="0"/>
          </a:p>
        </p:txBody>
      </p:sp>
      <p:sp>
        <p:nvSpPr>
          <p:cNvPr id="4099" name="Rectangle 3">
            <a:extLst>
              <a:ext uri="{FF2B5EF4-FFF2-40B4-BE49-F238E27FC236}">
                <a16:creationId xmlns:a16="http://schemas.microsoft.com/office/drawing/2014/main" id="{682EA934-6E21-40B8-AA89-9E86E72E7863}"/>
              </a:ext>
            </a:extLst>
          </p:cNvPr>
          <p:cNvSpPr>
            <a:spLocks noGrp="1" noChangeArrowheads="1"/>
          </p:cNvSpPr>
          <p:nvPr>
            <p:ph type="body" sz="half" idx="1"/>
          </p:nvPr>
        </p:nvSpPr>
        <p:spPr>
          <a:xfrm>
            <a:off x="1981200" y="1295401"/>
            <a:ext cx="8153400" cy="4525963"/>
          </a:xfrm>
        </p:spPr>
        <p:txBody>
          <a:bodyPr/>
          <a:lstStyle/>
          <a:p>
            <a:pPr eaLnBrk="1" hangingPunct="1"/>
            <a:r>
              <a:rPr lang="en-US" altLang="en-US"/>
              <a:t>CRDS – Cavity Ring Down Spectroscopy</a:t>
            </a:r>
            <a:endParaRPr lang="cs-CZ" altLang="en-US"/>
          </a:p>
          <a:p>
            <a:pPr eaLnBrk="1" hangingPunct="1"/>
            <a:r>
              <a:rPr lang="cs-CZ" altLang="en-US"/>
              <a:t>SA – Stationary Afterglow</a:t>
            </a:r>
            <a:endParaRPr lang="en-US" altLang="en-US"/>
          </a:p>
          <a:p>
            <a:pPr lvl="1" eaLnBrk="1" hangingPunct="1">
              <a:buFontTx/>
              <a:buNone/>
            </a:pPr>
            <a:endParaRPr lang="en-US" altLang="en-US"/>
          </a:p>
          <a:p>
            <a:pPr lvl="1" eaLnBrk="1" hangingPunct="1"/>
            <a:endParaRPr lang="en-US" altLang="en-US"/>
          </a:p>
        </p:txBody>
      </p:sp>
      <p:sp>
        <p:nvSpPr>
          <p:cNvPr id="4100" name="Line 6">
            <a:extLst>
              <a:ext uri="{FF2B5EF4-FFF2-40B4-BE49-F238E27FC236}">
                <a16:creationId xmlns:a16="http://schemas.microsoft.com/office/drawing/2014/main" id="{C69A4B52-8A6D-4DB0-A790-F433FC4C80B6}"/>
              </a:ext>
            </a:extLst>
          </p:cNvPr>
          <p:cNvSpPr>
            <a:spLocks noChangeShapeType="1"/>
          </p:cNvSpPr>
          <p:nvPr/>
        </p:nvSpPr>
        <p:spPr bwMode="auto">
          <a:xfrm flipV="1">
            <a:off x="2819400" y="3962400"/>
            <a:ext cx="685800" cy="1752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1" name="Text Box 8">
            <a:extLst>
              <a:ext uri="{FF2B5EF4-FFF2-40B4-BE49-F238E27FC236}">
                <a16:creationId xmlns:a16="http://schemas.microsoft.com/office/drawing/2014/main" id="{BCE30F6E-0414-4646-942D-CCB161297257}"/>
              </a:ext>
            </a:extLst>
          </p:cNvPr>
          <p:cNvSpPr txBox="1">
            <a:spLocks noChangeArrowheads="1"/>
          </p:cNvSpPr>
          <p:nvPr/>
        </p:nvSpPr>
        <p:spPr bwMode="auto">
          <a:xfrm>
            <a:off x="1676400" y="5715001"/>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dirty="0"/>
              <a:t>Highly reflective mirror</a:t>
            </a:r>
            <a:endParaRPr lang="en-US" altLang="en-US" sz="1800" dirty="0"/>
          </a:p>
        </p:txBody>
      </p:sp>
      <p:sp>
        <p:nvSpPr>
          <p:cNvPr id="4102" name="Rectangle 9">
            <a:extLst>
              <a:ext uri="{FF2B5EF4-FFF2-40B4-BE49-F238E27FC236}">
                <a16:creationId xmlns:a16="http://schemas.microsoft.com/office/drawing/2014/main" id="{865880E4-E4D8-491D-880B-1420A67A32FF}"/>
              </a:ext>
            </a:extLst>
          </p:cNvPr>
          <p:cNvSpPr>
            <a:spLocks noChangeArrowheads="1"/>
          </p:cNvSpPr>
          <p:nvPr/>
        </p:nvSpPr>
        <p:spPr bwMode="auto">
          <a:xfrm>
            <a:off x="4876800" y="4953000"/>
            <a:ext cx="5486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r>
              <a:rPr lang="en-GB" altLang="en-US" sz="2000" dirty="0"/>
              <a:t>Discharge tube diameter</a:t>
            </a:r>
            <a:r>
              <a:rPr lang="en-US" altLang="en-US" sz="2000" dirty="0"/>
              <a:t>– 1.5 cm</a:t>
            </a:r>
          </a:p>
          <a:p>
            <a:pPr lvl="1" eaLnBrk="1" hangingPunct="1"/>
            <a:r>
              <a:rPr lang="en-US" altLang="en-US" sz="2000" dirty="0"/>
              <a:t>He buffer gas flow ~ </a:t>
            </a:r>
            <a:r>
              <a:rPr lang="cs-CZ" altLang="en-US" sz="2000" dirty="0"/>
              <a:t>400 </a:t>
            </a:r>
            <a:r>
              <a:rPr lang="en-US" altLang="en-US" sz="2000" dirty="0"/>
              <a:t>– 1</a:t>
            </a:r>
            <a:r>
              <a:rPr lang="cs-CZ" altLang="en-US" sz="2000" dirty="0"/>
              <a:t>6</a:t>
            </a:r>
            <a:r>
              <a:rPr lang="en-US" altLang="en-US" sz="2000" dirty="0"/>
              <a:t>00 </a:t>
            </a:r>
            <a:r>
              <a:rPr lang="en-US" altLang="en-US" sz="2000" dirty="0" err="1"/>
              <a:t>sccm</a:t>
            </a:r>
            <a:r>
              <a:rPr lang="en-US" altLang="en-US" sz="2000" dirty="0"/>
              <a:t> </a:t>
            </a:r>
          </a:p>
          <a:p>
            <a:pPr lvl="1" eaLnBrk="1" hangingPunct="1"/>
            <a:r>
              <a:rPr lang="en-GB" altLang="en-US" sz="2000" dirty="0"/>
              <a:t>Pressure</a:t>
            </a:r>
            <a:r>
              <a:rPr lang="en-US" altLang="en-US" sz="2000" dirty="0"/>
              <a:t> ~ 200 – 1500 Pa</a:t>
            </a:r>
          </a:p>
          <a:p>
            <a:pPr lvl="1" eaLnBrk="1" hangingPunct="1"/>
            <a:r>
              <a:rPr lang="en-US" altLang="en-US" sz="2000" dirty="0"/>
              <a:t>T</a:t>
            </a:r>
            <a:r>
              <a:rPr lang="en-GB" altLang="en-US" sz="2000" dirty="0" err="1"/>
              <a:t>emperature</a:t>
            </a:r>
            <a:r>
              <a:rPr lang="en-GB" altLang="en-US" sz="2000" dirty="0"/>
              <a:t> range </a:t>
            </a:r>
            <a:r>
              <a:rPr lang="en-US" altLang="en-US" sz="2000" dirty="0"/>
              <a:t>~ 77 – 300 K</a:t>
            </a:r>
          </a:p>
          <a:p>
            <a:pPr lvl="1" eaLnBrk="1" hangingPunct="1">
              <a:buFontTx/>
              <a:buNone/>
            </a:pPr>
            <a:endParaRPr lang="en-US" altLang="en-US" sz="2400" dirty="0"/>
          </a:p>
          <a:p>
            <a:pPr lvl="1" eaLnBrk="1" hangingPunct="1"/>
            <a:endParaRPr lang="en-US" altLang="en-US" sz="2400" dirty="0"/>
          </a:p>
        </p:txBody>
      </p:sp>
      <p:sp>
        <p:nvSpPr>
          <p:cNvPr id="4103" name="Rectangle 12">
            <a:extLst>
              <a:ext uri="{FF2B5EF4-FFF2-40B4-BE49-F238E27FC236}">
                <a16:creationId xmlns:a16="http://schemas.microsoft.com/office/drawing/2014/main" id="{26853D01-808E-4FE2-A6DA-59BF1EF85BD3}"/>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4" name="Rectangle 14">
            <a:extLst>
              <a:ext uri="{FF2B5EF4-FFF2-40B4-BE49-F238E27FC236}">
                <a16:creationId xmlns:a16="http://schemas.microsoft.com/office/drawing/2014/main" id="{AB6A7B2D-EFCD-4455-888C-6C47416106C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4105" name="Object 13">
            <a:extLst>
              <a:ext uri="{FF2B5EF4-FFF2-40B4-BE49-F238E27FC236}">
                <a16:creationId xmlns:a16="http://schemas.microsoft.com/office/drawing/2014/main" id="{52D9286F-154E-47A9-A29E-4218668C195A}"/>
              </a:ext>
            </a:extLst>
          </p:cNvPr>
          <p:cNvGraphicFramePr>
            <a:graphicFrameLocks noChangeAspect="1"/>
          </p:cNvGraphicFramePr>
          <p:nvPr/>
        </p:nvGraphicFramePr>
        <p:xfrm>
          <a:off x="2514600" y="2422526"/>
          <a:ext cx="7315200" cy="2505075"/>
        </p:xfrm>
        <a:graphic>
          <a:graphicData uri="http://schemas.openxmlformats.org/presentationml/2006/ole">
            <mc:AlternateContent xmlns:mc="http://schemas.openxmlformats.org/markup-compatibility/2006">
              <mc:Choice xmlns:v="urn:schemas-microsoft-com:vml" Requires="v">
                <p:oleObj r:id="rId2" imgW="4216576" imgH="1452282" progId="Visio.Drawing.6">
                  <p:embed/>
                </p:oleObj>
              </mc:Choice>
              <mc:Fallback>
                <p:oleObj r:id="rId2" imgW="4216576" imgH="1452282" progId="Visio.Drawing.6">
                  <p:embed/>
                  <p:pic>
                    <p:nvPicPr>
                      <p:cNvPr id="4105" name="Object 13">
                        <a:extLst>
                          <a:ext uri="{FF2B5EF4-FFF2-40B4-BE49-F238E27FC236}">
                            <a16:creationId xmlns:a16="http://schemas.microsoft.com/office/drawing/2014/main" id="{52D9286F-154E-47A9-A29E-4218668C1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422526"/>
                        <a:ext cx="73152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CD26543-97F5-4F3F-AF96-08BED706A03E}"/>
              </a:ext>
            </a:extLst>
          </p:cNvPr>
          <p:cNvSpPr>
            <a:spLocks noGrp="1"/>
          </p:cNvSpPr>
          <p:nvPr>
            <p:ph type="title"/>
          </p:nvPr>
        </p:nvSpPr>
        <p:spPr/>
        <p:txBody>
          <a:bodyPr/>
          <a:lstStyle/>
          <a:p>
            <a:r>
              <a:rPr lang="cs-CZ" altLang="en-US"/>
              <a:t>Cavity ringdown spectroscopy</a:t>
            </a:r>
            <a:endParaRPr lang="en-US" altLang="en-US"/>
          </a:p>
        </p:txBody>
      </p:sp>
      <p:sp>
        <p:nvSpPr>
          <p:cNvPr id="11267" name="TextBox 1">
            <a:extLst>
              <a:ext uri="{FF2B5EF4-FFF2-40B4-BE49-F238E27FC236}">
                <a16:creationId xmlns:a16="http://schemas.microsoft.com/office/drawing/2014/main" id="{1D0A4239-A8AE-4E15-A812-FAC98E188C5C}"/>
              </a:ext>
            </a:extLst>
          </p:cNvPr>
          <p:cNvSpPr txBox="1">
            <a:spLocks noChangeArrowheads="1"/>
          </p:cNvSpPr>
          <p:nvPr/>
        </p:nvSpPr>
        <p:spPr bwMode="auto">
          <a:xfrm>
            <a:off x="1981200" y="1295400"/>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t>First used for mirror reflectivity determination </a:t>
            </a:r>
            <a:r>
              <a:rPr lang="cs-CZ" altLang="en-US" sz="1800" dirty="0"/>
              <a:t>(</a:t>
            </a:r>
            <a:r>
              <a:rPr lang="cs-CZ" altLang="en-US" sz="1800" dirty="0" err="1"/>
              <a:t>Herbelin</a:t>
            </a:r>
            <a:r>
              <a:rPr lang="cs-CZ" altLang="en-US" sz="1800" dirty="0"/>
              <a:t> et al. 1980).</a:t>
            </a:r>
          </a:p>
          <a:p>
            <a:pPr eaLnBrk="1" hangingPunct="1">
              <a:spcBef>
                <a:spcPct val="0"/>
              </a:spcBef>
              <a:buFontTx/>
              <a:buNone/>
            </a:pPr>
            <a:endParaRPr lang="cs-CZ" altLang="en-US" sz="1800" dirty="0"/>
          </a:p>
          <a:p>
            <a:pPr eaLnBrk="1" hangingPunct="1">
              <a:spcBef>
                <a:spcPct val="0"/>
              </a:spcBef>
              <a:buFontTx/>
              <a:buNone/>
            </a:pPr>
            <a:r>
              <a:rPr lang="en-GB" altLang="en-US" sz="1800" dirty="0"/>
              <a:t>Later, the dependence of ring-down time on absorption between the mirrors was observed</a:t>
            </a:r>
            <a:r>
              <a:rPr lang="cs-CZ" altLang="en-US" sz="1800" dirty="0"/>
              <a:t> (</a:t>
            </a:r>
            <a:r>
              <a:rPr lang="cs-CZ" altLang="en-US" sz="1800" dirty="0" err="1"/>
              <a:t>O‘Keefe</a:t>
            </a:r>
            <a:r>
              <a:rPr lang="cs-CZ" altLang="en-US" sz="1800" dirty="0"/>
              <a:t> et al. 1988)</a:t>
            </a:r>
            <a:endParaRPr lang="en-US" altLang="en-US" sz="1800" dirty="0"/>
          </a:p>
        </p:txBody>
      </p:sp>
      <p:sp>
        <p:nvSpPr>
          <p:cNvPr id="11268" name="TextBox 2">
            <a:extLst>
              <a:ext uri="{FF2B5EF4-FFF2-40B4-BE49-F238E27FC236}">
                <a16:creationId xmlns:a16="http://schemas.microsoft.com/office/drawing/2014/main" id="{8C98966C-B3A0-445F-B5C7-1A7F37F7D11D}"/>
              </a:ext>
            </a:extLst>
          </p:cNvPr>
          <p:cNvSpPr txBox="1">
            <a:spLocks noChangeArrowheads="1"/>
          </p:cNvSpPr>
          <p:nvPr/>
        </p:nvSpPr>
        <p:spPr bwMode="auto">
          <a:xfrm>
            <a:off x="1676400" y="5867401"/>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en-US" sz="1800"/>
              <a:t>Herbelin et al., Appl. Opt. 19, 144, 1980.</a:t>
            </a:r>
          </a:p>
          <a:p>
            <a:pPr eaLnBrk="1" hangingPunct="1">
              <a:spcBef>
                <a:spcPct val="0"/>
              </a:spcBef>
              <a:buFontTx/>
              <a:buNone/>
            </a:pPr>
            <a:r>
              <a:rPr lang="cs-CZ" altLang="en-US" sz="1800"/>
              <a:t>O‘Keefe et al., Rev. Sci. Instrum. 59, 2544, 1988.</a:t>
            </a:r>
            <a:endParaRPr lang="en-US" altLang="en-US" sz="1800"/>
          </a:p>
        </p:txBody>
      </p:sp>
      <p:pic>
        <p:nvPicPr>
          <p:cNvPr id="11269" name="Picture 3">
            <a:extLst>
              <a:ext uri="{FF2B5EF4-FFF2-40B4-BE49-F238E27FC236}">
                <a16:creationId xmlns:a16="http://schemas.microsoft.com/office/drawing/2014/main" id="{18A1A578-F8A9-4E91-A45D-9526826162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4900" y="2454276"/>
            <a:ext cx="36576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a:extLst>
              <a:ext uri="{FF2B5EF4-FFF2-40B4-BE49-F238E27FC236}">
                <a16:creationId xmlns:a16="http://schemas.microsoft.com/office/drawing/2014/main" id="{8F61BC5E-C6E9-4854-BBF6-AA2FD52C9D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2590800"/>
            <a:ext cx="3429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BCB56EEF-9A1D-43D5-9AC7-DC4CF407EF35}"/>
              </a:ext>
            </a:extLst>
          </p:cNvPr>
          <p:cNvCxnSpPr/>
          <p:nvPr/>
        </p:nvCxnSpPr>
        <p:spPr>
          <a:xfrm flipV="1">
            <a:off x="2895600" y="3886200"/>
            <a:ext cx="533400" cy="6746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2" name="TextBox 8">
            <a:extLst>
              <a:ext uri="{FF2B5EF4-FFF2-40B4-BE49-F238E27FC236}">
                <a16:creationId xmlns:a16="http://schemas.microsoft.com/office/drawing/2014/main" id="{8385EED6-5E3E-4DA9-9C8F-B3584F9E0830}"/>
              </a:ext>
            </a:extLst>
          </p:cNvPr>
          <p:cNvSpPr txBox="1">
            <a:spLocks noChangeArrowheads="1"/>
          </p:cNvSpPr>
          <p:nvPr/>
        </p:nvSpPr>
        <p:spPr bwMode="auto">
          <a:xfrm>
            <a:off x="1981200" y="4560889"/>
            <a:ext cx="3619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t>Highly reflective mirrors by </a:t>
            </a:r>
            <a:r>
              <a:rPr lang="cs-CZ" altLang="en-US" sz="1800" dirty="0" err="1"/>
              <a:t>Layertec</a:t>
            </a:r>
            <a:r>
              <a:rPr lang="cs-CZ" altLang="en-US" sz="1800" dirty="0"/>
              <a:t> (</a:t>
            </a:r>
            <a:r>
              <a:rPr lang="en-GB" altLang="en-US" sz="1800" dirty="0"/>
              <a:t>diameter</a:t>
            </a:r>
            <a:r>
              <a:rPr lang="cs-CZ" altLang="en-US" sz="1800" dirty="0"/>
              <a:t> 6.3 mm, </a:t>
            </a:r>
            <a:r>
              <a:rPr lang="en-GB" altLang="en-US" sz="1800" dirty="0"/>
              <a:t>reflectivity</a:t>
            </a:r>
            <a:r>
              <a:rPr lang="cs-CZ" altLang="en-US" sz="1800" dirty="0"/>
              <a:t> R = 99.99 </a:t>
            </a:r>
            <a:r>
              <a:rPr lang="en-US" altLang="en-US" sz="18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397A725-8A12-45E7-BEB8-482D7643335B}"/>
              </a:ext>
            </a:extLst>
          </p:cNvPr>
          <p:cNvSpPr>
            <a:spLocks noGrp="1"/>
          </p:cNvSpPr>
          <p:nvPr>
            <p:ph type="title"/>
          </p:nvPr>
        </p:nvSpPr>
        <p:spPr/>
        <p:txBody>
          <a:bodyPr/>
          <a:lstStyle/>
          <a:p>
            <a:r>
              <a:rPr lang="cs-CZ" altLang="en-US"/>
              <a:t>SA-CRDS</a:t>
            </a:r>
            <a:endParaRPr lang="en-US" altLang="en-US"/>
          </a:p>
        </p:txBody>
      </p:sp>
      <p:sp>
        <p:nvSpPr>
          <p:cNvPr id="5123" name="Rectangle 2">
            <a:extLst>
              <a:ext uri="{FF2B5EF4-FFF2-40B4-BE49-F238E27FC236}">
                <a16:creationId xmlns:a16="http://schemas.microsoft.com/office/drawing/2014/main" id="{1C60CED3-9047-4B7C-98C9-98CA3E7A16C7}"/>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124" name="Object 4">
            <a:extLst>
              <a:ext uri="{FF2B5EF4-FFF2-40B4-BE49-F238E27FC236}">
                <a16:creationId xmlns:a16="http://schemas.microsoft.com/office/drawing/2014/main" id="{09C712CF-C21F-4AFB-AD60-DFB788FFA730}"/>
              </a:ext>
            </a:extLst>
          </p:cNvPr>
          <p:cNvGraphicFramePr>
            <a:graphicFrameLocks noChangeAspect="1"/>
          </p:cNvGraphicFramePr>
          <p:nvPr/>
        </p:nvGraphicFramePr>
        <p:xfrm>
          <a:off x="1808163" y="990601"/>
          <a:ext cx="4087812" cy="5192713"/>
        </p:xfrm>
        <a:graphic>
          <a:graphicData uri="http://schemas.openxmlformats.org/presentationml/2006/ole">
            <mc:AlternateContent xmlns:mc="http://schemas.openxmlformats.org/markup-compatibility/2006">
              <mc:Choice xmlns:v="urn:schemas-microsoft-com:vml" Requires="v">
                <p:oleObj name="Graph" r:id="rId2" imgW="2702966" imgH="3422294" progId="Origin50.Graph">
                  <p:embed/>
                </p:oleObj>
              </mc:Choice>
              <mc:Fallback>
                <p:oleObj name="Graph" r:id="rId2" imgW="2702966" imgH="3422294" progId="Origin50.Graph">
                  <p:embed/>
                  <p:pic>
                    <p:nvPicPr>
                      <p:cNvPr id="5124" name="Object 4">
                        <a:extLst>
                          <a:ext uri="{FF2B5EF4-FFF2-40B4-BE49-F238E27FC236}">
                            <a16:creationId xmlns:a16="http://schemas.microsoft.com/office/drawing/2014/main" id="{09C712CF-C21F-4AFB-AD60-DFB788FFA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990601"/>
                        <a:ext cx="4087812"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Box 5">
            <a:extLst>
              <a:ext uri="{FF2B5EF4-FFF2-40B4-BE49-F238E27FC236}">
                <a16:creationId xmlns:a16="http://schemas.microsoft.com/office/drawing/2014/main" id="{6A734193-9EF2-44BA-B44C-D403324AD806}"/>
              </a:ext>
            </a:extLst>
          </p:cNvPr>
          <p:cNvSpPr txBox="1">
            <a:spLocks noChangeArrowheads="1"/>
          </p:cNvSpPr>
          <p:nvPr/>
        </p:nvSpPr>
        <p:spPr bwMode="auto">
          <a:xfrm>
            <a:off x="5791200" y="803430"/>
            <a:ext cx="4419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GB" altLang="en-US" sz="1800" dirty="0"/>
              <a:t>The time evolution of ion number density is measured </a:t>
            </a:r>
            <a:r>
              <a:rPr lang="cs-CZ" altLang="en-US" sz="1800" dirty="0"/>
              <a:t>(</a:t>
            </a:r>
            <a:r>
              <a:rPr lang="en-GB" altLang="en-US" sz="1800" dirty="0"/>
              <a:t>of particular quantum states</a:t>
            </a:r>
            <a:r>
              <a:rPr lang="cs-CZ" altLang="en-US" sz="1800" dirty="0"/>
              <a:t>)</a:t>
            </a:r>
          </a:p>
          <a:p>
            <a:pPr eaLnBrk="1" hangingPunct="1">
              <a:spcBef>
                <a:spcPct val="0"/>
              </a:spcBef>
              <a:buFontTx/>
              <a:buChar char="-"/>
            </a:pPr>
            <a:endParaRPr lang="cs-CZ" altLang="en-US" sz="1800" dirty="0"/>
          </a:p>
          <a:p>
            <a:pPr eaLnBrk="1" hangingPunct="1">
              <a:spcBef>
                <a:spcPct val="0"/>
              </a:spcBef>
              <a:buFontTx/>
              <a:buChar char="-"/>
            </a:pPr>
            <a:r>
              <a:rPr lang="en-GB" altLang="en-US" sz="1800" dirty="0"/>
              <a:t>Kinetic temperature can be determined from Doppler broadening of absorption lines</a:t>
            </a:r>
            <a:endParaRPr lang="cs-CZ" altLang="en-US" sz="1800" dirty="0"/>
          </a:p>
          <a:p>
            <a:pPr eaLnBrk="1" hangingPunct="1">
              <a:spcBef>
                <a:spcPct val="0"/>
              </a:spcBef>
              <a:buFontTx/>
              <a:buChar char="-"/>
            </a:pPr>
            <a:endParaRPr lang="cs-CZ" altLang="en-US" sz="1800" dirty="0"/>
          </a:p>
          <a:p>
            <a:pPr eaLnBrk="1" hangingPunct="1">
              <a:spcBef>
                <a:spcPct val="0"/>
              </a:spcBef>
              <a:buFontTx/>
              <a:buChar char="-"/>
            </a:pPr>
            <a:r>
              <a:rPr lang="en-GB" altLang="en-US" sz="1800" dirty="0"/>
              <a:t>Rotational temperature is given by relative populations of rotational states</a:t>
            </a:r>
            <a:endParaRPr lang="en-US" altLang="en-US" sz="1800" dirty="0"/>
          </a:p>
        </p:txBody>
      </p:sp>
      <p:sp>
        <p:nvSpPr>
          <p:cNvPr id="5126" name="Rectangle 5">
            <a:extLst>
              <a:ext uri="{FF2B5EF4-FFF2-40B4-BE49-F238E27FC236}">
                <a16:creationId xmlns:a16="http://schemas.microsoft.com/office/drawing/2014/main" id="{E54C62B9-6F31-42E1-9A94-77080E0541BC}"/>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127" name="Object 7">
            <a:extLst>
              <a:ext uri="{FF2B5EF4-FFF2-40B4-BE49-F238E27FC236}">
                <a16:creationId xmlns:a16="http://schemas.microsoft.com/office/drawing/2014/main" id="{489CCA5A-2E7C-4A80-99B3-9B6241F2D429}"/>
              </a:ext>
            </a:extLst>
          </p:cNvPr>
          <p:cNvGraphicFramePr>
            <a:graphicFrameLocks noChangeAspect="1"/>
          </p:cNvGraphicFramePr>
          <p:nvPr/>
        </p:nvGraphicFramePr>
        <p:xfrm>
          <a:off x="6908800" y="3897314"/>
          <a:ext cx="2387600" cy="750887"/>
        </p:xfrm>
        <a:graphic>
          <a:graphicData uri="http://schemas.openxmlformats.org/presentationml/2006/ole">
            <mc:AlternateContent xmlns:mc="http://schemas.openxmlformats.org/markup-compatibility/2006">
              <mc:Choice xmlns:v="urn:schemas-microsoft-com:vml" Requires="v">
                <p:oleObj name="Equation" r:id="rId4" imgW="1358310" imgH="431613" progId="Equation.3">
                  <p:embed/>
                </p:oleObj>
              </mc:Choice>
              <mc:Fallback>
                <p:oleObj name="Equation" r:id="rId4" imgW="1358310" imgH="431613" progId="Equation.3">
                  <p:embed/>
                  <p:pic>
                    <p:nvPicPr>
                      <p:cNvPr id="5127" name="Object 7">
                        <a:extLst>
                          <a:ext uri="{FF2B5EF4-FFF2-40B4-BE49-F238E27FC236}">
                            <a16:creationId xmlns:a16="http://schemas.microsoft.com/office/drawing/2014/main" id="{489CCA5A-2E7C-4A80-99B3-9B6241F2D4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8800" y="3897314"/>
                        <a:ext cx="23876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Rectangle 7">
            <a:extLst>
              <a:ext uri="{FF2B5EF4-FFF2-40B4-BE49-F238E27FC236}">
                <a16:creationId xmlns:a16="http://schemas.microsoft.com/office/drawing/2014/main" id="{D37752FC-EE3D-4C24-869E-7A3C73F05FA3}"/>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5129" name="Object 9">
            <a:extLst>
              <a:ext uri="{FF2B5EF4-FFF2-40B4-BE49-F238E27FC236}">
                <a16:creationId xmlns:a16="http://schemas.microsoft.com/office/drawing/2014/main" id="{8DD065F5-61CE-4A97-A299-0ABF2879EE36}"/>
              </a:ext>
            </a:extLst>
          </p:cNvPr>
          <p:cNvGraphicFramePr>
            <a:graphicFrameLocks noChangeAspect="1"/>
          </p:cNvGraphicFramePr>
          <p:nvPr/>
        </p:nvGraphicFramePr>
        <p:xfrm>
          <a:off x="5924550" y="4953001"/>
          <a:ext cx="4152900" cy="1014413"/>
        </p:xfrm>
        <a:graphic>
          <a:graphicData uri="http://schemas.openxmlformats.org/presentationml/2006/ole">
            <mc:AlternateContent xmlns:mc="http://schemas.openxmlformats.org/markup-compatibility/2006">
              <mc:Choice xmlns:v="urn:schemas-microsoft-com:vml" Requires="v">
                <p:oleObj name="Equation" r:id="rId6" imgW="2806700" imgH="685800" progId="Equation.3">
                  <p:embed/>
                </p:oleObj>
              </mc:Choice>
              <mc:Fallback>
                <p:oleObj name="Equation" r:id="rId6" imgW="2806700" imgH="685800" progId="Equation.3">
                  <p:embed/>
                  <p:pic>
                    <p:nvPicPr>
                      <p:cNvPr id="5129" name="Object 9">
                        <a:extLst>
                          <a:ext uri="{FF2B5EF4-FFF2-40B4-BE49-F238E27FC236}">
                            <a16:creationId xmlns:a16="http://schemas.microsoft.com/office/drawing/2014/main" id="{8DD065F5-61CE-4A97-A299-0ABF2879EE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4550" y="4953001"/>
                        <a:ext cx="41529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264D-D956-43C6-97CD-C57EA99FE7E2}"/>
              </a:ext>
            </a:extLst>
          </p:cNvPr>
          <p:cNvSpPr>
            <a:spLocks noGrp="1"/>
          </p:cNvSpPr>
          <p:nvPr>
            <p:ph type="title"/>
          </p:nvPr>
        </p:nvSpPr>
        <p:spPr/>
        <p:txBody>
          <a:bodyPr/>
          <a:lstStyle/>
          <a:p>
            <a:r>
              <a:rPr lang="cs-CZ" dirty="0" err="1"/>
              <a:t>Cryo</a:t>
            </a:r>
            <a:r>
              <a:rPr lang="cs-CZ" dirty="0"/>
              <a:t>-SA-CRDS</a:t>
            </a:r>
            <a:endParaRPr lang="en-GB" dirty="0"/>
          </a:p>
        </p:txBody>
      </p:sp>
      <p:pic>
        <p:nvPicPr>
          <p:cNvPr id="5" name="Picture 4">
            <a:extLst>
              <a:ext uri="{FF2B5EF4-FFF2-40B4-BE49-F238E27FC236}">
                <a16:creationId xmlns:a16="http://schemas.microsoft.com/office/drawing/2014/main" id="{8D27876E-D7E3-4E3F-A069-1D60E64F2CBF}"/>
              </a:ext>
            </a:extLst>
          </p:cNvPr>
          <p:cNvPicPr>
            <a:picLocks noChangeAspect="1"/>
          </p:cNvPicPr>
          <p:nvPr/>
        </p:nvPicPr>
        <p:blipFill>
          <a:blip r:embed="rId2"/>
          <a:stretch>
            <a:fillRect/>
          </a:stretch>
        </p:blipFill>
        <p:spPr>
          <a:xfrm>
            <a:off x="2044823" y="1215869"/>
            <a:ext cx="7454284" cy="5491509"/>
          </a:xfrm>
          <a:prstGeom prst="rect">
            <a:avLst/>
          </a:prstGeom>
        </p:spPr>
      </p:pic>
    </p:spTree>
    <p:extLst>
      <p:ext uri="{BB962C8B-B14F-4D97-AF65-F5344CB8AC3E}">
        <p14:creationId xmlns:p14="http://schemas.microsoft.com/office/powerpoint/2010/main" val="66796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Different experiments</a:t>
            </a:r>
            <a:endParaRPr lang="en-US" dirty="0"/>
          </a:p>
        </p:txBody>
      </p:sp>
      <p:sp>
        <p:nvSpPr>
          <p:cNvPr id="4" name="TextBox 3"/>
          <p:cNvSpPr txBox="1"/>
          <p:nvPr/>
        </p:nvSpPr>
        <p:spPr>
          <a:xfrm>
            <a:off x="1981200" y="1371600"/>
            <a:ext cx="3657600" cy="369332"/>
          </a:xfrm>
          <a:prstGeom prst="rect">
            <a:avLst/>
          </a:prstGeom>
          <a:noFill/>
        </p:spPr>
        <p:txBody>
          <a:bodyPr wrap="square" rtlCol="0">
            <a:spAutoFit/>
          </a:bodyPr>
          <a:lstStyle/>
          <a:p>
            <a:r>
              <a:rPr lang="cs-CZ" dirty="0"/>
              <a:t>Ion Storage Ring</a:t>
            </a:r>
            <a:endParaRPr lang="en-US" dirty="0"/>
          </a:p>
        </p:txBody>
      </p:sp>
      <p:sp>
        <p:nvSpPr>
          <p:cNvPr id="5" name="TextBox 4"/>
          <p:cNvSpPr txBox="1"/>
          <p:nvPr/>
        </p:nvSpPr>
        <p:spPr>
          <a:xfrm>
            <a:off x="6781800" y="1371600"/>
            <a:ext cx="3733800" cy="369332"/>
          </a:xfrm>
          <a:prstGeom prst="rect">
            <a:avLst/>
          </a:prstGeom>
          <a:noFill/>
        </p:spPr>
        <p:txBody>
          <a:bodyPr wrap="square" rtlCol="0">
            <a:spAutoFit/>
          </a:bodyPr>
          <a:lstStyle/>
          <a:p>
            <a:r>
              <a:rPr lang="cs-CZ" dirty="0"/>
              <a:t>Afterglow plasma</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28800"/>
            <a:ext cx="4162426" cy="219666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740932"/>
            <a:ext cx="3505200" cy="2628900"/>
          </a:xfrm>
          <a:prstGeom prst="rect">
            <a:avLst/>
          </a:prstGeom>
        </p:spPr>
      </p:pic>
      <p:sp>
        <p:nvSpPr>
          <p:cNvPr id="3" name="TextBox 2"/>
          <p:cNvSpPr txBox="1"/>
          <p:nvPr/>
        </p:nvSpPr>
        <p:spPr>
          <a:xfrm>
            <a:off x="1828800" y="4369833"/>
            <a:ext cx="3810000" cy="2031325"/>
          </a:xfrm>
          <a:prstGeom prst="rect">
            <a:avLst/>
          </a:prstGeom>
          <a:noFill/>
        </p:spPr>
        <p:txBody>
          <a:bodyPr wrap="square" rtlCol="0">
            <a:spAutoFit/>
          </a:bodyPr>
          <a:lstStyle/>
          <a:p>
            <a:r>
              <a:rPr lang="cs-CZ" dirty="0"/>
              <a:t>+   No buffer gas</a:t>
            </a:r>
            <a:r>
              <a:rPr lang="en-US" dirty="0"/>
              <a:t> </a:t>
            </a:r>
            <a:endParaRPr lang="cs-CZ" dirty="0"/>
          </a:p>
          <a:p>
            <a:r>
              <a:rPr lang="cs-CZ" dirty="0"/>
              <a:t>+   Excellent energy resolution</a:t>
            </a:r>
            <a:endParaRPr lang="en-US" dirty="0"/>
          </a:p>
          <a:p>
            <a:endParaRPr lang="cs-CZ" dirty="0"/>
          </a:p>
          <a:p>
            <a:pPr marL="285750" indent="-285750">
              <a:buFontTx/>
              <a:buChar char="-"/>
            </a:pPr>
            <a:r>
              <a:rPr lang="cs-CZ" dirty="0"/>
              <a:t>Complicated estimation of cross section from measured data</a:t>
            </a:r>
          </a:p>
          <a:p>
            <a:pPr marL="285750" indent="-285750">
              <a:buFontTx/>
              <a:buChar char="-"/>
            </a:pPr>
            <a:r>
              <a:rPr lang="cs-CZ" dirty="0"/>
              <a:t>Rotational temperature of ions in the ring can be </a:t>
            </a:r>
            <a:r>
              <a:rPr lang="en-US" dirty="0"/>
              <a:t>&gt;= 300 K</a:t>
            </a:r>
          </a:p>
        </p:txBody>
      </p:sp>
      <p:sp>
        <p:nvSpPr>
          <p:cNvPr id="9" name="TextBox 8"/>
          <p:cNvSpPr txBox="1"/>
          <p:nvPr/>
        </p:nvSpPr>
        <p:spPr>
          <a:xfrm>
            <a:off x="6400800" y="4377214"/>
            <a:ext cx="4114800" cy="2308324"/>
          </a:xfrm>
          <a:prstGeom prst="rect">
            <a:avLst/>
          </a:prstGeom>
          <a:noFill/>
        </p:spPr>
        <p:txBody>
          <a:bodyPr wrap="square" rtlCol="0">
            <a:spAutoFit/>
          </a:bodyPr>
          <a:lstStyle/>
          <a:p>
            <a:r>
              <a:rPr lang="cs-CZ" dirty="0"/>
              <a:t>+   Many collisions of ions with buffer gas particles – effective thermalization</a:t>
            </a:r>
          </a:p>
          <a:p>
            <a:r>
              <a:rPr lang="cs-CZ" dirty="0"/>
              <a:t>+   The measured quantity is thermal rate coefficient</a:t>
            </a:r>
            <a:endParaRPr lang="en-US" dirty="0"/>
          </a:p>
          <a:p>
            <a:endParaRPr lang="cs-CZ" dirty="0"/>
          </a:p>
          <a:p>
            <a:pPr marL="285750" indent="-285750">
              <a:buFontTx/>
              <a:buChar char="-"/>
            </a:pPr>
            <a:r>
              <a:rPr lang="cs-CZ" dirty="0"/>
              <a:t>Complicated chemical kinetics</a:t>
            </a:r>
          </a:p>
          <a:p>
            <a:pPr marL="285750" indent="-285750">
              <a:buFontTx/>
              <a:buChar char="-"/>
            </a:pPr>
            <a:r>
              <a:rPr lang="cs-CZ" dirty="0"/>
              <a:t>Presence of third bodies can influence the recombination</a:t>
            </a:r>
            <a:endParaRPr lang="en-US" dirty="0"/>
          </a:p>
        </p:txBody>
      </p:sp>
    </p:spTree>
    <p:extLst>
      <p:ext uri="{BB962C8B-B14F-4D97-AF65-F5344CB8AC3E}">
        <p14:creationId xmlns:p14="http://schemas.microsoft.com/office/powerpoint/2010/main" val="2903328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Cryo</a:t>
            </a:r>
            <a:r>
              <a:rPr lang="cs-CZ" dirty="0"/>
              <a:t>-SA-CRDS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1702" y="1524001"/>
            <a:ext cx="6048593" cy="4104165"/>
          </a:xfrm>
          <a:prstGeom prst="rect">
            <a:avLst/>
          </a:prstGeom>
        </p:spPr>
      </p:pic>
    </p:spTree>
    <p:extLst>
      <p:ext uri="{BB962C8B-B14F-4D97-AF65-F5344CB8AC3E}">
        <p14:creationId xmlns:p14="http://schemas.microsoft.com/office/powerpoint/2010/main" val="1122901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5734" y="1376918"/>
            <a:ext cx="7380533" cy="4104165"/>
          </a:xfrm>
          <a:prstGeom prst="rect">
            <a:avLst/>
          </a:prstGeom>
        </p:spPr>
      </p:pic>
      <p:sp>
        <p:nvSpPr>
          <p:cNvPr id="7" name="Title 1"/>
          <p:cNvSpPr>
            <a:spLocks noGrp="1"/>
          </p:cNvSpPr>
          <p:nvPr>
            <p:ph type="title"/>
          </p:nvPr>
        </p:nvSpPr>
        <p:spPr>
          <a:xfrm>
            <a:off x="1981200" y="274638"/>
            <a:ext cx="8229600" cy="1143000"/>
          </a:xfrm>
        </p:spPr>
        <p:txBody>
          <a:bodyPr/>
          <a:lstStyle/>
          <a:p>
            <a:r>
              <a:rPr lang="cs-CZ" dirty="0" err="1"/>
              <a:t>Cryo</a:t>
            </a:r>
            <a:r>
              <a:rPr lang="cs-CZ" dirty="0"/>
              <a:t>-SA-CRDS</a:t>
            </a:r>
            <a:endParaRPr lang="en-US" dirty="0"/>
          </a:p>
        </p:txBody>
      </p:sp>
      <p:sp>
        <p:nvSpPr>
          <p:cNvPr id="8" name="Rectangle 7"/>
          <p:cNvSpPr/>
          <p:nvPr/>
        </p:nvSpPr>
        <p:spPr>
          <a:xfrm>
            <a:off x="1752600" y="5943601"/>
            <a:ext cx="8610600" cy="276999"/>
          </a:xfrm>
          <a:prstGeom prst="rect">
            <a:avLst/>
          </a:prstGeom>
        </p:spPr>
        <p:txBody>
          <a:bodyPr wrap="square">
            <a:spAutoFit/>
          </a:bodyPr>
          <a:lstStyle/>
          <a:p>
            <a:r>
              <a:rPr lang="en-US" sz="1200" dirty="0" err="1"/>
              <a:t>Plašil</a:t>
            </a:r>
            <a:r>
              <a:rPr lang="en-US" sz="1200" dirty="0"/>
              <a:t>, R; </a:t>
            </a:r>
            <a:r>
              <a:rPr lang="en-US" sz="1200" dirty="0" err="1"/>
              <a:t>Dohnal</a:t>
            </a:r>
            <a:r>
              <a:rPr lang="en-US" sz="1200" dirty="0"/>
              <a:t>, P; </a:t>
            </a:r>
            <a:r>
              <a:rPr lang="en-US" sz="1200" dirty="0" err="1"/>
              <a:t>Kálosi</a:t>
            </a:r>
            <a:r>
              <a:rPr lang="en-US" sz="1200" dirty="0"/>
              <a:t>, Á; </a:t>
            </a:r>
            <a:r>
              <a:rPr lang="en-US" sz="1200" dirty="0" err="1"/>
              <a:t>Roučka</a:t>
            </a:r>
            <a:r>
              <a:rPr lang="en-US" sz="1200" dirty="0"/>
              <a:t>, Š; </a:t>
            </a:r>
            <a:r>
              <a:rPr lang="en-US" sz="1200" dirty="0" err="1"/>
              <a:t>Shapko</a:t>
            </a:r>
            <a:r>
              <a:rPr lang="en-US" sz="1200" dirty="0"/>
              <a:t>, D; </a:t>
            </a:r>
            <a:r>
              <a:rPr lang="en-US" sz="1200" dirty="0" err="1"/>
              <a:t>Rednyk</a:t>
            </a:r>
            <a:r>
              <a:rPr lang="en-US" sz="1200" dirty="0"/>
              <a:t>, S; Johnsen, R; </a:t>
            </a:r>
            <a:r>
              <a:rPr lang="en-US" sz="1200" dirty="0" err="1"/>
              <a:t>Glosík</a:t>
            </a:r>
            <a:r>
              <a:rPr lang="en-US" sz="1200" dirty="0"/>
              <a:t>, J</a:t>
            </a:r>
            <a:r>
              <a:rPr lang="cs-CZ" sz="1200" dirty="0"/>
              <a:t>, </a:t>
            </a:r>
            <a:r>
              <a:rPr lang="en-US" sz="1200" i="1" dirty="0"/>
              <a:t>Rev. Sci. </a:t>
            </a:r>
            <a:r>
              <a:rPr lang="en-US" sz="1200" i="1" dirty="0" err="1"/>
              <a:t>Instrum</a:t>
            </a:r>
            <a:r>
              <a:rPr lang="en-US" sz="1200" i="1" dirty="0"/>
              <a:t>.</a:t>
            </a:r>
            <a:r>
              <a:rPr lang="en-US" sz="1200" dirty="0"/>
              <a:t>, </a:t>
            </a:r>
            <a:r>
              <a:rPr lang="en-US" sz="1200" b="1" dirty="0"/>
              <a:t>89</a:t>
            </a:r>
            <a:r>
              <a:rPr lang="en-US" sz="1200" dirty="0"/>
              <a:t>: 063116</a:t>
            </a:r>
            <a:r>
              <a:rPr lang="cs-CZ" sz="1200" dirty="0"/>
              <a:t>, </a:t>
            </a:r>
            <a:r>
              <a:rPr lang="en-US" sz="1200" dirty="0"/>
              <a:t>2018.</a:t>
            </a:r>
          </a:p>
        </p:txBody>
      </p:sp>
    </p:spTree>
    <p:extLst>
      <p:ext uri="{BB962C8B-B14F-4D97-AF65-F5344CB8AC3E}">
        <p14:creationId xmlns:p14="http://schemas.microsoft.com/office/powerpoint/2010/main" val="42236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304800"/>
            <a:ext cx="3429000" cy="1143000"/>
          </a:xfrm>
        </p:spPr>
        <p:txBody>
          <a:bodyPr/>
          <a:lstStyle/>
          <a:p>
            <a:pPr eaLnBrk="1" hangingPunct="1"/>
            <a:r>
              <a:rPr lang="cs-CZ" altLang="en-US" dirty="0"/>
              <a:t>H</a:t>
            </a:r>
            <a:r>
              <a:rPr lang="cs-CZ" altLang="en-US" baseline="-25000" dirty="0"/>
              <a:t>3</a:t>
            </a:r>
            <a:r>
              <a:rPr lang="cs-CZ" altLang="en-US" baseline="30000" dirty="0"/>
              <a:t>+</a:t>
            </a:r>
            <a:r>
              <a:rPr lang="en-US" altLang="en-US" dirty="0"/>
              <a:t> (again)</a:t>
            </a:r>
          </a:p>
        </p:txBody>
      </p:sp>
      <p:sp>
        <p:nvSpPr>
          <p:cNvPr id="16387" name="Rectangle 3"/>
          <p:cNvSpPr>
            <a:spLocks noGrp="1" noChangeArrowheads="1"/>
          </p:cNvSpPr>
          <p:nvPr>
            <p:ph type="body" sz="half" idx="1"/>
          </p:nvPr>
        </p:nvSpPr>
        <p:spPr>
          <a:xfrm>
            <a:off x="1752600" y="1600201"/>
            <a:ext cx="8763000" cy="4525963"/>
          </a:xfrm>
        </p:spPr>
        <p:txBody>
          <a:bodyPr/>
          <a:lstStyle/>
          <a:p>
            <a:pPr eaLnBrk="1" hangingPunct="1"/>
            <a:r>
              <a:rPr lang="en-US" altLang="en-US" sz="2500" dirty="0"/>
              <a:t>The lowest rotational states of the vibrational ground state</a:t>
            </a:r>
          </a:p>
        </p:txBody>
      </p:sp>
      <p:graphicFrame>
        <p:nvGraphicFramePr>
          <p:cNvPr id="16388" name="Object 4"/>
          <p:cNvGraphicFramePr>
            <a:graphicFrameLocks/>
          </p:cNvGraphicFramePr>
          <p:nvPr/>
        </p:nvGraphicFramePr>
        <p:xfrm>
          <a:off x="2484439" y="2614614"/>
          <a:ext cx="1527175" cy="1196975"/>
        </p:xfrm>
        <a:graphic>
          <a:graphicData uri="http://schemas.openxmlformats.org/presentationml/2006/ole">
            <mc:AlternateContent xmlns:mc="http://schemas.openxmlformats.org/markup-compatibility/2006">
              <mc:Choice xmlns:v="urn:schemas-microsoft-com:vml" Requires="v">
                <p:oleObj name="Image" r:id="rId2" imgW="2322881" imgH="1548689" progId="Photoshop.Image.6">
                  <p:embed/>
                </p:oleObj>
              </mc:Choice>
              <mc:Fallback>
                <p:oleObj name="Image" r:id="rId2" imgW="2322881" imgH="1548689" progId="Photoshop.Image.6">
                  <p:embed/>
                  <p:pic>
                    <p:nvPicPr>
                      <p:cNvPr id="16388" name="Objec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9" y="2614614"/>
                        <a:ext cx="15271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9" name="Text Box 5"/>
          <p:cNvSpPr txBox="1">
            <a:spLocks noChangeArrowheads="1"/>
          </p:cNvSpPr>
          <p:nvPr/>
        </p:nvSpPr>
        <p:spPr bwMode="auto">
          <a:xfrm>
            <a:off x="2438400" y="2209800"/>
            <a:ext cx="113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FF0000"/>
                </a:solidFill>
                <a:latin typeface="Verdana" pitchFamily="34" charset="0"/>
              </a:rPr>
              <a:t>Para</a:t>
            </a:r>
            <a:r>
              <a:rPr lang="en-US" altLang="en-US" sz="2400">
                <a:solidFill>
                  <a:schemeClr val="accent2"/>
                </a:solidFill>
                <a:latin typeface="Verdana" pitchFamily="34" charset="0"/>
              </a:rPr>
              <a:t> </a:t>
            </a:r>
          </a:p>
        </p:txBody>
      </p:sp>
      <p:sp>
        <p:nvSpPr>
          <p:cNvPr id="16390" name="Line 6"/>
          <p:cNvSpPr>
            <a:spLocks noChangeShapeType="1"/>
          </p:cNvSpPr>
          <p:nvPr/>
        </p:nvSpPr>
        <p:spPr bwMode="auto">
          <a:xfrm flipV="1">
            <a:off x="2886075" y="3317876"/>
            <a:ext cx="0" cy="4222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Line 7"/>
          <p:cNvSpPr>
            <a:spLocks noChangeShapeType="1"/>
          </p:cNvSpPr>
          <p:nvPr/>
        </p:nvSpPr>
        <p:spPr bwMode="auto">
          <a:xfrm flipV="1">
            <a:off x="3616325" y="3308351"/>
            <a:ext cx="0" cy="4222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Line 8"/>
          <p:cNvSpPr>
            <a:spLocks noChangeShapeType="1"/>
          </p:cNvSpPr>
          <p:nvPr/>
        </p:nvSpPr>
        <p:spPr bwMode="auto">
          <a:xfrm>
            <a:off x="3244850" y="2736851"/>
            <a:ext cx="0" cy="4857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393" name="Group 9"/>
          <p:cNvGrpSpPr>
            <a:grpSpLocks/>
          </p:cNvGrpSpPr>
          <p:nvPr/>
        </p:nvGrpSpPr>
        <p:grpSpPr bwMode="auto">
          <a:xfrm>
            <a:off x="2438401" y="4054476"/>
            <a:ext cx="1535113" cy="1584325"/>
            <a:chOff x="7584" y="18464"/>
            <a:chExt cx="967" cy="998"/>
          </a:xfrm>
        </p:grpSpPr>
        <p:graphicFrame>
          <p:nvGraphicFramePr>
            <p:cNvPr id="16397" name="Object 10"/>
            <p:cNvGraphicFramePr>
              <a:graphicFrameLocks/>
            </p:cNvGraphicFramePr>
            <p:nvPr/>
          </p:nvGraphicFramePr>
          <p:xfrm>
            <a:off x="7584" y="18702"/>
            <a:ext cx="967" cy="760"/>
          </p:xfrm>
          <a:graphic>
            <a:graphicData uri="http://schemas.openxmlformats.org/presentationml/2006/ole">
              <mc:AlternateContent xmlns:mc="http://schemas.openxmlformats.org/markup-compatibility/2006">
                <mc:Choice xmlns:v="urn:schemas-microsoft-com:vml" Requires="v">
                  <p:oleObj name="Image" r:id="rId4" imgW="2322881" imgH="1548689" progId="Photoshop.Image.6">
                    <p:embed/>
                  </p:oleObj>
                </mc:Choice>
                <mc:Fallback>
                  <p:oleObj name="Image" r:id="rId4" imgW="2322881" imgH="1548689" progId="Photoshop.Image.6">
                    <p:embed/>
                    <p:pic>
                      <p:nvPicPr>
                        <p:cNvPr id="16397" name="Object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 y="18702"/>
                          <a:ext cx="967" cy="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8" name="Text Box 11"/>
            <p:cNvSpPr txBox="1">
              <a:spLocks noChangeArrowheads="1"/>
            </p:cNvSpPr>
            <p:nvPr/>
          </p:nvSpPr>
          <p:spPr bwMode="auto">
            <a:xfrm>
              <a:off x="7584" y="18464"/>
              <a:ext cx="9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solidFill>
                    <a:srgbClr val="0000FF"/>
                  </a:solidFill>
                </a:rPr>
                <a:t>Ortho</a:t>
              </a:r>
            </a:p>
          </p:txBody>
        </p:sp>
        <p:sp>
          <p:nvSpPr>
            <p:cNvPr id="16399" name="Line 12"/>
            <p:cNvSpPr>
              <a:spLocks noChangeShapeType="1"/>
            </p:cNvSpPr>
            <p:nvPr/>
          </p:nvSpPr>
          <p:spPr bwMode="auto">
            <a:xfrm flipV="1">
              <a:off x="7836" y="19134"/>
              <a:ext cx="0" cy="266"/>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3"/>
            <p:cNvSpPr>
              <a:spLocks noChangeShapeType="1"/>
            </p:cNvSpPr>
            <p:nvPr/>
          </p:nvSpPr>
          <p:spPr bwMode="auto">
            <a:xfrm flipV="1">
              <a:off x="8310" y="19126"/>
              <a:ext cx="0" cy="266"/>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Line 14"/>
            <p:cNvSpPr>
              <a:spLocks noChangeShapeType="1"/>
            </p:cNvSpPr>
            <p:nvPr/>
          </p:nvSpPr>
          <p:spPr bwMode="auto">
            <a:xfrm flipV="1">
              <a:off x="8070" y="18776"/>
              <a:ext cx="0" cy="266"/>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16394" name="Object 15"/>
          <p:cNvGraphicFramePr>
            <a:graphicFrameLocks noGrp="1" noChangeAspect="1"/>
          </p:cNvGraphicFramePr>
          <p:nvPr>
            <p:ph sz="half" idx="2"/>
          </p:nvPr>
        </p:nvGraphicFramePr>
        <p:xfrm>
          <a:off x="5334000" y="1981201"/>
          <a:ext cx="4419600" cy="3978275"/>
        </p:xfrm>
        <a:graphic>
          <a:graphicData uri="http://schemas.openxmlformats.org/presentationml/2006/ole">
            <mc:AlternateContent xmlns:mc="http://schemas.openxmlformats.org/markup-compatibility/2006">
              <mc:Choice xmlns:v="urn:schemas-microsoft-com:vml" Requires="v">
                <p:oleObj name="Graph" r:id="rId5" imgW="5197450" imgH="3046781" progId="Origin50.Graph">
                  <p:embed/>
                </p:oleObj>
              </mc:Choice>
              <mc:Fallback>
                <p:oleObj name="Graph" r:id="rId5" imgW="5197450" imgH="3046781" progId="Origin50.Graph">
                  <p:embed/>
                  <p:pic>
                    <p:nvPicPr>
                      <p:cNvPr id="16394" name="Object 15"/>
                      <p:cNvPicPr>
                        <a:picLocks noChangeAspect="1" noChangeArrowheads="1"/>
                      </p:cNvPicPr>
                      <p:nvPr/>
                    </p:nvPicPr>
                    <p:blipFill>
                      <a:blip r:embed="rId6">
                        <a:extLst>
                          <a:ext uri="{28A0092B-C50C-407E-A947-70E740481C1C}">
                            <a14:useLocalDpi xmlns:a14="http://schemas.microsoft.com/office/drawing/2010/main" val="0"/>
                          </a:ext>
                        </a:extLst>
                      </a:blip>
                      <a:srcRect r="35190"/>
                      <a:stretch>
                        <a:fillRect/>
                      </a:stretch>
                    </p:blipFill>
                    <p:spPr bwMode="auto">
                      <a:xfrm>
                        <a:off x="5334000" y="1981201"/>
                        <a:ext cx="4419600" cy="397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5" name="Text Box 16"/>
          <p:cNvSpPr txBox="1">
            <a:spLocks noChangeArrowheads="1"/>
          </p:cNvSpPr>
          <p:nvPr/>
        </p:nvSpPr>
        <p:spPr bwMode="auto">
          <a:xfrm>
            <a:off x="4114800" y="30480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en-US" sz="1800" i="1"/>
              <a:t>I</a:t>
            </a:r>
            <a:r>
              <a:rPr lang="cs-CZ" altLang="en-US" sz="1800"/>
              <a:t> = 1/2</a:t>
            </a:r>
            <a:endParaRPr lang="en-US" altLang="en-US" sz="1800"/>
          </a:p>
        </p:txBody>
      </p:sp>
      <p:sp>
        <p:nvSpPr>
          <p:cNvPr id="16396" name="Text Box 17"/>
          <p:cNvSpPr txBox="1">
            <a:spLocks noChangeArrowheads="1"/>
          </p:cNvSpPr>
          <p:nvPr/>
        </p:nvSpPr>
        <p:spPr bwMode="auto">
          <a:xfrm>
            <a:off x="4114800" y="47244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cs-CZ" altLang="en-US" sz="1800" i="1"/>
              <a:t>I</a:t>
            </a:r>
            <a:r>
              <a:rPr lang="cs-CZ" altLang="en-US" sz="1800"/>
              <a:t> = 3/2</a:t>
            </a:r>
            <a:endParaRPr lang="en-US" altLang="en-US" sz="1800"/>
          </a:p>
        </p:txBody>
      </p:sp>
    </p:spTree>
    <p:extLst>
      <p:ext uri="{BB962C8B-B14F-4D97-AF65-F5344CB8AC3E}">
        <p14:creationId xmlns:p14="http://schemas.microsoft.com/office/powerpoint/2010/main" val="592858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Cryo</a:t>
            </a:r>
            <a:r>
              <a:rPr lang="cs-CZ" dirty="0"/>
              <a:t>-SA-CRDS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9634" y="1295401"/>
            <a:ext cx="3744367" cy="410416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058008"/>
            <a:ext cx="3456812" cy="3317688"/>
          </a:xfrm>
          <a:prstGeom prst="rect">
            <a:avLst/>
          </a:prstGeom>
        </p:spPr>
      </p:pic>
      <p:graphicFrame>
        <p:nvGraphicFramePr>
          <p:cNvPr id="8" name="Object 7"/>
          <p:cNvGraphicFramePr>
            <a:graphicFrameLocks noGrp="1" noChangeAspect="1"/>
          </p:cNvGraphicFramePr>
          <p:nvPr/>
        </p:nvGraphicFramePr>
        <p:xfrm>
          <a:off x="6705600" y="4267200"/>
          <a:ext cx="2726536" cy="2454274"/>
        </p:xfrm>
        <a:graphic>
          <a:graphicData uri="http://schemas.openxmlformats.org/presentationml/2006/ole">
            <mc:AlternateContent xmlns:mc="http://schemas.openxmlformats.org/markup-compatibility/2006">
              <mc:Choice xmlns:v="urn:schemas-microsoft-com:vml" Requires="v">
                <p:oleObj name="Graph" r:id="rId4" imgW="5197450" imgH="3046781" progId="Origin50.Graph">
                  <p:embed/>
                </p:oleObj>
              </mc:Choice>
              <mc:Fallback>
                <p:oleObj name="Graph" r:id="rId4" imgW="5197450" imgH="3046781" progId="Origin50.Graph">
                  <p:embed/>
                  <p:pic>
                    <p:nvPicPr>
                      <p:cNvPr id="8" name="Object 7"/>
                      <p:cNvPicPr>
                        <a:picLocks noGrp="1" noChangeAspect="1" noChangeArrowheads="1"/>
                      </p:cNvPicPr>
                      <p:nvPr/>
                    </p:nvPicPr>
                    <p:blipFill>
                      <a:blip r:embed="rId5">
                        <a:extLst>
                          <a:ext uri="{28A0092B-C50C-407E-A947-70E740481C1C}">
                            <a14:useLocalDpi xmlns:a14="http://schemas.microsoft.com/office/drawing/2010/main" val="0"/>
                          </a:ext>
                        </a:extLst>
                      </a:blip>
                      <a:srcRect r="35190"/>
                      <a:stretch>
                        <a:fillRect/>
                      </a:stretch>
                    </p:blipFill>
                    <p:spPr bwMode="auto">
                      <a:xfrm>
                        <a:off x="6705600" y="4267200"/>
                        <a:ext cx="2726536" cy="2454274"/>
                      </a:xfrm>
                      <a:prstGeom prst="rect">
                        <a:avLst/>
                      </a:prstGeom>
                      <a:noFill/>
                      <a:ln>
                        <a:noFill/>
                      </a:ln>
                      <a:effectLst/>
                    </p:spPr>
                  </p:pic>
                </p:oleObj>
              </mc:Fallback>
            </mc:AlternateContent>
          </a:graphicData>
        </a:graphic>
      </p:graphicFrame>
      <p:cxnSp>
        <p:nvCxnSpPr>
          <p:cNvPr id="10" name="Straight Arrow Connector 9"/>
          <p:cNvCxnSpPr/>
          <p:nvPr/>
        </p:nvCxnSpPr>
        <p:spPr>
          <a:xfrm flipV="1">
            <a:off x="4876800" y="3886201"/>
            <a:ext cx="1905000" cy="151336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05000" y="5399566"/>
            <a:ext cx="4267200" cy="1200329"/>
          </a:xfrm>
          <a:prstGeom prst="rect">
            <a:avLst/>
          </a:prstGeom>
          <a:noFill/>
        </p:spPr>
        <p:txBody>
          <a:bodyPr wrap="square" rtlCol="0">
            <a:spAutoFit/>
          </a:bodyPr>
          <a:lstStyle/>
          <a:p>
            <a:r>
              <a:rPr lang="cs-CZ" dirty="0"/>
              <a:t>At 30 K, </a:t>
            </a:r>
            <a:r>
              <a:rPr lang="cs-CZ" dirty="0" err="1"/>
              <a:t>we</a:t>
            </a:r>
            <a:r>
              <a:rPr lang="cs-CZ" dirty="0"/>
              <a:t> </a:t>
            </a:r>
            <a:r>
              <a:rPr lang="cs-CZ" dirty="0" err="1"/>
              <a:t>can</a:t>
            </a:r>
            <a:r>
              <a:rPr lang="cs-CZ" dirty="0"/>
              <a:t> </a:t>
            </a:r>
            <a:r>
              <a:rPr lang="cs-CZ" dirty="0" err="1"/>
              <a:t>change</a:t>
            </a:r>
            <a:r>
              <a:rPr lang="cs-CZ" dirty="0"/>
              <a:t> </a:t>
            </a:r>
            <a:r>
              <a:rPr lang="cs-CZ" dirty="0" err="1"/>
              <a:t>the</a:t>
            </a:r>
            <a:r>
              <a:rPr lang="cs-CZ" dirty="0"/>
              <a:t> </a:t>
            </a:r>
            <a:r>
              <a:rPr lang="cs-CZ" dirty="0" err="1"/>
              <a:t>population</a:t>
            </a:r>
            <a:r>
              <a:rPr lang="cs-CZ" dirty="0"/>
              <a:t> </a:t>
            </a:r>
            <a:r>
              <a:rPr lang="cs-CZ" dirty="0" err="1"/>
              <a:t>of</a:t>
            </a:r>
            <a:r>
              <a:rPr lang="cs-CZ" dirty="0"/>
              <a:t> </a:t>
            </a:r>
            <a:r>
              <a:rPr lang="cs-CZ" dirty="0" err="1"/>
              <a:t>the</a:t>
            </a:r>
            <a:r>
              <a:rPr lang="cs-CZ" dirty="0"/>
              <a:t> </a:t>
            </a:r>
            <a:r>
              <a:rPr lang="cs-CZ" dirty="0" err="1"/>
              <a:t>of</a:t>
            </a:r>
            <a:r>
              <a:rPr lang="cs-CZ" dirty="0"/>
              <a:t> </a:t>
            </a:r>
            <a:r>
              <a:rPr lang="cs-CZ" dirty="0" err="1"/>
              <a:t>the</a:t>
            </a:r>
            <a:r>
              <a:rPr lang="cs-CZ" dirty="0"/>
              <a:t> </a:t>
            </a:r>
            <a:r>
              <a:rPr lang="cs-CZ" dirty="0" err="1"/>
              <a:t>lowest</a:t>
            </a:r>
            <a:r>
              <a:rPr lang="cs-CZ" dirty="0"/>
              <a:t> </a:t>
            </a:r>
            <a:r>
              <a:rPr lang="cs-CZ" dirty="0" err="1"/>
              <a:t>state</a:t>
            </a:r>
            <a:r>
              <a:rPr lang="cs-CZ" dirty="0"/>
              <a:t> </a:t>
            </a:r>
            <a:r>
              <a:rPr lang="cs-CZ" dirty="0" err="1"/>
              <a:t>of</a:t>
            </a:r>
            <a:r>
              <a:rPr lang="cs-CZ" dirty="0"/>
              <a:t> H</a:t>
            </a:r>
            <a:r>
              <a:rPr lang="cs-CZ" baseline="-25000" dirty="0"/>
              <a:t>3</a:t>
            </a:r>
            <a:r>
              <a:rPr lang="cs-CZ" baseline="30000" dirty="0"/>
              <a:t>+</a:t>
            </a:r>
            <a:r>
              <a:rPr lang="cs-CZ" dirty="0"/>
              <a:t> </a:t>
            </a:r>
            <a:r>
              <a:rPr lang="cs-CZ" dirty="0" err="1"/>
              <a:t>from</a:t>
            </a:r>
            <a:r>
              <a:rPr lang="cs-CZ" dirty="0"/>
              <a:t> 40</a:t>
            </a:r>
            <a:r>
              <a:rPr lang="en-US" dirty="0"/>
              <a:t>% to 80% of all ions. The rest of the ions are mainly in the (1,0) state.</a:t>
            </a:r>
            <a:r>
              <a:rPr lang="cs-CZ" dirty="0"/>
              <a:t> </a:t>
            </a:r>
            <a:endParaRPr lang="en-US" dirty="0"/>
          </a:p>
        </p:txBody>
      </p:sp>
    </p:spTree>
    <p:extLst>
      <p:ext uri="{BB962C8B-B14F-4D97-AF65-F5344CB8AC3E}">
        <p14:creationId xmlns:p14="http://schemas.microsoft.com/office/powerpoint/2010/main" val="285178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972A0-4993-40EF-8A1A-C1DCD75F5905}"/>
              </a:ext>
            </a:extLst>
          </p:cNvPr>
          <p:cNvSpPr>
            <a:spLocks noGrp="1"/>
          </p:cNvSpPr>
          <p:nvPr>
            <p:ph type="title"/>
          </p:nvPr>
        </p:nvSpPr>
        <p:spPr/>
        <p:txBody>
          <a:bodyPr>
            <a:normAutofit fontScale="90000"/>
          </a:bodyPr>
          <a:lstStyle/>
          <a:p>
            <a:r>
              <a:rPr lang="cs-CZ" dirty="0" err="1"/>
              <a:t>Rekombina</a:t>
            </a:r>
            <a:r>
              <a:rPr lang="en-GB" dirty="0" err="1"/>
              <a:t>tion</a:t>
            </a:r>
            <a:r>
              <a:rPr lang="en-GB" dirty="0"/>
              <a:t> of</a:t>
            </a:r>
            <a:r>
              <a:rPr lang="cs-CZ" dirty="0"/>
              <a:t> H</a:t>
            </a:r>
            <a:r>
              <a:rPr lang="cs-CZ" baseline="-25000" dirty="0"/>
              <a:t>3</a:t>
            </a:r>
            <a:r>
              <a:rPr lang="cs-CZ" baseline="30000" dirty="0"/>
              <a:t>+</a:t>
            </a:r>
            <a:r>
              <a:rPr lang="cs-CZ" dirty="0"/>
              <a:t> </a:t>
            </a:r>
            <a:r>
              <a:rPr lang="en-GB" dirty="0"/>
              <a:t>ions in </a:t>
            </a:r>
            <a:r>
              <a:rPr lang="cs-CZ" dirty="0" err="1"/>
              <a:t>specific</a:t>
            </a:r>
            <a:r>
              <a:rPr lang="cs-CZ" dirty="0"/>
              <a:t> </a:t>
            </a:r>
            <a:r>
              <a:rPr lang="en-GB" dirty="0" err="1"/>
              <a:t>qu</a:t>
            </a:r>
            <a:r>
              <a:rPr lang="cs-CZ" dirty="0"/>
              <a:t>ant</a:t>
            </a:r>
            <a:r>
              <a:rPr lang="en-GB" dirty="0"/>
              <a:t>u</a:t>
            </a:r>
            <a:r>
              <a:rPr lang="cs-CZ" dirty="0"/>
              <a:t>m sta</a:t>
            </a:r>
            <a:r>
              <a:rPr lang="en-GB" dirty="0" err="1"/>
              <a:t>te</a:t>
            </a:r>
            <a:endParaRPr lang="en-GB" dirty="0"/>
          </a:p>
        </p:txBody>
      </p:sp>
      <p:pic>
        <p:nvPicPr>
          <p:cNvPr id="7" name="Picture 6">
            <a:extLst>
              <a:ext uri="{FF2B5EF4-FFF2-40B4-BE49-F238E27FC236}">
                <a16:creationId xmlns:a16="http://schemas.microsoft.com/office/drawing/2014/main" id="{FD4BDA7C-F13F-49E1-A451-A6666CC0D587}"/>
              </a:ext>
            </a:extLst>
          </p:cNvPr>
          <p:cNvPicPr>
            <a:picLocks noChangeAspect="1"/>
          </p:cNvPicPr>
          <p:nvPr/>
        </p:nvPicPr>
        <p:blipFill>
          <a:blip r:embed="rId2"/>
          <a:stretch>
            <a:fillRect/>
          </a:stretch>
        </p:blipFill>
        <p:spPr>
          <a:xfrm>
            <a:off x="2731364" y="1975281"/>
            <a:ext cx="5225672" cy="3990514"/>
          </a:xfrm>
          <a:prstGeom prst="rect">
            <a:avLst/>
          </a:prstGeom>
        </p:spPr>
      </p:pic>
    </p:spTree>
    <p:extLst>
      <p:ext uri="{BB962C8B-B14F-4D97-AF65-F5344CB8AC3E}">
        <p14:creationId xmlns:p14="http://schemas.microsoft.com/office/powerpoint/2010/main" val="3134159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B7D00E-9CC7-42F7-B26C-603CE868B32A}"/>
              </a:ext>
            </a:extLst>
          </p:cNvPr>
          <p:cNvPicPr>
            <a:picLocks noChangeAspect="1"/>
          </p:cNvPicPr>
          <p:nvPr/>
        </p:nvPicPr>
        <p:blipFill>
          <a:blip r:embed="rId2"/>
          <a:stretch>
            <a:fillRect/>
          </a:stretch>
        </p:blipFill>
        <p:spPr>
          <a:xfrm>
            <a:off x="809406" y="759041"/>
            <a:ext cx="4394330" cy="4452152"/>
          </a:xfrm>
          <a:prstGeom prst="rect">
            <a:avLst/>
          </a:prstGeom>
        </p:spPr>
      </p:pic>
      <p:pic>
        <p:nvPicPr>
          <p:cNvPr id="11" name="Picture 10">
            <a:extLst>
              <a:ext uri="{FF2B5EF4-FFF2-40B4-BE49-F238E27FC236}">
                <a16:creationId xmlns:a16="http://schemas.microsoft.com/office/drawing/2014/main" id="{2847C7D6-BB91-4744-A65B-05C24186CC5C}"/>
              </a:ext>
            </a:extLst>
          </p:cNvPr>
          <p:cNvPicPr>
            <a:picLocks noChangeAspect="1"/>
          </p:cNvPicPr>
          <p:nvPr/>
        </p:nvPicPr>
        <p:blipFill>
          <a:blip r:embed="rId3"/>
          <a:stretch>
            <a:fillRect/>
          </a:stretch>
        </p:blipFill>
        <p:spPr>
          <a:xfrm>
            <a:off x="470808" y="5246984"/>
            <a:ext cx="4893972" cy="792051"/>
          </a:xfrm>
          <a:prstGeom prst="rect">
            <a:avLst/>
          </a:prstGeom>
        </p:spPr>
      </p:pic>
      <p:sp>
        <p:nvSpPr>
          <p:cNvPr id="12" name="TextBox 11">
            <a:extLst>
              <a:ext uri="{FF2B5EF4-FFF2-40B4-BE49-F238E27FC236}">
                <a16:creationId xmlns:a16="http://schemas.microsoft.com/office/drawing/2014/main" id="{3D9DE62A-C471-41CE-BF6E-D620AFAD1A33}"/>
              </a:ext>
            </a:extLst>
          </p:cNvPr>
          <p:cNvSpPr txBox="1"/>
          <p:nvPr/>
        </p:nvSpPr>
        <p:spPr>
          <a:xfrm>
            <a:off x="470808" y="221942"/>
            <a:ext cx="10990264" cy="523220"/>
          </a:xfrm>
          <a:prstGeom prst="rect">
            <a:avLst/>
          </a:prstGeom>
          <a:noFill/>
        </p:spPr>
        <p:txBody>
          <a:bodyPr wrap="square" rtlCol="0">
            <a:spAutoFit/>
          </a:bodyPr>
          <a:lstStyle/>
          <a:p>
            <a:r>
              <a:rPr lang="en-GB" sz="2800" dirty="0"/>
              <a:t>Combination of</a:t>
            </a:r>
            <a:r>
              <a:rPr lang="cs-CZ" sz="2800" dirty="0"/>
              <a:t> CRDS a</a:t>
            </a:r>
            <a:r>
              <a:rPr lang="en-GB" sz="2800" dirty="0" err="1"/>
              <a:t>nd</a:t>
            </a:r>
            <a:r>
              <a:rPr lang="cs-CZ" sz="2800" dirty="0"/>
              <a:t> mi</a:t>
            </a:r>
            <a:r>
              <a:rPr lang="en-GB" sz="2800" dirty="0"/>
              <a:t>c</a:t>
            </a:r>
            <a:r>
              <a:rPr lang="cs-CZ" sz="2800" dirty="0"/>
              <a:t>ro</a:t>
            </a:r>
            <a:r>
              <a:rPr lang="en-GB" sz="2800" dirty="0"/>
              <a:t>wave</a:t>
            </a:r>
            <a:r>
              <a:rPr lang="cs-CZ" sz="2800" dirty="0"/>
              <a:t> </a:t>
            </a:r>
            <a:r>
              <a:rPr lang="cs-CZ" sz="2800" dirty="0" err="1"/>
              <a:t>diagnosti</a:t>
            </a:r>
            <a:r>
              <a:rPr lang="en-GB" sz="2800" dirty="0"/>
              <a:t>cs</a:t>
            </a:r>
          </a:p>
        </p:txBody>
      </p:sp>
      <p:pic>
        <p:nvPicPr>
          <p:cNvPr id="14" name="Picture 13">
            <a:extLst>
              <a:ext uri="{FF2B5EF4-FFF2-40B4-BE49-F238E27FC236}">
                <a16:creationId xmlns:a16="http://schemas.microsoft.com/office/drawing/2014/main" id="{F10A3A8F-9DF0-482A-9561-1D8560EB4CA5}"/>
              </a:ext>
            </a:extLst>
          </p:cNvPr>
          <p:cNvPicPr>
            <a:picLocks noChangeAspect="1"/>
          </p:cNvPicPr>
          <p:nvPr/>
        </p:nvPicPr>
        <p:blipFill>
          <a:blip r:embed="rId4"/>
          <a:stretch>
            <a:fillRect/>
          </a:stretch>
        </p:blipFill>
        <p:spPr>
          <a:xfrm>
            <a:off x="6096000" y="679141"/>
            <a:ext cx="5147996" cy="4292354"/>
          </a:xfrm>
          <a:prstGeom prst="rect">
            <a:avLst/>
          </a:prstGeom>
        </p:spPr>
      </p:pic>
      <p:pic>
        <p:nvPicPr>
          <p:cNvPr id="16" name="Picture 15">
            <a:extLst>
              <a:ext uri="{FF2B5EF4-FFF2-40B4-BE49-F238E27FC236}">
                <a16:creationId xmlns:a16="http://schemas.microsoft.com/office/drawing/2014/main" id="{293E7497-0BDF-4084-8933-C7DB6F01DF28}"/>
              </a:ext>
            </a:extLst>
          </p:cNvPr>
          <p:cNvPicPr>
            <a:picLocks noChangeAspect="1"/>
          </p:cNvPicPr>
          <p:nvPr/>
        </p:nvPicPr>
        <p:blipFill>
          <a:blip r:embed="rId5"/>
          <a:stretch>
            <a:fillRect/>
          </a:stretch>
        </p:blipFill>
        <p:spPr>
          <a:xfrm>
            <a:off x="6184375" y="4943237"/>
            <a:ext cx="4971245" cy="1062507"/>
          </a:xfrm>
          <a:prstGeom prst="rect">
            <a:avLst/>
          </a:prstGeom>
        </p:spPr>
      </p:pic>
      <p:pic>
        <p:nvPicPr>
          <p:cNvPr id="18" name="Picture 17">
            <a:extLst>
              <a:ext uri="{FF2B5EF4-FFF2-40B4-BE49-F238E27FC236}">
                <a16:creationId xmlns:a16="http://schemas.microsoft.com/office/drawing/2014/main" id="{6528D15F-0BDB-4D18-B241-00C1616A9ACE}"/>
              </a:ext>
            </a:extLst>
          </p:cNvPr>
          <p:cNvPicPr>
            <a:picLocks noChangeAspect="1"/>
          </p:cNvPicPr>
          <p:nvPr/>
        </p:nvPicPr>
        <p:blipFill>
          <a:blip r:embed="rId6"/>
          <a:stretch>
            <a:fillRect/>
          </a:stretch>
        </p:blipFill>
        <p:spPr>
          <a:xfrm>
            <a:off x="114984" y="6341656"/>
            <a:ext cx="4104170" cy="387618"/>
          </a:xfrm>
          <a:prstGeom prst="rect">
            <a:avLst/>
          </a:prstGeom>
        </p:spPr>
      </p:pic>
    </p:spTree>
    <p:extLst>
      <p:ext uri="{BB962C8B-B14F-4D97-AF65-F5344CB8AC3E}">
        <p14:creationId xmlns:p14="http://schemas.microsoft.com/office/powerpoint/2010/main" val="2478890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C726-E0FE-49AF-8F19-0D42866A9A9B}"/>
              </a:ext>
            </a:extLst>
          </p:cNvPr>
          <p:cNvSpPr>
            <a:spLocks noGrp="1"/>
          </p:cNvSpPr>
          <p:nvPr>
            <p:ph type="title"/>
          </p:nvPr>
        </p:nvSpPr>
        <p:spPr/>
        <p:txBody>
          <a:bodyPr/>
          <a:lstStyle/>
          <a:p>
            <a:r>
              <a:rPr lang="en-GB" dirty="0"/>
              <a:t>Studied ion is not dominant in plasma</a:t>
            </a:r>
          </a:p>
        </p:txBody>
      </p:sp>
      <p:pic>
        <p:nvPicPr>
          <p:cNvPr id="7" name="Picture 6">
            <a:extLst>
              <a:ext uri="{FF2B5EF4-FFF2-40B4-BE49-F238E27FC236}">
                <a16:creationId xmlns:a16="http://schemas.microsoft.com/office/drawing/2014/main" id="{8FCE4A27-FBCC-42C4-8FF1-4BBB7296DACD}"/>
              </a:ext>
            </a:extLst>
          </p:cNvPr>
          <p:cNvPicPr>
            <a:picLocks noChangeAspect="1"/>
          </p:cNvPicPr>
          <p:nvPr/>
        </p:nvPicPr>
        <p:blipFill>
          <a:blip r:embed="rId2"/>
          <a:stretch>
            <a:fillRect/>
          </a:stretch>
        </p:blipFill>
        <p:spPr>
          <a:xfrm>
            <a:off x="695124" y="1177917"/>
            <a:ext cx="4640650" cy="3937246"/>
          </a:xfrm>
          <a:prstGeom prst="rect">
            <a:avLst/>
          </a:prstGeom>
        </p:spPr>
      </p:pic>
      <p:pic>
        <p:nvPicPr>
          <p:cNvPr id="9" name="Picture 8">
            <a:extLst>
              <a:ext uri="{FF2B5EF4-FFF2-40B4-BE49-F238E27FC236}">
                <a16:creationId xmlns:a16="http://schemas.microsoft.com/office/drawing/2014/main" id="{227DB5EC-5CA1-40AE-9A07-D539EAFE0F6E}"/>
              </a:ext>
            </a:extLst>
          </p:cNvPr>
          <p:cNvPicPr>
            <a:picLocks noChangeAspect="1"/>
          </p:cNvPicPr>
          <p:nvPr/>
        </p:nvPicPr>
        <p:blipFill>
          <a:blip r:embed="rId3"/>
          <a:stretch>
            <a:fillRect/>
          </a:stretch>
        </p:blipFill>
        <p:spPr>
          <a:xfrm>
            <a:off x="6199509" y="1177917"/>
            <a:ext cx="4178550" cy="3722558"/>
          </a:xfrm>
          <a:prstGeom prst="rect">
            <a:avLst/>
          </a:prstGeom>
        </p:spPr>
      </p:pic>
      <p:pic>
        <p:nvPicPr>
          <p:cNvPr id="13" name="Picture 12">
            <a:extLst>
              <a:ext uri="{FF2B5EF4-FFF2-40B4-BE49-F238E27FC236}">
                <a16:creationId xmlns:a16="http://schemas.microsoft.com/office/drawing/2014/main" id="{1AB6ECA6-018C-4D32-A0EF-D1F288446AE6}"/>
              </a:ext>
            </a:extLst>
          </p:cNvPr>
          <p:cNvPicPr>
            <a:picLocks noChangeAspect="1"/>
          </p:cNvPicPr>
          <p:nvPr/>
        </p:nvPicPr>
        <p:blipFill>
          <a:blip r:embed="rId4"/>
          <a:stretch>
            <a:fillRect/>
          </a:stretch>
        </p:blipFill>
        <p:spPr>
          <a:xfrm>
            <a:off x="2048613" y="5503912"/>
            <a:ext cx="2413066" cy="681956"/>
          </a:xfrm>
          <a:prstGeom prst="rect">
            <a:avLst/>
          </a:prstGeom>
        </p:spPr>
      </p:pic>
      <p:pic>
        <p:nvPicPr>
          <p:cNvPr id="15" name="Picture 14">
            <a:extLst>
              <a:ext uri="{FF2B5EF4-FFF2-40B4-BE49-F238E27FC236}">
                <a16:creationId xmlns:a16="http://schemas.microsoft.com/office/drawing/2014/main" id="{E87D806C-1BD4-46C4-AC4F-8BA05CCBEEC1}"/>
              </a:ext>
            </a:extLst>
          </p:cNvPr>
          <p:cNvPicPr>
            <a:picLocks noChangeAspect="1"/>
          </p:cNvPicPr>
          <p:nvPr/>
        </p:nvPicPr>
        <p:blipFill>
          <a:blip r:embed="rId5"/>
          <a:stretch>
            <a:fillRect/>
          </a:stretch>
        </p:blipFill>
        <p:spPr>
          <a:xfrm>
            <a:off x="6856228" y="4925608"/>
            <a:ext cx="3237388" cy="1932392"/>
          </a:xfrm>
          <a:prstGeom prst="rect">
            <a:avLst/>
          </a:prstGeom>
        </p:spPr>
      </p:pic>
    </p:spTree>
    <p:extLst>
      <p:ext uri="{BB962C8B-B14F-4D97-AF65-F5344CB8AC3E}">
        <p14:creationId xmlns:p14="http://schemas.microsoft.com/office/powerpoint/2010/main" val="3041153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0293-D6A3-45F8-A488-3669D0F47060}"/>
              </a:ext>
            </a:extLst>
          </p:cNvPr>
          <p:cNvSpPr>
            <a:spLocks noGrp="1"/>
          </p:cNvSpPr>
          <p:nvPr>
            <p:ph type="title"/>
          </p:nvPr>
        </p:nvSpPr>
        <p:spPr/>
        <p:txBody>
          <a:bodyPr/>
          <a:lstStyle/>
          <a:p>
            <a:r>
              <a:rPr lang="en-GB" dirty="0"/>
              <a:t>Flowing afterglow plasma</a:t>
            </a:r>
          </a:p>
        </p:txBody>
      </p:sp>
      <p:pic>
        <p:nvPicPr>
          <p:cNvPr id="7" name="Picture 6">
            <a:extLst>
              <a:ext uri="{FF2B5EF4-FFF2-40B4-BE49-F238E27FC236}">
                <a16:creationId xmlns:a16="http://schemas.microsoft.com/office/drawing/2014/main" id="{2281A7EB-F6BE-49EE-827B-873C710CDE3C}"/>
              </a:ext>
            </a:extLst>
          </p:cNvPr>
          <p:cNvPicPr>
            <a:picLocks noChangeAspect="1"/>
          </p:cNvPicPr>
          <p:nvPr/>
        </p:nvPicPr>
        <p:blipFill>
          <a:blip r:embed="rId2"/>
          <a:stretch>
            <a:fillRect/>
          </a:stretch>
        </p:blipFill>
        <p:spPr>
          <a:xfrm>
            <a:off x="480811" y="1196454"/>
            <a:ext cx="5615189" cy="1056068"/>
          </a:xfrm>
          <a:prstGeom prst="rect">
            <a:avLst/>
          </a:prstGeom>
        </p:spPr>
      </p:pic>
      <p:pic>
        <p:nvPicPr>
          <p:cNvPr id="9" name="Picture 8">
            <a:extLst>
              <a:ext uri="{FF2B5EF4-FFF2-40B4-BE49-F238E27FC236}">
                <a16:creationId xmlns:a16="http://schemas.microsoft.com/office/drawing/2014/main" id="{BF56FFD1-1799-4935-8E5A-C75387E35E1B}"/>
              </a:ext>
            </a:extLst>
          </p:cNvPr>
          <p:cNvPicPr>
            <a:picLocks noChangeAspect="1"/>
          </p:cNvPicPr>
          <p:nvPr/>
        </p:nvPicPr>
        <p:blipFill>
          <a:blip r:embed="rId3"/>
          <a:stretch>
            <a:fillRect/>
          </a:stretch>
        </p:blipFill>
        <p:spPr>
          <a:xfrm>
            <a:off x="1506664" y="2543673"/>
            <a:ext cx="9048888" cy="4123612"/>
          </a:xfrm>
          <a:prstGeom prst="rect">
            <a:avLst/>
          </a:prstGeom>
        </p:spPr>
      </p:pic>
      <p:pic>
        <p:nvPicPr>
          <p:cNvPr id="11" name="Picture 10">
            <a:extLst>
              <a:ext uri="{FF2B5EF4-FFF2-40B4-BE49-F238E27FC236}">
                <a16:creationId xmlns:a16="http://schemas.microsoft.com/office/drawing/2014/main" id="{72E93E05-38BF-4EE5-AEB0-276BA695CF11}"/>
              </a:ext>
            </a:extLst>
          </p:cNvPr>
          <p:cNvPicPr>
            <a:picLocks noChangeAspect="1"/>
          </p:cNvPicPr>
          <p:nvPr/>
        </p:nvPicPr>
        <p:blipFill>
          <a:blip r:embed="rId4"/>
          <a:stretch>
            <a:fillRect/>
          </a:stretch>
        </p:blipFill>
        <p:spPr>
          <a:xfrm>
            <a:off x="6662670" y="1212952"/>
            <a:ext cx="4919730" cy="495837"/>
          </a:xfrm>
          <a:prstGeom prst="rect">
            <a:avLst/>
          </a:prstGeom>
        </p:spPr>
      </p:pic>
      <p:pic>
        <p:nvPicPr>
          <p:cNvPr id="15" name="Picture 14">
            <a:extLst>
              <a:ext uri="{FF2B5EF4-FFF2-40B4-BE49-F238E27FC236}">
                <a16:creationId xmlns:a16="http://schemas.microsoft.com/office/drawing/2014/main" id="{BC44B707-3B3D-4262-9071-5B6696B639A3}"/>
              </a:ext>
            </a:extLst>
          </p:cNvPr>
          <p:cNvPicPr>
            <a:picLocks noChangeAspect="1"/>
          </p:cNvPicPr>
          <p:nvPr/>
        </p:nvPicPr>
        <p:blipFill>
          <a:blip r:embed="rId5"/>
          <a:stretch>
            <a:fillRect/>
          </a:stretch>
        </p:blipFill>
        <p:spPr>
          <a:xfrm>
            <a:off x="6662670" y="1845393"/>
            <a:ext cx="4868214" cy="309093"/>
          </a:xfrm>
          <a:prstGeom prst="rect">
            <a:avLst/>
          </a:prstGeom>
        </p:spPr>
      </p:pic>
    </p:spTree>
    <p:extLst>
      <p:ext uri="{BB962C8B-B14F-4D97-AF65-F5344CB8AC3E}">
        <p14:creationId xmlns:p14="http://schemas.microsoft.com/office/powerpoint/2010/main" val="3348371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0293-D6A3-45F8-A488-3669D0F47060}"/>
              </a:ext>
            </a:extLst>
          </p:cNvPr>
          <p:cNvSpPr>
            <a:spLocks noGrp="1"/>
          </p:cNvSpPr>
          <p:nvPr>
            <p:ph type="title"/>
          </p:nvPr>
        </p:nvSpPr>
        <p:spPr/>
        <p:txBody>
          <a:bodyPr/>
          <a:lstStyle/>
          <a:p>
            <a:r>
              <a:rPr lang="en-GB" dirty="0"/>
              <a:t>Flowing afterglow plasma</a:t>
            </a:r>
          </a:p>
        </p:txBody>
      </p:sp>
      <p:pic>
        <p:nvPicPr>
          <p:cNvPr id="4" name="Picture 3">
            <a:extLst>
              <a:ext uri="{FF2B5EF4-FFF2-40B4-BE49-F238E27FC236}">
                <a16:creationId xmlns:a16="http://schemas.microsoft.com/office/drawing/2014/main" id="{E094AA06-594A-4E55-A334-4C49F62958FD}"/>
              </a:ext>
            </a:extLst>
          </p:cNvPr>
          <p:cNvPicPr>
            <a:picLocks noChangeAspect="1"/>
          </p:cNvPicPr>
          <p:nvPr/>
        </p:nvPicPr>
        <p:blipFill>
          <a:blip r:embed="rId2"/>
          <a:stretch>
            <a:fillRect/>
          </a:stretch>
        </p:blipFill>
        <p:spPr>
          <a:xfrm>
            <a:off x="944451" y="1697542"/>
            <a:ext cx="5151549" cy="4031087"/>
          </a:xfrm>
          <a:prstGeom prst="rect">
            <a:avLst/>
          </a:prstGeom>
        </p:spPr>
      </p:pic>
      <p:pic>
        <p:nvPicPr>
          <p:cNvPr id="6" name="Picture 5">
            <a:extLst>
              <a:ext uri="{FF2B5EF4-FFF2-40B4-BE49-F238E27FC236}">
                <a16:creationId xmlns:a16="http://schemas.microsoft.com/office/drawing/2014/main" id="{A0FF8395-9741-4D5E-8E5C-8CB43AAD7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562" y="1927147"/>
            <a:ext cx="4762500" cy="3571875"/>
          </a:xfrm>
          <a:prstGeom prst="rect">
            <a:avLst/>
          </a:prstGeom>
        </p:spPr>
      </p:pic>
    </p:spTree>
    <p:extLst>
      <p:ext uri="{BB962C8B-B14F-4D97-AF65-F5344CB8AC3E}">
        <p14:creationId xmlns:p14="http://schemas.microsoft.com/office/powerpoint/2010/main" val="327889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C50E-DAFE-4CD7-9C10-4CD4FE42591C}"/>
              </a:ext>
            </a:extLst>
          </p:cNvPr>
          <p:cNvSpPr>
            <a:spLocks noGrp="1"/>
          </p:cNvSpPr>
          <p:nvPr>
            <p:ph type="title"/>
          </p:nvPr>
        </p:nvSpPr>
        <p:spPr/>
        <p:txBody>
          <a:bodyPr/>
          <a:lstStyle/>
          <a:p>
            <a:r>
              <a:rPr lang="cs-CZ" dirty="0"/>
              <a:t>FALP, SIFT, SIFDT</a:t>
            </a:r>
            <a:endParaRPr lang="en-GB" dirty="0"/>
          </a:p>
        </p:txBody>
      </p:sp>
      <p:sp>
        <p:nvSpPr>
          <p:cNvPr id="6" name="TextBox 5">
            <a:extLst>
              <a:ext uri="{FF2B5EF4-FFF2-40B4-BE49-F238E27FC236}">
                <a16:creationId xmlns:a16="http://schemas.microsoft.com/office/drawing/2014/main" id="{81AC0A89-1A7A-424C-AD20-4B9E0316E64D}"/>
              </a:ext>
            </a:extLst>
          </p:cNvPr>
          <p:cNvSpPr txBox="1"/>
          <p:nvPr/>
        </p:nvSpPr>
        <p:spPr>
          <a:xfrm>
            <a:off x="4643021" y="351557"/>
            <a:ext cx="6347534" cy="923330"/>
          </a:xfrm>
          <a:prstGeom prst="rect">
            <a:avLst/>
          </a:prstGeom>
          <a:noFill/>
        </p:spPr>
        <p:txBody>
          <a:bodyPr wrap="square" rtlCol="0">
            <a:spAutoFit/>
          </a:bodyPr>
          <a:lstStyle/>
          <a:p>
            <a:r>
              <a:rPr lang="cs-CZ" dirty="0"/>
              <a:t>FALP – </a:t>
            </a:r>
            <a:r>
              <a:rPr lang="cs-CZ" dirty="0" err="1"/>
              <a:t>Flowing</a:t>
            </a:r>
            <a:r>
              <a:rPr lang="cs-CZ" dirty="0"/>
              <a:t> </a:t>
            </a:r>
            <a:r>
              <a:rPr lang="cs-CZ" dirty="0" err="1"/>
              <a:t>Afterglow</a:t>
            </a:r>
            <a:r>
              <a:rPr lang="cs-CZ" dirty="0"/>
              <a:t> </a:t>
            </a:r>
            <a:r>
              <a:rPr lang="cs-CZ" dirty="0" err="1"/>
              <a:t>with</a:t>
            </a:r>
            <a:r>
              <a:rPr lang="cs-CZ" dirty="0"/>
              <a:t> </a:t>
            </a:r>
            <a:r>
              <a:rPr lang="cs-CZ" dirty="0" err="1"/>
              <a:t>Langmuir</a:t>
            </a:r>
            <a:r>
              <a:rPr lang="cs-CZ" dirty="0"/>
              <a:t> </a:t>
            </a:r>
            <a:r>
              <a:rPr lang="cs-CZ" dirty="0" err="1"/>
              <a:t>Probe</a:t>
            </a:r>
            <a:endParaRPr lang="cs-CZ" dirty="0"/>
          </a:p>
          <a:p>
            <a:r>
              <a:rPr lang="cs-CZ" dirty="0"/>
              <a:t>SIFT – </a:t>
            </a:r>
            <a:r>
              <a:rPr lang="cs-CZ" dirty="0" err="1"/>
              <a:t>Selective</a:t>
            </a:r>
            <a:r>
              <a:rPr lang="cs-CZ" dirty="0"/>
              <a:t> Ion </a:t>
            </a:r>
            <a:r>
              <a:rPr lang="cs-CZ" dirty="0" err="1"/>
              <a:t>Flow</a:t>
            </a:r>
            <a:r>
              <a:rPr lang="cs-CZ" dirty="0"/>
              <a:t> Tube</a:t>
            </a:r>
          </a:p>
          <a:p>
            <a:r>
              <a:rPr lang="cs-CZ" dirty="0"/>
              <a:t>SIFDT – </a:t>
            </a:r>
            <a:r>
              <a:rPr lang="cs-CZ" dirty="0" err="1"/>
              <a:t>Selective</a:t>
            </a:r>
            <a:r>
              <a:rPr lang="cs-CZ" dirty="0"/>
              <a:t> Ion </a:t>
            </a:r>
            <a:r>
              <a:rPr lang="cs-CZ" dirty="0" err="1"/>
              <a:t>Flow</a:t>
            </a:r>
            <a:r>
              <a:rPr lang="cs-CZ" dirty="0"/>
              <a:t> Drift Tube</a:t>
            </a:r>
            <a:endParaRPr lang="en-GB" dirty="0"/>
          </a:p>
        </p:txBody>
      </p:sp>
      <p:pic>
        <p:nvPicPr>
          <p:cNvPr id="10" name="Picture 9">
            <a:extLst>
              <a:ext uri="{FF2B5EF4-FFF2-40B4-BE49-F238E27FC236}">
                <a16:creationId xmlns:a16="http://schemas.microsoft.com/office/drawing/2014/main" id="{C8D9C278-BD3F-4C22-A677-F72D46E6E5EB}"/>
              </a:ext>
            </a:extLst>
          </p:cNvPr>
          <p:cNvPicPr>
            <a:picLocks noChangeAspect="1"/>
          </p:cNvPicPr>
          <p:nvPr/>
        </p:nvPicPr>
        <p:blipFill>
          <a:blip r:embed="rId2"/>
          <a:stretch>
            <a:fillRect/>
          </a:stretch>
        </p:blipFill>
        <p:spPr>
          <a:xfrm>
            <a:off x="1609817" y="1428735"/>
            <a:ext cx="8688280" cy="5258416"/>
          </a:xfrm>
          <a:prstGeom prst="rect">
            <a:avLst/>
          </a:prstGeom>
        </p:spPr>
      </p:pic>
    </p:spTree>
    <p:extLst>
      <p:ext uri="{BB962C8B-B14F-4D97-AF65-F5344CB8AC3E}">
        <p14:creationId xmlns:p14="http://schemas.microsoft.com/office/powerpoint/2010/main" val="162676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ED8B-4DF2-49CC-A927-FD20FDB88DDE}"/>
              </a:ext>
            </a:extLst>
          </p:cNvPr>
          <p:cNvSpPr>
            <a:spLocks noGrp="1"/>
          </p:cNvSpPr>
          <p:nvPr>
            <p:ph type="title"/>
          </p:nvPr>
        </p:nvSpPr>
        <p:spPr/>
        <p:txBody>
          <a:bodyPr/>
          <a:lstStyle/>
          <a:p>
            <a:r>
              <a:rPr lang="cs-CZ" dirty="0"/>
              <a:t>Ion </a:t>
            </a:r>
            <a:r>
              <a:rPr lang="cs-CZ" dirty="0" err="1"/>
              <a:t>storage</a:t>
            </a:r>
            <a:r>
              <a:rPr lang="cs-CZ" dirty="0"/>
              <a:t> ring</a:t>
            </a:r>
            <a:endParaRPr lang="en-GB" dirty="0"/>
          </a:p>
        </p:txBody>
      </p:sp>
      <p:pic>
        <p:nvPicPr>
          <p:cNvPr id="7" name="Picture 6">
            <a:extLst>
              <a:ext uri="{FF2B5EF4-FFF2-40B4-BE49-F238E27FC236}">
                <a16:creationId xmlns:a16="http://schemas.microsoft.com/office/drawing/2014/main" id="{666A396A-0FBC-4801-9BA9-98A4EE8E0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10" y="1690688"/>
            <a:ext cx="4711192" cy="3050496"/>
          </a:xfrm>
          <a:prstGeom prst="rect">
            <a:avLst/>
          </a:prstGeom>
        </p:spPr>
      </p:pic>
      <p:sp>
        <p:nvSpPr>
          <p:cNvPr id="8" name="TextBox 7">
            <a:extLst>
              <a:ext uri="{FF2B5EF4-FFF2-40B4-BE49-F238E27FC236}">
                <a16:creationId xmlns:a16="http://schemas.microsoft.com/office/drawing/2014/main" id="{87B39751-4D2A-4D8A-8534-919DD56BA304}"/>
              </a:ext>
            </a:extLst>
          </p:cNvPr>
          <p:cNvSpPr txBox="1"/>
          <p:nvPr/>
        </p:nvSpPr>
        <p:spPr>
          <a:xfrm>
            <a:off x="597710" y="5078027"/>
            <a:ext cx="5430228" cy="1477328"/>
          </a:xfrm>
          <a:prstGeom prst="rect">
            <a:avLst/>
          </a:prstGeom>
          <a:noFill/>
        </p:spPr>
        <p:txBody>
          <a:bodyPr wrap="square" rtlCol="0">
            <a:spAutoFit/>
          </a:bodyPr>
          <a:lstStyle/>
          <a:p>
            <a:r>
              <a:rPr lang="en-GB" dirty="0"/>
              <a:t>Figure 1: Design model of the CSR showing the electrostatic ion optical elements (enlarged in circuits), the injection line, the electron cooler (straight section at the right side) and the reaction microscope (straight section at the left side) </a:t>
            </a:r>
          </a:p>
        </p:txBody>
      </p:sp>
      <p:pic>
        <p:nvPicPr>
          <p:cNvPr id="10" name="Picture 9">
            <a:extLst>
              <a:ext uri="{FF2B5EF4-FFF2-40B4-BE49-F238E27FC236}">
                <a16:creationId xmlns:a16="http://schemas.microsoft.com/office/drawing/2014/main" id="{612514F0-881C-4F44-9DD4-DF4282177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121" y="879999"/>
            <a:ext cx="3901440" cy="3429000"/>
          </a:xfrm>
          <a:prstGeom prst="rect">
            <a:avLst/>
          </a:prstGeom>
        </p:spPr>
      </p:pic>
      <p:sp>
        <p:nvSpPr>
          <p:cNvPr id="12" name="TextBox 11">
            <a:extLst>
              <a:ext uri="{FF2B5EF4-FFF2-40B4-BE49-F238E27FC236}">
                <a16:creationId xmlns:a16="http://schemas.microsoft.com/office/drawing/2014/main" id="{B34F2B23-AE48-488B-A79A-3ADD5DF5A377}"/>
              </a:ext>
            </a:extLst>
          </p:cNvPr>
          <p:cNvSpPr txBox="1"/>
          <p:nvPr/>
        </p:nvSpPr>
        <p:spPr>
          <a:xfrm>
            <a:off x="6027938" y="4695153"/>
            <a:ext cx="6094520" cy="2031325"/>
          </a:xfrm>
          <a:prstGeom prst="rect">
            <a:avLst/>
          </a:prstGeom>
          <a:noFill/>
        </p:spPr>
        <p:txBody>
          <a:bodyPr wrap="square">
            <a:spAutoFit/>
          </a:bodyPr>
          <a:lstStyle/>
          <a:p>
            <a:r>
              <a:rPr lang="en-GB" dirty="0"/>
              <a:t>(A) Scheme of the CSR ring structure with the injected and stored </a:t>
            </a:r>
            <a:r>
              <a:rPr lang="en-GB" dirty="0" err="1"/>
              <a:t>HeH</a:t>
            </a:r>
            <a:r>
              <a:rPr lang="en-GB" baseline="30000" dirty="0"/>
              <a:t>+</a:t>
            </a:r>
            <a:r>
              <a:rPr lang="en-GB" dirty="0"/>
              <a:t> ion beam (red), merged electron beam (blue), reaction products (green), and particle detector. (B) Reaction scheme and position-sensitive detection of coincident fragments. (C) Equilibrium rotational state populations of </a:t>
            </a:r>
            <a:r>
              <a:rPr lang="en-GB" dirty="0" err="1"/>
              <a:t>HeH</a:t>
            </a:r>
            <a:r>
              <a:rPr lang="en-GB" dirty="0"/>
              <a:t>+ for previous studies (300 K) and the estimated radiation field in the CSR.</a:t>
            </a:r>
          </a:p>
        </p:txBody>
      </p:sp>
    </p:spTree>
    <p:extLst>
      <p:ext uri="{BB962C8B-B14F-4D97-AF65-F5344CB8AC3E}">
        <p14:creationId xmlns:p14="http://schemas.microsoft.com/office/powerpoint/2010/main" val="4160150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6CD9A-FB44-4883-9AB5-ADDFC2C6DD12}"/>
              </a:ext>
            </a:extLst>
          </p:cNvPr>
          <p:cNvSpPr>
            <a:spLocks noGrp="1"/>
          </p:cNvSpPr>
          <p:nvPr>
            <p:ph type="title"/>
          </p:nvPr>
        </p:nvSpPr>
        <p:spPr/>
        <p:txBody>
          <a:bodyPr/>
          <a:lstStyle/>
          <a:p>
            <a:r>
              <a:rPr lang="cs-CZ" dirty="0"/>
              <a:t>FALP, SIFT, SIFDT</a:t>
            </a:r>
            <a:endParaRPr lang="en-GB" dirty="0"/>
          </a:p>
        </p:txBody>
      </p:sp>
      <p:sp>
        <p:nvSpPr>
          <p:cNvPr id="6" name="TextBox 5">
            <a:extLst>
              <a:ext uri="{FF2B5EF4-FFF2-40B4-BE49-F238E27FC236}">
                <a16:creationId xmlns:a16="http://schemas.microsoft.com/office/drawing/2014/main" id="{391188A5-9475-43BE-AF74-5CCEF1AB282F}"/>
              </a:ext>
            </a:extLst>
          </p:cNvPr>
          <p:cNvSpPr txBox="1"/>
          <p:nvPr/>
        </p:nvSpPr>
        <p:spPr>
          <a:xfrm>
            <a:off x="609600" y="1562470"/>
            <a:ext cx="9883806" cy="1477328"/>
          </a:xfrm>
          <a:prstGeom prst="rect">
            <a:avLst/>
          </a:prstGeom>
          <a:noFill/>
        </p:spPr>
        <p:txBody>
          <a:bodyPr wrap="square" rtlCol="0">
            <a:spAutoFit/>
          </a:bodyPr>
          <a:lstStyle/>
          <a:p>
            <a:r>
              <a:rPr lang="cs-CZ" dirty="0"/>
              <a:t>FALP – </a:t>
            </a:r>
            <a:r>
              <a:rPr lang="en-GB" dirty="0"/>
              <a:t>study of</a:t>
            </a:r>
            <a:r>
              <a:rPr lang="cs-CZ" dirty="0"/>
              <a:t> </a:t>
            </a:r>
            <a:r>
              <a:rPr lang="cs-CZ" dirty="0" err="1"/>
              <a:t>ele</a:t>
            </a:r>
            <a:r>
              <a:rPr lang="en-GB" dirty="0"/>
              <a:t>c</a:t>
            </a:r>
            <a:r>
              <a:rPr lang="cs-CZ" dirty="0" err="1"/>
              <a:t>tron</a:t>
            </a:r>
            <a:r>
              <a:rPr lang="cs-CZ" dirty="0"/>
              <a:t> – ion re</a:t>
            </a:r>
            <a:r>
              <a:rPr lang="en-GB" dirty="0"/>
              <a:t>c</a:t>
            </a:r>
            <a:r>
              <a:rPr lang="cs-CZ" dirty="0" err="1"/>
              <a:t>ombina</a:t>
            </a:r>
            <a:r>
              <a:rPr lang="en-GB" dirty="0" err="1"/>
              <a:t>tion</a:t>
            </a:r>
            <a:endParaRPr lang="cs-CZ" dirty="0"/>
          </a:p>
          <a:p>
            <a:endParaRPr lang="cs-CZ" dirty="0"/>
          </a:p>
          <a:p>
            <a:r>
              <a:rPr lang="cs-CZ" dirty="0"/>
              <a:t>SIFT – stud</a:t>
            </a:r>
            <a:r>
              <a:rPr lang="en-GB" dirty="0"/>
              <a:t>y of ion – molecule reactions</a:t>
            </a:r>
            <a:endParaRPr lang="cs-CZ" dirty="0"/>
          </a:p>
          <a:p>
            <a:endParaRPr lang="cs-CZ" dirty="0"/>
          </a:p>
          <a:p>
            <a:r>
              <a:rPr lang="en-GB" dirty="0"/>
              <a:t>Measurement of ion mobility</a:t>
            </a:r>
          </a:p>
        </p:txBody>
      </p:sp>
      <p:pic>
        <p:nvPicPr>
          <p:cNvPr id="4" name="Picture 3">
            <a:extLst>
              <a:ext uri="{FF2B5EF4-FFF2-40B4-BE49-F238E27FC236}">
                <a16:creationId xmlns:a16="http://schemas.microsoft.com/office/drawing/2014/main" id="{8A182DB8-5DAA-4280-85D4-DF672F8C4BE1}"/>
              </a:ext>
            </a:extLst>
          </p:cNvPr>
          <p:cNvPicPr>
            <a:picLocks noChangeAspect="1"/>
          </p:cNvPicPr>
          <p:nvPr/>
        </p:nvPicPr>
        <p:blipFill>
          <a:blip r:embed="rId2"/>
          <a:stretch>
            <a:fillRect/>
          </a:stretch>
        </p:blipFill>
        <p:spPr>
          <a:xfrm>
            <a:off x="4761001" y="2046303"/>
            <a:ext cx="7091078" cy="4416640"/>
          </a:xfrm>
          <a:prstGeom prst="rect">
            <a:avLst/>
          </a:prstGeom>
        </p:spPr>
      </p:pic>
    </p:spTree>
    <p:extLst>
      <p:ext uri="{BB962C8B-B14F-4D97-AF65-F5344CB8AC3E}">
        <p14:creationId xmlns:p14="http://schemas.microsoft.com/office/powerpoint/2010/main" val="2598247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6722870-44F2-4F36-B601-9A306BB844CA}"/>
              </a:ext>
            </a:extLst>
          </p:cNvPr>
          <p:cNvSpPr>
            <a:spLocks noGrp="1"/>
          </p:cNvSpPr>
          <p:nvPr>
            <p:ph type="title"/>
          </p:nvPr>
        </p:nvSpPr>
        <p:spPr/>
        <p:txBody>
          <a:bodyPr/>
          <a:lstStyle/>
          <a:p>
            <a:r>
              <a:rPr lang="cs-CZ" altLang="en-US"/>
              <a:t>Cryo-FALP II</a:t>
            </a:r>
            <a:endParaRPr lang="en-US" altLang="en-US"/>
          </a:p>
        </p:txBody>
      </p:sp>
      <p:sp>
        <p:nvSpPr>
          <p:cNvPr id="6147" name="Rectangle 9">
            <a:extLst>
              <a:ext uri="{FF2B5EF4-FFF2-40B4-BE49-F238E27FC236}">
                <a16:creationId xmlns:a16="http://schemas.microsoft.com/office/drawing/2014/main" id="{349E025C-C36C-45B2-B806-EDDDCCCF5467}"/>
              </a:ext>
            </a:extLst>
          </p:cNvPr>
          <p:cNvSpPr>
            <a:spLocks noChangeArrowheads="1"/>
          </p:cNvSpPr>
          <p:nvPr/>
        </p:nvSpPr>
        <p:spPr bwMode="auto">
          <a:xfrm>
            <a:off x="1143000" y="1143000"/>
            <a:ext cx="5410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r>
              <a:rPr lang="cs-CZ" altLang="en-US" sz="2000" dirty="0" err="1"/>
              <a:t>Cryogenic</a:t>
            </a:r>
            <a:r>
              <a:rPr lang="cs-CZ" altLang="en-US" sz="2000" dirty="0"/>
              <a:t> </a:t>
            </a:r>
            <a:r>
              <a:rPr lang="cs-CZ" altLang="en-US" sz="2000" dirty="0" err="1"/>
              <a:t>Flowing</a:t>
            </a:r>
            <a:r>
              <a:rPr lang="cs-CZ" altLang="en-US" sz="2000" dirty="0"/>
              <a:t> </a:t>
            </a:r>
            <a:r>
              <a:rPr lang="cs-CZ" altLang="en-US" sz="2000" dirty="0" err="1"/>
              <a:t>Afterglow</a:t>
            </a:r>
            <a:r>
              <a:rPr lang="cs-CZ" altLang="en-US" sz="2000" dirty="0"/>
              <a:t> </a:t>
            </a:r>
            <a:r>
              <a:rPr lang="cs-CZ" altLang="en-US" sz="2000" dirty="0" err="1"/>
              <a:t>with</a:t>
            </a:r>
            <a:r>
              <a:rPr lang="cs-CZ" altLang="en-US" sz="2000" dirty="0"/>
              <a:t> </a:t>
            </a:r>
            <a:r>
              <a:rPr lang="cs-CZ" altLang="en-US" sz="2000" dirty="0" err="1"/>
              <a:t>Langmuir</a:t>
            </a:r>
            <a:r>
              <a:rPr lang="cs-CZ" altLang="en-US" sz="2000" dirty="0"/>
              <a:t> </a:t>
            </a:r>
            <a:r>
              <a:rPr lang="cs-CZ" altLang="en-US" sz="2000" dirty="0" err="1"/>
              <a:t>Probe</a:t>
            </a:r>
            <a:endParaRPr lang="cs-CZ" altLang="en-US" sz="2000" dirty="0"/>
          </a:p>
          <a:p>
            <a:pPr lvl="1" eaLnBrk="1" hangingPunct="1"/>
            <a:r>
              <a:rPr lang="en-GB" altLang="en-US" sz="2000" dirty="0" err="1"/>
              <a:t>Flowtube</a:t>
            </a:r>
            <a:r>
              <a:rPr lang="en-GB" altLang="en-US" sz="2000" dirty="0"/>
              <a:t> diameter </a:t>
            </a:r>
            <a:r>
              <a:rPr lang="en-US" altLang="en-US" sz="2000" dirty="0"/>
              <a:t>– </a:t>
            </a:r>
            <a:r>
              <a:rPr lang="cs-CZ" altLang="en-US" sz="2000" dirty="0"/>
              <a:t>5</a:t>
            </a:r>
            <a:r>
              <a:rPr lang="en-US" altLang="en-US" sz="2000" dirty="0"/>
              <a:t> cm</a:t>
            </a:r>
          </a:p>
          <a:p>
            <a:pPr lvl="1" eaLnBrk="1" hangingPunct="1"/>
            <a:r>
              <a:rPr lang="en-US" altLang="en-US" sz="2000" dirty="0"/>
              <a:t>He buffer gas flow ~ </a:t>
            </a:r>
            <a:r>
              <a:rPr lang="cs-CZ" altLang="en-US" sz="2000" dirty="0"/>
              <a:t>2500</a:t>
            </a:r>
            <a:r>
              <a:rPr lang="en-US" altLang="en-US" sz="2000" dirty="0"/>
              <a:t>– </a:t>
            </a:r>
            <a:r>
              <a:rPr lang="cs-CZ" altLang="en-US" sz="2000" dirty="0"/>
              <a:t>600</a:t>
            </a:r>
            <a:r>
              <a:rPr lang="en-US" altLang="en-US" sz="2000" dirty="0"/>
              <a:t>0 </a:t>
            </a:r>
            <a:r>
              <a:rPr lang="en-US" altLang="en-US" sz="2000" dirty="0" err="1"/>
              <a:t>sccm</a:t>
            </a:r>
            <a:r>
              <a:rPr lang="en-US" altLang="en-US" sz="2000" dirty="0"/>
              <a:t> </a:t>
            </a:r>
          </a:p>
          <a:p>
            <a:pPr lvl="1" eaLnBrk="1" hangingPunct="1"/>
            <a:r>
              <a:rPr lang="en-GB" altLang="en-US" sz="2000" dirty="0"/>
              <a:t>Pressure</a:t>
            </a:r>
            <a:r>
              <a:rPr lang="en-US" altLang="en-US" sz="2000" dirty="0"/>
              <a:t> ~ 200 – </a:t>
            </a:r>
            <a:r>
              <a:rPr lang="cs-CZ" altLang="en-US" sz="2000" dirty="0"/>
              <a:t>20</a:t>
            </a:r>
            <a:r>
              <a:rPr lang="en-US" altLang="en-US" sz="2000" dirty="0"/>
              <a:t>00 Pa</a:t>
            </a:r>
          </a:p>
          <a:p>
            <a:pPr lvl="1" eaLnBrk="1" hangingPunct="1"/>
            <a:r>
              <a:rPr lang="en-US" altLang="en-US" sz="2000" dirty="0"/>
              <a:t>T</a:t>
            </a:r>
            <a:r>
              <a:rPr lang="cs-CZ" altLang="en-US" sz="2000" dirty="0"/>
              <a:t>e</a:t>
            </a:r>
            <a:r>
              <a:rPr lang="en-GB" altLang="en-US" sz="2000" dirty="0" err="1"/>
              <a:t>mperature</a:t>
            </a:r>
            <a:r>
              <a:rPr lang="en-GB" altLang="en-US" sz="2000" dirty="0"/>
              <a:t> range</a:t>
            </a:r>
            <a:r>
              <a:rPr lang="en-US" altLang="en-US" sz="2000" dirty="0"/>
              <a:t> ~ </a:t>
            </a:r>
            <a:r>
              <a:rPr lang="cs-CZ" altLang="en-US" sz="2000" dirty="0"/>
              <a:t>40</a:t>
            </a:r>
            <a:r>
              <a:rPr lang="en-US" altLang="en-US" sz="2000" dirty="0"/>
              <a:t> – 300 K</a:t>
            </a:r>
          </a:p>
          <a:p>
            <a:pPr lvl="1" eaLnBrk="1" hangingPunct="1">
              <a:buFontTx/>
              <a:buNone/>
            </a:pPr>
            <a:endParaRPr lang="en-US" altLang="en-US" sz="2400" dirty="0"/>
          </a:p>
          <a:p>
            <a:pPr lvl="1" eaLnBrk="1" hangingPunct="1"/>
            <a:endParaRPr lang="en-US" altLang="en-US" sz="2400" dirty="0"/>
          </a:p>
        </p:txBody>
      </p:sp>
      <p:pic>
        <p:nvPicPr>
          <p:cNvPr id="6148" name="Picture 1" descr="CryoFALPScheme">
            <a:extLst>
              <a:ext uri="{FF2B5EF4-FFF2-40B4-BE49-F238E27FC236}">
                <a16:creationId xmlns:a16="http://schemas.microsoft.com/office/drawing/2014/main" id="{5EAE31C2-6A68-4E41-BB61-6E3F2074C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06776"/>
            <a:ext cx="65532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5" descr="FalpAlllPrezent">
            <a:extLst>
              <a:ext uri="{FF2B5EF4-FFF2-40B4-BE49-F238E27FC236}">
                <a16:creationId xmlns:a16="http://schemas.microsoft.com/office/drawing/2014/main" id="{E9A0791B-661D-4680-885F-D7675CA201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105650" y="1219201"/>
            <a:ext cx="3257550" cy="3101975"/>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E04E88D-67C2-4986-B2A9-1ECF140D403E}"/>
              </a:ext>
            </a:extLst>
          </p:cNvPr>
          <p:cNvSpPr>
            <a:spLocks noGrp="1"/>
          </p:cNvSpPr>
          <p:nvPr>
            <p:ph type="title"/>
          </p:nvPr>
        </p:nvSpPr>
        <p:spPr/>
        <p:txBody>
          <a:bodyPr/>
          <a:lstStyle/>
          <a:p>
            <a:r>
              <a:rPr lang="cs-CZ" altLang="en-US"/>
              <a:t>Cryo-FALP II</a:t>
            </a:r>
            <a:endParaRPr lang="en-US" altLang="en-US"/>
          </a:p>
        </p:txBody>
      </p:sp>
      <p:graphicFrame>
        <p:nvGraphicFramePr>
          <p:cNvPr id="7171" name="Object 3">
            <a:extLst>
              <a:ext uri="{FF2B5EF4-FFF2-40B4-BE49-F238E27FC236}">
                <a16:creationId xmlns:a16="http://schemas.microsoft.com/office/drawing/2014/main" id="{94AC22E3-AF83-475C-ACC2-4B269BEA771A}"/>
              </a:ext>
            </a:extLst>
          </p:cNvPr>
          <p:cNvGraphicFramePr>
            <a:graphicFrameLocks noChangeAspect="1"/>
          </p:cNvGraphicFramePr>
          <p:nvPr/>
        </p:nvGraphicFramePr>
        <p:xfrm>
          <a:off x="1828801" y="1295401"/>
          <a:ext cx="4448175" cy="3635375"/>
        </p:xfrm>
        <a:graphic>
          <a:graphicData uri="http://schemas.openxmlformats.org/presentationml/2006/ole">
            <mc:AlternateContent xmlns:mc="http://schemas.openxmlformats.org/markup-compatibility/2006">
              <mc:Choice xmlns:v="urn:schemas-microsoft-com:vml" Requires="v">
                <p:oleObj name="Graph" r:id="rId2" imgW="3927043" imgH="3210154" progId="Origin50.Graph">
                  <p:embed/>
                </p:oleObj>
              </mc:Choice>
              <mc:Fallback>
                <p:oleObj name="Graph" r:id="rId2" imgW="3927043" imgH="3210154" progId="Origin50.Graph">
                  <p:embed/>
                  <p:pic>
                    <p:nvPicPr>
                      <p:cNvPr id="7171" name="Object 3">
                        <a:extLst>
                          <a:ext uri="{FF2B5EF4-FFF2-40B4-BE49-F238E27FC236}">
                            <a16:creationId xmlns:a16="http://schemas.microsoft.com/office/drawing/2014/main" id="{94AC22E3-AF83-475C-ACC2-4B269BEA7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295401"/>
                        <a:ext cx="4448175" cy="363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 name="TextBox 4">
            <a:extLst>
              <a:ext uri="{FF2B5EF4-FFF2-40B4-BE49-F238E27FC236}">
                <a16:creationId xmlns:a16="http://schemas.microsoft.com/office/drawing/2014/main" id="{B2EB005C-D029-4A4A-9F85-FE362AC4AC2B}"/>
              </a:ext>
            </a:extLst>
          </p:cNvPr>
          <p:cNvSpPr txBox="1">
            <a:spLocks noChangeArrowheads="1"/>
          </p:cNvSpPr>
          <p:nvPr/>
        </p:nvSpPr>
        <p:spPr bwMode="auto">
          <a:xfrm>
            <a:off x="6172200" y="1828801"/>
            <a:ext cx="4267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GB" altLang="en-US" sz="1800" dirty="0"/>
              <a:t>The evolution of electron number density along the </a:t>
            </a:r>
            <a:r>
              <a:rPr lang="en-GB" altLang="en-US" sz="1800" dirty="0" err="1"/>
              <a:t>flowtube</a:t>
            </a:r>
            <a:r>
              <a:rPr lang="en-GB" altLang="en-US" sz="1800" dirty="0"/>
              <a:t> (i.e. in time) is measured</a:t>
            </a:r>
            <a:endParaRPr lang="cs-CZ" altLang="en-US" sz="1800" dirty="0"/>
          </a:p>
          <a:p>
            <a:pPr eaLnBrk="1" hangingPunct="1">
              <a:spcBef>
                <a:spcPct val="0"/>
              </a:spcBef>
              <a:buFontTx/>
              <a:buChar char="-"/>
            </a:pPr>
            <a:r>
              <a:rPr lang="en-GB" altLang="en-US" sz="1800" dirty="0"/>
              <a:t>It is possible to determine the electron energy distribution function and their temperature</a:t>
            </a:r>
            <a:endParaRPr lang="en-US" altLang="en-US" sz="1800" dirty="0"/>
          </a:p>
        </p:txBody>
      </p:sp>
      <p:sp>
        <p:nvSpPr>
          <p:cNvPr id="7173" name="Rectangle 4">
            <a:extLst>
              <a:ext uri="{FF2B5EF4-FFF2-40B4-BE49-F238E27FC236}">
                <a16:creationId xmlns:a16="http://schemas.microsoft.com/office/drawing/2014/main" id="{787912E1-ABEE-4B25-B2C6-AE409D6B3190}"/>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7174" name="Object 6">
            <a:extLst>
              <a:ext uri="{FF2B5EF4-FFF2-40B4-BE49-F238E27FC236}">
                <a16:creationId xmlns:a16="http://schemas.microsoft.com/office/drawing/2014/main" id="{4B3BDBC3-BB85-4624-BB3D-6A632090404D}"/>
              </a:ext>
            </a:extLst>
          </p:cNvPr>
          <p:cNvGraphicFramePr>
            <a:graphicFrameLocks noChangeAspect="1"/>
          </p:cNvGraphicFramePr>
          <p:nvPr/>
        </p:nvGraphicFramePr>
        <p:xfrm>
          <a:off x="6172200" y="3352800"/>
          <a:ext cx="3790950" cy="3162300"/>
        </p:xfrm>
        <a:graphic>
          <a:graphicData uri="http://schemas.openxmlformats.org/presentationml/2006/ole">
            <mc:AlternateContent xmlns:mc="http://schemas.openxmlformats.org/markup-compatibility/2006">
              <mc:Choice xmlns:v="urn:schemas-microsoft-com:vml" Requires="v">
                <p:oleObj name="Graph" r:id="rId4" imgW="3792931" imgH="3160166" progId="Origin50.Graph">
                  <p:embed/>
                </p:oleObj>
              </mc:Choice>
              <mc:Fallback>
                <p:oleObj name="Graph" r:id="rId4" imgW="3792931" imgH="3160166" progId="Origin50.Graph">
                  <p:embed/>
                  <p:pic>
                    <p:nvPicPr>
                      <p:cNvPr id="7174" name="Object 6">
                        <a:extLst>
                          <a:ext uri="{FF2B5EF4-FFF2-40B4-BE49-F238E27FC236}">
                            <a16:creationId xmlns:a16="http://schemas.microsoft.com/office/drawing/2014/main" id="{4B3BDBC3-BB85-4624-BB3D-6A63209040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352800"/>
                        <a:ext cx="37909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F8CAC45-C12A-4794-B018-6E4AE209A8E2}"/>
              </a:ext>
            </a:extLst>
          </p:cNvPr>
          <p:cNvSpPr>
            <a:spLocks noGrp="1"/>
          </p:cNvSpPr>
          <p:nvPr>
            <p:ph type="title"/>
          </p:nvPr>
        </p:nvSpPr>
        <p:spPr/>
        <p:txBody>
          <a:bodyPr/>
          <a:lstStyle/>
          <a:p>
            <a:r>
              <a:rPr lang="en-GB" altLang="en-US" dirty="0"/>
              <a:t>Recombination of</a:t>
            </a:r>
            <a:r>
              <a:rPr lang="cs-CZ" altLang="en-US" dirty="0"/>
              <a:t> Ar</a:t>
            </a:r>
            <a:r>
              <a:rPr lang="cs-CZ" altLang="en-US" baseline="30000" dirty="0"/>
              <a:t>+</a:t>
            </a:r>
            <a:r>
              <a:rPr lang="cs-CZ" altLang="en-US" dirty="0"/>
              <a:t> </a:t>
            </a:r>
            <a:r>
              <a:rPr lang="en-GB" altLang="en-US" dirty="0"/>
              <a:t>ion</a:t>
            </a:r>
            <a:r>
              <a:rPr lang="cs-CZ" altLang="en-US" dirty="0"/>
              <a:t>s</a:t>
            </a:r>
            <a:r>
              <a:rPr lang="en-GB" altLang="en-US" dirty="0"/>
              <a:t> with</a:t>
            </a:r>
            <a:r>
              <a:rPr lang="cs-CZ" altLang="en-US" dirty="0"/>
              <a:t> </a:t>
            </a:r>
            <a:r>
              <a:rPr lang="cs-CZ" altLang="en-US" dirty="0" err="1"/>
              <a:t>ele</a:t>
            </a:r>
            <a:r>
              <a:rPr lang="en-GB" altLang="en-US" dirty="0" err="1"/>
              <a:t>ct</a:t>
            </a:r>
            <a:r>
              <a:rPr lang="cs-CZ" altLang="en-US" dirty="0" err="1"/>
              <a:t>ron</a:t>
            </a:r>
            <a:r>
              <a:rPr lang="en-GB" altLang="en-US" dirty="0"/>
              <a:t>s</a:t>
            </a:r>
            <a:r>
              <a:rPr lang="cs-CZ" altLang="en-US" dirty="0"/>
              <a:t>, </a:t>
            </a:r>
            <a:r>
              <a:rPr lang="en-GB" altLang="en-US" dirty="0"/>
              <a:t>dependence on</a:t>
            </a:r>
            <a:r>
              <a:rPr lang="cs-CZ" altLang="en-US" dirty="0"/>
              <a:t> </a:t>
            </a:r>
            <a:r>
              <a:rPr lang="cs-CZ" altLang="en-US" i="1" dirty="0"/>
              <a:t>n</a:t>
            </a:r>
            <a:r>
              <a:rPr lang="cs-CZ" altLang="en-US" baseline="-25000" dirty="0"/>
              <a:t>e</a:t>
            </a:r>
            <a:endParaRPr lang="en-US" altLang="en-US" baseline="-25000" dirty="0"/>
          </a:p>
        </p:txBody>
      </p:sp>
      <p:sp>
        <p:nvSpPr>
          <p:cNvPr id="10243" name="Rectangle 2">
            <a:extLst>
              <a:ext uri="{FF2B5EF4-FFF2-40B4-BE49-F238E27FC236}">
                <a16:creationId xmlns:a16="http://schemas.microsoft.com/office/drawing/2014/main" id="{C4DF1039-6FA9-4088-B96E-C5FA08326D11}"/>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4" name="Rectangle 6">
            <a:extLst>
              <a:ext uri="{FF2B5EF4-FFF2-40B4-BE49-F238E27FC236}">
                <a16:creationId xmlns:a16="http://schemas.microsoft.com/office/drawing/2014/main" id="{8BA011EC-7910-4658-B3E0-CB6D2AAB2C5A}"/>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0245" name="Object 6">
            <a:extLst>
              <a:ext uri="{FF2B5EF4-FFF2-40B4-BE49-F238E27FC236}">
                <a16:creationId xmlns:a16="http://schemas.microsoft.com/office/drawing/2014/main" id="{4E867E3C-B0F7-4F40-8D88-9124FD21E5F3}"/>
              </a:ext>
            </a:extLst>
          </p:cNvPr>
          <p:cNvGraphicFramePr>
            <a:graphicFrameLocks noChangeAspect="1"/>
          </p:cNvGraphicFramePr>
          <p:nvPr/>
        </p:nvGraphicFramePr>
        <p:xfrm>
          <a:off x="6553200" y="2209801"/>
          <a:ext cx="3702050" cy="638175"/>
        </p:xfrm>
        <a:graphic>
          <a:graphicData uri="http://schemas.openxmlformats.org/presentationml/2006/ole">
            <mc:AlternateContent xmlns:mc="http://schemas.openxmlformats.org/markup-compatibility/2006">
              <mc:Choice xmlns:v="urn:schemas-microsoft-com:vml" Requires="v">
                <p:oleObj name="Equation" r:id="rId2" imgW="2489200" imgH="431800" progId="Equation.3">
                  <p:embed/>
                </p:oleObj>
              </mc:Choice>
              <mc:Fallback>
                <p:oleObj name="Equation" r:id="rId2" imgW="2489200" imgH="431800" progId="Equation.3">
                  <p:embed/>
                  <p:pic>
                    <p:nvPicPr>
                      <p:cNvPr id="10245" name="Object 6">
                        <a:extLst>
                          <a:ext uri="{FF2B5EF4-FFF2-40B4-BE49-F238E27FC236}">
                            <a16:creationId xmlns:a16="http://schemas.microsoft.com/office/drawing/2014/main" id="{4E867E3C-B0F7-4F40-8D88-9124FD21E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09801"/>
                        <a:ext cx="37020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6" name="Rectangle 10">
            <a:extLst>
              <a:ext uri="{FF2B5EF4-FFF2-40B4-BE49-F238E27FC236}">
                <a16:creationId xmlns:a16="http://schemas.microsoft.com/office/drawing/2014/main" id="{76E426DD-F5CF-4CBD-BEA2-CF09ED8AEE2A}"/>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0247" name="Object 8">
            <a:extLst>
              <a:ext uri="{FF2B5EF4-FFF2-40B4-BE49-F238E27FC236}">
                <a16:creationId xmlns:a16="http://schemas.microsoft.com/office/drawing/2014/main" id="{F99959B4-A997-47CF-B644-312DDDE047F0}"/>
              </a:ext>
            </a:extLst>
          </p:cNvPr>
          <p:cNvGraphicFramePr>
            <a:graphicFrameLocks noChangeAspect="1"/>
          </p:cNvGraphicFramePr>
          <p:nvPr/>
        </p:nvGraphicFramePr>
        <p:xfrm>
          <a:off x="7135813" y="2844801"/>
          <a:ext cx="2425700" cy="682625"/>
        </p:xfrm>
        <a:graphic>
          <a:graphicData uri="http://schemas.openxmlformats.org/presentationml/2006/ole">
            <mc:AlternateContent xmlns:mc="http://schemas.openxmlformats.org/markup-compatibility/2006">
              <mc:Choice xmlns:v="urn:schemas-microsoft-com:vml" Requires="v">
                <p:oleObj name="Equation" r:id="rId4" imgW="1524000" imgH="431800" progId="Equation.3">
                  <p:embed/>
                </p:oleObj>
              </mc:Choice>
              <mc:Fallback>
                <p:oleObj name="Equation" r:id="rId4" imgW="1524000" imgH="431800" progId="Equation.3">
                  <p:embed/>
                  <p:pic>
                    <p:nvPicPr>
                      <p:cNvPr id="10247" name="Object 8">
                        <a:extLst>
                          <a:ext uri="{FF2B5EF4-FFF2-40B4-BE49-F238E27FC236}">
                            <a16:creationId xmlns:a16="http://schemas.microsoft.com/office/drawing/2014/main" id="{F99959B4-A997-47CF-B644-312DDDE047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5813" y="2844801"/>
                        <a:ext cx="24257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8" name="Object 9">
            <a:extLst>
              <a:ext uri="{FF2B5EF4-FFF2-40B4-BE49-F238E27FC236}">
                <a16:creationId xmlns:a16="http://schemas.microsoft.com/office/drawing/2014/main" id="{0BFA39F9-29D0-42B2-8E35-6B8900A4D6E0}"/>
              </a:ext>
            </a:extLst>
          </p:cNvPr>
          <p:cNvGraphicFramePr>
            <a:graphicFrameLocks noChangeAspect="1"/>
          </p:cNvGraphicFramePr>
          <p:nvPr/>
        </p:nvGraphicFramePr>
        <p:xfrm>
          <a:off x="6248401" y="3200401"/>
          <a:ext cx="4219575" cy="3362325"/>
        </p:xfrm>
        <a:graphic>
          <a:graphicData uri="http://schemas.openxmlformats.org/presentationml/2006/ole">
            <mc:AlternateContent xmlns:mc="http://schemas.openxmlformats.org/markup-compatibility/2006">
              <mc:Choice xmlns:v="urn:schemas-microsoft-com:vml" Requires="v">
                <p:oleObj name="Graph" r:id="rId6" imgW="4314749" imgH="3438144" progId="Origin50.Graph">
                  <p:embed/>
                </p:oleObj>
              </mc:Choice>
              <mc:Fallback>
                <p:oleObj name="Graph" r:id="rId6" imgW="4314749" imgH="3438144" progId="Origin50.Graph">
                  <p:embed/>
                  <p:pic>
                    <p:nvPicPr>
                      <p:cNvPr id="10248" name="Object 9">
                        <a:extLst>
                          <a:ext uri="{FF2B5EF4-FFF2-40B4-BE49-F238E27FC236}">
                            <a16:creationId xmlns:a16="http://schemas.microsoft.com/office/drawing/2014/main" id="{0BFA39F9-29D0-42B2-8E35-6B8900A4D6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1" y="3200401"/>
                        <a:ext cx="42195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9" name="Object 10">
            <a:extLst>
              <a:ext uri="{FF2B5EF4-FFF2-40B4-BE49-F238E27FC236}">
                <a16:creationId xmlns:a16="http://schemas.microsoft.com/office/drawing/2014/main" id="{72F78332-5218-4C92-A6B7-12207CCE6FB8}"/>
              </a:ext>
            </a:extLst>
          </p:cNvPr>
          <p:cNvGraphicFramePr>
            <a:graphicFrameLocks noChangeAspect="1"/>
          </p:cNvGraphicFramePr>
          <p:nvPr/>
        </p:nvGraphicFramePr>
        <p:xfrm>
          <a:off x="1708150" y="1984376"/>
          <a:ext cx="5073650" cy="4016375"/>
        </p:xfrm>
        <a:graphic>
          <a:graphicData uri="http://schemas.openxmlformats.org/presentationml/2006/ole">
            <mc:AlternateContent xmlns:mc="http://schemas.openxmlformats.org/markup-compatibility/2006">
              <mc:Choice xmlns:v="urn:schemas-microsoft-com:vml" Requires="v">
                <p:oleObj name="Graph" r:id="rId8" imgW="4223309" imgH="3339389" progId="Origin50.Graph">
                  <p:embed/>
                </p:oleObj>
              </mc:Choice>
              <mc:Fallback>
                <p:oleObj name="Graph" r:id="rId8" imgW="4223309" imgH="3339389" progId="Origin50.Graph">
                  <p:embed/>
                  <p:pic>
                    <p:nvPicPr>
                      <p:cNvPr id="10249" name="Object 10">
                        <a:extLst>
                          <a:ext uri="{FF2B5EF4-FFF2-40B4-BE49-F238E27FC236}">
                            <a16:creationId xmlns:a16="http://schemas.microsoft.com/office/drawing/2014/main" id="{72F78332-5218-4C92-A6B7-12207CCE6F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8150" y="1984376"/>
                        <a:ext cx="507365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0" name="Object 11">
            <a:extLst>
              <a:ext uri="{FF2B5EF4-FFF2-40B4-BE49-F238E27FC236}">
                <a16:creationId xmlns:a16="http://schemas.microsoft.com/office/drawing/2014/main" id="{53B4C75B-10DC-4C23-9145-8BD95F8678DF}"/>
              </a:ext>
            </a:extLst>
          </p:cNvPr>
          <p:cNvGraphicFramePr>
            <a:graphicFrameLocks noChangeAspect="1"/>
          </p:cNvGraphicFramePr>
          <p:nvPr/>
        </p:nvGraphicFramePr>
        <p:xfrm>
          <a:off x="2097088" y="1752600"/>
          <a:ext cx="4248150" cy="457200"/>
        </p:xfrm>
        <a:graphic>
          <a:graphicData uri="http://schemas.openxmlformats.org/presentationml/2006/ole">
            <mc:AlternateContent xmlns:mc="http://schemas.openxmlformats.org/markup-compatibility/2006">
              <mc:Choice xmlns:v="urn:schemas-microsoft-com:vml" Requires="v">
                <p:oleObj name="Equation" r:id="rId10" imgW="1892300" imgH="203200" progId="Equation.3">
                  <p:embed/>
                </p:oleObj>
              </mc:Choice>
              <mc:Fallback>
                <p:oleObj name="Equation" r:id="rId10" imgW="1892300" imgH="203200" progId="Equation.3">
                  <p:embed/>
                  <p:pic>
                    <p:nvPicPr>
                      <p:cNvPr id="10250" name="Object 11">
                        <a:extLst>
                          <a:ext uri="{FF2B5EF4-FFF2-40B4-BE49-F238E27FC236}">
                            <a16:creationId xmlns:a16="http://schemas.microsoft.com/office/drawing/2014/main" id="{53B4C75B-10DC-4C23-9145-8BD95F8678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7088" y="1752600"/>
                        <a:ext cx="424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51" name="Object 12">
            <a:extLst>
              <a:ext uri="{FF2B5EF4-FFF2-40B4-BE49-F238E27FC236}">
                <a16:creationId xmlns:a16="http://schemas.microsoft.com/office/drawing/2014/main" id="{20C490CD-3E79-4EB8-8E4C-5D45DE5A2FFD}"/>
              </a:ext>
            </a:extLst>
          </p:cNvPr>
          <p:cNvGraphicFramePr>
            <a:graphicFrameLocks noChangeAspect="1"/>
          </p:cNvGraphicFramePr>
          <p:nvPr/>
        </p:nvGraphicFramePr>
        <p:xfrm>
          <a:off x="2133601" y="5791200"/>
          <a:ext cx="4314825" cy="457200"/>
        </p:xfrm>
        <a:graphic>
          <a:graphicData uri="http://schemas.openxmlformats.org/presentationml/2006/ole">
            <mc:AlternateContent xmlns:mc="http://schemas.openxmlformats.org/markup-compatibility/2006">
              <mc:Choice xmlns:v="urn:schemas-microsoft-com:vml" Requires="v">
                <p:oleObj name="Equation" r:id="rId12" imgW="2171700" imgH="228600" progId="Equation.3">
                  <p:embed/>
                </p:oleObj>
              </mc:Choice>
              <mc:Fallback>
                <p:oleObj name="Equation" r:id="rId12" imgW="2171700" imgH="228600" progId="Equation.3">
                  <p:embed/>
                  <p:pic>
                    <p:nvPicPr>
                      <p:cNvPr id="10251" name="Object 12">
                        <a:extLst>
                          <a:ext uri="{FF2B5EF4-FFF2-40B4-BE49-F238E27FC236}">
                            <a16:creationId xmlns:a16="http://schemas.microsoft.com/office/drawing/2014/main" id="{20C490CD-3E79-4EB8-8E4C-5D45DE5A2F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3601" y="5791200"/>
                        <a:ext cx="43148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2" name="Text Box 32">
            <a:extLst>
              <a:ext uri="{FF2B5EF4-FFF2-40B4-BE49-F238E27FC236}">
                <a16:creationId xmlns:a16="http://schemas.microsoft.com/office/drawing/2014/main" id="{69B9C7CF-A7C4-44DF-A678-A7A31DD90EB2}"/>
              </a:ext>
            </a:extLst>
          </p:cNvPr>
          <p:cNvSpPr txBox="1">
            <a:spLocks noChangeArrowheads="1"/>
          </p:cNvSpPr>
          <p:nvPr/>
        </p:nvSpPr>
        <p:spPr bwMode="auto">
          <a:xfrm>
            <a:off x="1676400" y="6308726"/>
            <a:ext cx="8991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000"/>
              <a:t>Kotrík T., Dohnal P., Roučka Š., Jusko P., Plašil R., Glosík J., Johnsen R., </a:t>
            </a:r>
            <a:r>
              <a:rPr lang="cs-CZ" altLang="en-US" sz="1000" i="1"/>
              <a:t>Phys. Rev. A</a:t>
            </a:r>
            <a:r>
              <a:rPr lang="cs-CZ" altLang="en-US" sz="1000"/>
              <a:t> </a:t>
            </a:r>
            <a:r>
              <a:rPr lang="cs-CZ" altLang="en-US" sz="1000" b="1"/>
              <a:t>83</a:t>
            </a:r>
            <a:r>
              <a:rPr lang="cs-CZ" altLang="en-US" sz="1000"/>
              <a:t>, 032720, 2011.</a:t>
            </a:r>
            <a:endParaRPr lang="en-US" altLang="en-US" sz="1000"/>
          </a:p>
        </p:txBody>
      </p:sp>
      <p:sp>
        <p:nvSpPr>
          <p:cNvPr id="10253" name="Text Box 32">
            <a:extLst>
              <a:ext uri="{FF2B5EF4-FFF2-40B4-BE49-F238E27FC236}">
                <a16:creationId xmlns:a16="http://schemas.microsoft.com/office/drawing/2014/main" id="{AC647E9D-8931-4BC7-A358-442110CE1DED}"/>
              </a:ext>
            </a:extLst>
          </p:cNvPr>
          <p:cNvSpPr txBox="1">
            <a:spLocks noChangeArrowheads="1"/>
          </p:cNvSpPr>
          <p:nvPr/>
        </p:nvSpPr>
        <p:spPr bwMode="auto">
          <a:xfrm>
            <a:off x="1676400" y="6553201"/>
            <a:ext cx="8991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000"/>
              <a:t>Kotrík T., Dohnal P., Rubovič P., Plašil R., Roučka Š., Opanasiuk S., Glosík J., </a:t>
            </a:r>
            <a:r>
              <a:rPr lang="cs-CZ" altLang="en-US" sz="1000" i="1"/>
              <a:t>Eur. Phys. J.-Appl. Phys. </a:t>
            </a:r>
            <a:r>
              <a:rPr lang="cs-CZ" altLang="en-US" sz="1000" b="1"/>
              <a:t>56</a:t>
            </a:r>
            <a:r>
              <a:rPr lang="cs-CZ" altLang="en-US" sz="1000"/>
              <a:t>, 24011, 2011.</a:t>
            </a:r>
            <a:endParaRPr lang="en-US" altLang="en-US" sz="1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EE9C471-20BA-4F74-B3B1-987A5EBE3352}"/>
              </a:ext>
            </a:extLst>
          </p:cNvPr>
          <p:cNvSpPr>
            <a:spLocks noGrp="1"/>
          </p:cNvSpPr>
          <p:nvPr>
            <p:ph type="title"/>
          </p:nvPr>
        </p:nvSpPr>
        <p:spPr/>
        <p:txBody>
          <a:bodyPr/>
          <a:lstStyle/>
          <a:p>
            <a:r>
              <a:rPr lang="en-GB" altLang="en-US" dirty="0"/>
              <a:t>Recombination of</a:t>
            </a:r>
            <a:r>
              <a:rPr lang="cs-CZ" altLang="en-US" dirty="0"/>
              <a:t> Ar</a:t>
            </a:r>
            <a:r>
              <a:rPr lang="cs-CZ" altLang="en-US" baseline="30000" dirty="0"/>
              <a:t>+</a:t>
            </a:r>
            <a:r>
              <a:rPr lang="cs-CZ" altLang="en-US" dirty="0"/>
              <a:t> </a:t>
            </a:r>
            <a:r>
              <a:rPr lang="en-GB" altLang="en-US" dirty="0"/>
              <a:t>ion</a:t>
            </a:r>
            <a:r>
              <a:rPr lang="cs-CZ" altLang="en-US" dirty="0"/>
              <a:t>s</a:t>
            </a:r>
            <a:r>
              <a:rPr lang="en-GB" altLang="en-US" dirty="0"/>
              <a:t> with</a:t>
            </a:r>
            <a:r>
              <a:rPr lang="cs-CZ" altLang="en-US" dirty="0"/>
              <a:t> </a:t>
            </a:r>
            <a:r>
              <a:rPr lang="cs-CZ" altLang="en-US" dirty="0" err="1"/>
              <a:t>elek</a:t>
            </a:r>
            <a:r>
              <a:rPr lang="en-GB" altLang="en-US" dirty="0"/>
              <a:t>c</a:t>
            </a:r>
            <a:r>
              <a:rPr lang="cs-CZ" altLang="en-US" dirty="0" err="1"/>
              <a:t>ron</a:t>
            </a:r>
            <a:r>
              <a:rPr lang="en-GB" altLang="en-US" dirty="0"/>
              <a:t>s</a:t>
            </a:r>
            <a:r>
              <a:rPr lang="cs-CZ" altLang="en-US" dirty="0"/>
              <a:t>, </a:t>
            </a:r>
            <a:r>
              <a:rPr lang="en-GB" altLang="en-US" dirty="0"/>
              <a:t>dependence on</a:t>
            </a:r>
            <a:r>
              <a:rPr lang="cs-CZ" altLang="en-US" dirty="0"/>
              <a:t> </a:t>
            </a:r>
            <a:r>
              <a:rPr lang="en-GB" altLang="en-US" dirty="0"/>
              <a:t>helium pressure</a:t>
            </a:r>
            <a:endParaRPr lang="en-US" altLang="en-US" baseline="-25000" dirty="0"/>
          </a:p>
        </p:txBody>
      </p:sp>
      <p:sp>
        <p:nvSpPr>
          <p:cNvPr id="11267" name="Rectangle 2">
            <a:extLst>
              <a:ext uri="{FF2B5EF4-FFF2-40B4-BE49-F238E27FC236}">
                <a16:creationId xmlns:a16="http://schemas.microsoft.com/office/drawing/2014/main" id="{C6B150E7-1AC4-49DE-982D-17276C23E6EE}"/>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1268" name="Object 4">
            <a:extLst>
              <a:ext uri="{FF2B5EF4-FFF2-40B4-BE49-F238E27FC236}">
                <a16:creationId xmlns:a16="http://schemas.microsoft.com/office/drawing/2014/main" id="{7B954731-D1FF-4038-8A92-7972D867F912}"/>
              </a:ext>
            </a:extLst>
          </p:cNvPr>
          <p:cNvGraphicFramePr>
            <a:graphicFrameLocks noChangeAspect="1"/>
          </p:cNvGraphicFramePr>
          <p:nvPr/>
        </p:nvGraphicFramePr>
        <p:xfrm>
          <a:off x="5957888" y="2305050"/>
          <a:ext cx="4252912" cy="3257550"/>
        </p:xfrm>
        <a:graphic>
          <a:graphicData uri="http://schemas.openxmlformats.org/presentationml/2006/ole">
            <mc:AlternateContent xmlns:mc="http://schemas.openxmlformats.org/markup-compatibility/2006">
              <mc:Choice xmlns:v="urn:schemas-microsoft-com:vml" Requires="v">
                <p:oleObj name="Graph" r:id="rId2" imgW="3902659" imgH="2987040" progId="Origin50.Graph">
                  <p:embed/>
                </p:oleObj>
              </mc:Choice>
              <mc:Fallback>
                <p:oleObj name="Graph" r:id="rId2" imgW="3902659" imgH="2987040" progId="Origin50.Graph">
                  <p:embed/>
                  <p:pic>
                    <p:nvPicPr>
                      <p:cNvPr id="11268" name="Object 4">
                        <a:extLst>
                          <a:ext uri="{FF2B5EF4-FFF2-40B4-BE49-F238E27FC236}">
                            <a16:creationId xmlns:a16="http://schemas.microsoft.com/office/drawing/2014/main" id="{7B954731-D1FF-4038-8A92-7972D867F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888" y="2305050"/>
                        <a:ext cx="425291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9" name="Rectangle 4">
            <a:extLst>
              <a:ext uri="{FF2B5EF4-FFF2-40B4-BE49-F238E27FC236}">
                <a16:creationId xmlns:a16="http://schemas.microsoft.com/office/drawing/2014/main" id="{C21663B3-F3D7-4B5F-AF9C-6A2753F57C04}"/>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1270" name="Object 6">
            <a:extLst>
              <a:ext uri="{FF2B5EF4-FFF2-40B4-BE49-F238E27FC236}">
                <a16:creationId xmlns:a16="http://schemas.microsoft.com/office/drawing/2014/main" id="{54BB1CAB-3D3C-4453-B7F9-C547A1F60100}"/>
              </a:ext>
            </a:extLst>
          </p:cNvPr>
          <p:cNvGraphicFramePr>
            <a:graphicFrameLocks noChangeAspect="1"/>
          </p:cNvGraphicFramePr>
          <p:nvPr/>
        </p:nvGraphicFramePr>
        <p:xfrm>
          <a:off x="1481138" y="1981200"/>
          <a:ext cx="4705351" cy="3951288"/>
        </p:xfrm>
        <a:graphic>
          <a:graphicData uri="http://schemas.openxmlformats.org/presentationml/2006/ole">
            <mc:AlternateContent xmlns:mc="http://schemas.openxmlformats.org/markup-compatibility/2006">
              <mc:Choice xmlns:v="urn:schemas-microsoft-com:vml" Requires="v">
                <p:oleObj name="Graph" r:id="rId4" imgW="3789274" imgH="3176016" progId="Origin50.Graph">
                  <p:embed/>
                </p:oleObj>
              </mc:Choice>
              <mc:Fallback>
                <p:oleObj name="Graph" r:id="rId4" imgW="3789274" imgH="3176016" progId="Origin50.Graph">
                  <p:embed/>
                  <p:pic>
                    <p:nvPicPr>
                      <p:cNvPr id="11270" name="Object 6">
                        <a:extLst>
                          <a:ext uri="{FF2B5EF4-FFF2-40B4-BE49-F238E27FC236}">
                            <a16:creationId xmlns:a16="http://schemas.microsoft.com/office/drawing/2014/main" id="{54BB1CAB-3D3C-4453-B7F9-C547A1F601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138" y="1981200"/>
                        <a:ext cx="4705351"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1" name="Object 7">
            <a:extLst>
              <a:ext uri="{FF2B5EF4-FFF2-40B4-BE49-F238E27FC236}">
                <a16:creationId xmlns:a16="http://schemas.microsoft.com/office/drawing/2014/main" id="{97B00410-13ED-4B0D-BBE6-58F29E6DD68A}"/>
              </a:ext>
            </a:extLst>
          </p:cNvPr>
          <p:cNvGraphicFramePr>
            <a:graphicFrameLocks noChangeAspect="1"/>
          </p:cNvGraphicFramePr>
          <p:nvPr/>
        </p:nvGraphicFramePr>
        <p:xfrm>
          <a:off x="2057400" y="1752600"/>
          <a:ext cx="4503738" cy="457200"/>
        </p:xfrm>
        <a:graphic>
          <a:graphicData uri="http://schemas.openxmlformats.org/presentationml/2006/ole">
            <mc:AlternateContent xmlns:mc="http://schemas.openxmlformats.org/markup-compatibility/2006">
              <mc:Choice xmlns:v="urn:schemas-microsoft-com:vml" Requires="v">
                <p:oleObj name="Equation" r:id="rId6" imgW="2005729" imgH="203112" progId="Equation.3">
                  <p:embed/>
                </p:oleObj>
              </mc:Choice>
              <mc:Fallback>
                <p:oleObj name="Equation" r:id="rId6" imgW="2005729" imgH="203112" progId="Equation.3">
                  <p:embed/>
                  <p:pic>
                    <p:nvPicPr>
                      <p:cNvPr id="11271" name="Object 7">
                        <a:extLst>
                          <a:ext uri="{FF2B5EF4-FFF2-40B4-BE49-F238E27FC236}">
                            <a16:creationId xmlns:a16="http://schemas.microsoft.com/office/drawing/2014/main" id="{97B00410-13ED-4B0D-BBE6-58F29E6DD6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752600"/>
                        <a:ext cx="450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2" name="Object 8">
            <a:extLst>
              <a:ext uri="{FF2B5EF4-FFF2-40B4-BE49-F238E27FC236}">
                <a16:creationId xmlns:a16="http://schemas.microsoft.com/office/drawing/2014/main" id="{E8955C73-F71C-451C-B28D-ECE73181949B}"/>
              </a:ext>
            </a:extLst>
          </p:cNvPr>
          <p:cNvGraphicFramePr>
            <a:graphicFrameLocks noChangeAspect="1"/>
          </p:cNvGraphicFramePr>
          <p:nvPr/>
        </p:nvGraphicFramePr>
        <p:xfrm>
          <a:off x="2133601" y="5791200"/>
          <a:ext cx="4314825" cy="457200"/>
        </p:xfrm>
        <a:graphic>
          <a:graphicData uri="http://schemas.openxmlformats.org/presentationml/2006/ole">
            <mc:AlternateContent xmlns:mc="http://schemas.openxmlformats.org/markup-compatibility/2006">
              <mc:Choice xmlns:v="urn:schemas-microsoft-com:vml" Requires="v">
                <p:oleObj name="Equation" r:id="rId8" imgW="2171700" imgH="228600" progId="Equation.3">
                  <p:embed/>
                </p:oleObj>
              </mc:Choice>
              <mc:Fallback>
                <p:oleObj name="Equation" r:id="rId8" imgW="2171700" imgH="228600" progId="Equation.3">
                  <p:embed/>
                  <p:pic>
                    <p:nvPicPr>
                      <p:cNvPr id="11272" name="Object 8">
                        <a:extLst>
                          <a:ext uri="{FF2B5EF4-FFF2-40B4-BE49-F238E27FC236}">
                            <a16:creationId xmlns:a16="http://schemas.microsoft.com/office/drawing/2014/main" id="{E8955C73-F71C-451C-B28D-ECE7318194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1" y="5791200"/>
                        <a:ext cx="43148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3" name="Text Box 32">
            <a:extLst>
              <a:ext uri="{FF2B5EF4-FFF2-40B4-BE49-F238E27FC236}">
                <a16:creationId xmlns:a16="http://schemas.microsoft.com/office/drawing/2014/main" id="{D8AE1ED0-9E82-475B-9B11-48A9B81EE4E9}"/>
              </a:ext>
            </a:extLst>
          </p:cNvPr>
          <p:cNvSpPr txBox="1">
            <a:spLocks noChangeArrowheads="1"/>
          </p:cNvSpPr>
          <p:nvPr/>
        </p:nvSpPr>
        <p:spPr bwMode="auto">
          <a:xfrm>
            <a:off x="1600200" y="6400801"/>
            <a:ext cx="8991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000"/>
              <a:t>Dohnal P., Rubovič P., Kotrík T., Hejduk M., Plašil R., Johnsen R., Glosík J., </a:t>
            </a:r>
            <a:r>
              <a:rPr lang="cs-CZ" altLang="en-US" sz="1000" i="1"/>
              <a:t>Phys. Rev. A</a:t>
            </a:r>
            <a:r>
              <a:rPr lang="cs-CZ" altLang="en-US" sz="1000"/>
              <a:t> </a:t>
            </a:r>
            <a:r>
              <a:rPr lang="cs-CZ" altLang="en-US" sz="1000" b="1"/>
              <a:t>87</a:t>
            </a:r>
            <a:r>
              <a:rPr lang="cs-CZ" altLang="en-US" sz="1000"/>
              <a:t>, 052716, 2013.</a:t>
            </a:r>
            <a:endParaRPr lang="en-US" altLang="en-US" sz="1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1D673D3-6394-4061-AC9D-C5B876F80C05}"/>
              </a:ext>
            </a:extLst>
          </p:cNvPr>
          <p:cNvSpPr>
            <a:spLocks noGrp="1"/>
          </p:cNvSpPr>
          <p:nvPr>
            <p:ph type="title"/>
          </p:nvPr>
        </p:nvSpPr>
        <p:spPr/>
        <p:txBody>
          <a:bodyPr/>
          <a:lstStyle/>
          <a:p>
            <a:r>
              <a:rPr lang="en-GB" altLang="en-US" dirty="0"/>
              <a:t>Calibration of</a:t>
            </a:r>
            <a:r>
              <a:rPr lang="cs-CZ" altLang="en-US" dirty="0"/>
              <a:t> </a:t>
            </a:r>
            <a:r>
              <a:rPr lang="cs-CZ" altLang="en-US" dirty="0" err="1"/>
              <a:t>Langmuir</a:t>
            </a:r>
            <a:r>
              <a:rPr lang="cs-CZ" altLang="en-US" dirty="0"/>
              <a:t> </a:t>
            </a:r>
            <a:r>
              <a:rPr lang="en-GB" altLang="en-US" dirty="0"/>
              <a:t>Probe</a:t>
            </a:r>
            <a:endParaRPr lang="en-US" altLang="en-US" dirty="0"/>
          </a:p>
        </p:txBody>
      </p:sp>
      <p:graphicFrame>
        <p:nvGraphicFramePr>
          <p:cNvPr id="33795" name="Object 3">
            <a:extLst>
              <a:ext uri="{FF2B5EF4-FFF2-40B4-BE49-F238E27FC236}">
                <a16:creationId xmlns:a16="http://schemas.microsoft.com/office/drawing/2014/main" id="{9D49F99C-91D8-4A6E-BD6F-63C1A45A9642}"/>
              </a:ext>
            </a:extLst>
          </p:cNvPr>
          <p:cNvGraphicFramePr>
            <a:graphicFrameLocks noChangeAspect="1"/>
          </p:cNvGraphicFramePr>
          <p:nvPr/>
        </p:nvGraphicFramePr>
        <p:xfrm>
          <a:off x="1752601" y="1524001"/>
          <a:ext cx="5267325" cy="4346575"/>
        </p:xfrm>
        <a:graphic>
          <a:graphicData uri="http://schemas.openxmlformats.org/presentationml/2006/ole">
            <mc:AlternateContent xmlns:mc="http://schemas.openxmlformats.org/markup-compatibility/2006">
              <mc:Choice xmlns:v="urn:schemas-microsoft-com:vml" Requires="v">
                <p:oleObj name="Graph" r:id="rId2" imgW="3790080" imgH="3127680" progId="Origin50.Graph">
                  <p:embed/>
                </p:oleObj>
              </mc:Choice>
              <mc:Fallback>
                <p:oleObj name="Graph" r:id="rId2" imgW="3790080" imgH="3127680" progId="Origin50.Graph">
                  <p:embed/>
                  <p:pic>
                    <p:nvPicPr>
                      <p:cNvPr id="33795" name="Object 3">
                        <a:extLst>
                          <a:ext uri="{FF2B5EF4-FFF2-40B4-BE49-F238E27FC236}">
                            <a16:creationId xmlns:a16="http://schemas.microsoft.com/office/drawing/2014/main" id="{9D49F99C-91D8-4A6E-BD6F-63C1A45A9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524001"/>
                        <a:ext cx="526732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TextBox 4">
            <a:extLst>
              <a:ext uri="{FF2B5EF4-FFF2-40B4-BE49-F238E27FC236}">
                <a16:creationId xmlns:a16="http://schemas.microsoft.com/office/drawing/2014/main" id="{0E6C5408-0B3B-4017-AE7A-F8748296E92B}"/>
              </a:ext>
            </a:extLst>
          </p:cNvPr>
          <p:cNvSpPr txBox="1">
            <a:spLocks noChangeArrowheads="1"/>
          </p:cNvSpPr>
          <p:nvPr/>
        </p:nvSpPr>
        <p:spPr bwMode="auto">
          <a:xfrm>
            <a:off x="6629400" y="1981200"/>
            <a:ext cx="3810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cs-CZ" altLang="en-US" dirty="0" err="1"/>
              <a:t>Rekombina</a:t>
            </a:r>
            <a:r>
              <a:rPr lang="en-GB" altLang="en-US" dirty="0" err="1"/>
              <a:t>tion</a:t>
            </a:r>
            <a:r>
              <a:rPr lang="en-GB" altLang="en-US" dirty="0"/>
              <a:t> of</a:t>
            </a:r>
            <a:r>
              <a:rPr lang="cs-CZ" altLang="en-US" dirty="0"/>
              <a:t> O</a:t>
            </a:r>
            <a:r>
              <a:rPr lang="cs-CZ" altLang="en-US" baseline="-25000" dirty="0"/>
              <a:t>2</a:t>
            </a:r>
            <a:r>
              <a:rPr lang="cs-CZ" altLang="en-US" baseline="30000" dirty="0"/>
              <a:t>+</a:t>
            </a:r>
            <a:r>
              <a:rPr lang="cs-CZ" altLang="en-US" dirty="0"/>
              <a:t> </a:t>
            </a:r>
            <a:r>
              <a:rPr lang="en-GB" altLang="en-US" dirty="0"/>
              <a:t>ions with electrons is a well known process</a:t>
            </a:r>
            <a:r>
              <a:rPr lang="cs-CZ" altLang="en-US" dirty="0"/>
              <a:t> (</a:t>
            </a:r>
            <a:r>
              <a:rPr lang="en-GB" altLang="en-US" dirty="0"/>
              <a:t>many studies in last 50 years</a:t>
            </a:r>
            <a:r>
              <a:rPr lang="cs-CZ" altLang="en-US" dirty="0"/>
              <a:t>)</a:t>
            </a:r>
          </a:p>
          <a:p>
            <a:pPr eaLnBrk="1" hangingPunct="1">
              <a:buFontTx/>
              <a:buChar char="-"/>
            </a:pPr>
            <a:r>
              <a:rPr lang="en-GB" altLang="en-US" dirty="0"/>
              <a:t>Three body</a:t>
            </a:r>
            <a:r>
              <a:rPr lang="cs-CZ" altLang="en-US" dirty="0"/>
              <a:t> (</a:t>
            </a:r>
            <a:r>
              <a:rPr lang="cs-CZ" altLang="en-US" dirty="0" err="1"/>
              <a:t>heli</a:t>
            </a:r>
            <a:r>
              <a:rPr lang="en-GB" altLang="en-US" dirty="0"/>
              <a:t>u</a:t>
            </a:r>
            <a:r>
              <a:rPr lang="cs-CZ" altLang="en-US" dirty="0"/>
              <a:t>m as</a:t>
            </a:r>
            <a:r>
              <a:rPr lang="en-GB" altLang="en-US" dirty="0"/>
              <a:t>s</a:t>
            </a:r>
            <a:r>
              <a:rPr lang="cs-CZ" altLang="en-US" dirty="0" err="1"/>
              <a:t>ist</a:t>
            </a:r>
            <a:r>
              <a:rPr lang="en-GB" altLang="en-US" dirty="0"/>
              <a:t>ed</a:t>
            </a:r>
            <a:r>
              <a:rPr lang="cs-CZ" altLang="en-US" dirty="0"/>
              <a:t>)</a:t>
            </a:r>
            <a:r>
              <a:rPr lang="en-GB" altLang="en-US" dirty="0"/>
              <a:t> recombination is at given conditions negligible</a:t>
            </a:r>
            <a:endParaRPr lang="cs-CZ" altLang="en-US" dirty="0"/>
          </a:p>
          <a:p>
            <a:pPr eaLnBrk="1" hangingPunct="1">
              <a:buFontTx/>
              <a:buChar char="-"/>
            </a:pPr>
            <a:r>
              <a:rPr lang="en-GB" altLang="en-US" dirty="0"/>
              <a:t>The goal is to determine the electron number density with the best possible precision</a:t>
            </a: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9F91D-40BD-4ED4-89DC-617A7F81A722}"/>
              </a:ext>
            </a:extLst>
          </p:cNvPr>
          <p:cNvSpPr>
            <a:spLocks noGrp="1"/>
          </p:cNvSpPr>
          <p:nvPr>
            <p:ph type="title"/>
          </p:nvPr>
        </p:nvSpPr>
        <p:spPr/>
        <p:txBody>
          <a:bodyPr/>
          <a:lstStyle/>
          <a:p>
            <a:r>
              <a:rPr lang="en-GB" dirty="0"/>
              <a:t>Recombination of ions in specific quantum state</a:t>
            </a:r>
          </a:p>
        </p:txBody>
      </p:sp>
      <p:pic>
        <p:nvPicPr>
          <p:cNvPr id="5" name="Picture 4">
            <a:extLst>
              <a:ext uri="{FF2B5EF4-FFF2-40B4-BE49-F238E27FC236}">
                <a16:creationId xmlns:a16="http://schemas.microsoft.com/office/drawing/2014/main" id="{CFB5709B-C983-4421-8DCB-08F6B75E7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623" y="1628544"/>
            <a:ext cx="3486746" cy="4629704"/>
          </a:xfrm>
          <a:prstGeom prst="rect">
            <a:avLst/>
          </a:prstGeom>
        </p:spPr>
      </p:pic>
      <p:pic>
        <p:nvPicPr>
          <p:cNvPr id="7" name="Picture 6">
            <a:extLst>
              <a:ext uri="{FF2B5EF4-FFF2-40B4-BE49-F238E27FC236}">
                <a16:creationId xmlns:a16="http://schemas.microsoft.com/office/drawing/2014/main" id="{B58A54C6-4C6F-4C35-B9C7-A6614E6C8D4B}"/>
              </a:ext>
            </a:extLst>
          </p:cNvPr>
          <p:cNvPicPr>
            <a:picLocks noChangeAspect="1"/>
          </p:cNvPicPr>
          <p:nvPr/>
        </p:nvPicPr>
        <p:blipFill>
          <a:blip r:embed="rId3"/>
          <a:stretch>
            <a:fillRect/>
          </a:stretch>
        </p:blipFill>
        <p:spPr>
          <a:xfrm>
            <a:off x="5562563" y="1101245"/>
            <a:ext cx="5179418" cy="1654858"/>
          </a:xfrm>
          <a:prstGeom prst="rect">
            <a:avLst/>
          </a:prstGeom>
        </p:spPr>
      </p:pic>
      <p:pic>
        <p:nvPicPr>
          <p:cNvPr id="9" name="Picture 8">
            <a:extLst>
              <a:ext uri="{FF2B5EF4-FFF2-40B4-BE49-F238E27FC236}">
                <a16:creationId xmlns:a16="http://schemas.microsoft.com/office/drawing/2014/main" id="{6C566BAE-7206-4D0A-83A5-9F92261EB81F}"/>
              </a:ext>
            </a:extLst>
          </p:cNvPr>
          <p:cNvPicPr>
            <a:picLocks noChangeAspect="1"/>
          </p:cNvPicPr>
          <p:nvPr/>
        </p:nvPicPr>
        <p:blipFill>
          <a:blip r:embed="rId4"/>
          <a:stretch>
            <a:fillRect/>
          </a:stretch>
        </p:blipFill>
        <p:spPr>
          <a:xfrm>
            <a:off x="5912140" y="2858107"/>
            <a:ext cx="4480264" cy="3634768"/>
          </a:xfrm>
          <a:prstGeom prst="rect">
            <a:avLst/>
          </a:prstGeom>
        </p:spPr>
      </p:pic>
    </p:spTree>
    <p:extLst>
      <p:ext uri="{BB962C8B-B14F-4D97-AF65-F5344CB8AC3E}">
        <p14:creationId xmlns:p14="http://schemas.microsoft.com/office/powerpoint/2010/main" val="244776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cs-CZ" altLang="en-US" sz="4000" dirty="0"/>
              <a:t>Rekombination of</a:t>
            </a:r>
            <a:r>
              <a:rPr lang="en-US" altLang="en-US" sz="4000" dirty="0"/>
              <a:t> H</a:t>
            </a:r>
            <a:r>
              <a:rPr lang="en-US" altLang="en-US" sz="4000" baseline="-25000" dirty="0"/>
              <a:t>3</a:t>
            </a:r>
            <a:r>
              <a:rPr lang="en-US" altLang="en-US" sz="4000" baseline="30000" dirty="0"/>
              <a:t>+</a:t>
            </a:r>
            <a:r>
              <a:rPr lang="cs-CZ" altLang="en-US" sz="4000" dirty="0"/>
              <a:t> ions with electrons</a:t>
            </a:r>
            <a:endParaRPr lang="en-US" altLang="en-US" sz="4000" dirty="0"/>
          </a:p>
        </p:txBody>
      </p:sp>
      <p:sp>
        <p:nvSpPr>
          <p:cNvPr id="819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aphicFrame>
        <p:nvGraphicFramePr>
          <p:cNvPr id="8196" name="Object 4"/>
          <p:cNvGraphicFramePr>
            <a:graphicFrameLocks noChangeAspect="1"/>
          </p:cNvGraphicFramePr>
          <p:nvPr/>
        </p:nvGraphicFramePr>
        <p:xfrm>
          <a:off x="2668589" y="3365500"/>
          <a:ext cx="6435725" cy="585788"/>
        </p:xfrm>
        <a:graphic>
          <a:graphicData uri="http://schemas.openxmlformats.org/presentationml/2006/ole">
            <mc:AlternateContent xmlns:mc="http://schemas.openxmlformats.org/markup-compatibility/2006">
              <mc:Choice xmlns:v="urn:schemas-microsoft-com:vml" Requires="v">
                <p:oleObj name="Equation" r:id="rId2" imgW="2654300" imgH="241300" progId="Equation.3">
                  <p:embed/>
                </p:oleObj>
              </mc:Choice>
              <mc:Fallback>
                <p:oleObj name="Equation" r:id="rId2" imgW="2654300" imgH="241300" progId="Equation.3">
                  <p:embed/>
                  <p:pic>
                    <p:nvPicPr>
                      <p:cNvPr id="819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589" y="3365500"/>
                        <a:ext cx="64357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7" name="Object 5"/>
          <p:cNvGraphicFramePr>
            <a:graphicFrameLocks noChangeAspect="1"/>
          </p:cNvGraphicFramePr>
          <p:nvPr/>
        </p:nvGraphicFramePr>
        <p:xfrm>
          <a:off x="2743201" y="1676401"/>
          <a:ext cx="5688013" cy="581025"/>
        </p:xfrm>
        <a:graphic>
          <a:graphicData uri="http://schemas.openxmlformats.org/presentationml/2006/ole">
            <mc:AlternateContent xmlns:mc="http://schemas.openxmlformats.org/markup-compatibility/2006">
              <mc:Choice xmlns:v="urn:schemas-microsoft-com:vml" Requires="v">
                <p:oleObj name="Equation" r:id="rId4" imgW="2362200" imgH="241300" progId="Equation.3">
                  <p:embed/>
                </p:oleObj>
              </mc:Choice>
              <mc:Fallback>
                <p:oleObj name="Equation" r:id="rId4" imgW="2362200" imgH="241300" progId="Equation.3">
                  <p:embed/>
                  <p:pic>
                    <p:nvPicPr>
                      <p:cNvPr id="8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1" y="1676401"/>
                        <a:ext cx="56880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8" name="TextBox 6"/>
          <p:cNvSpPr txBox="1">
            <a:spLocks noChangeArrowheads="1"/>
          </p:cNvSpPr>
          <p:nvPr/>
        </p:nvSpPr>
        <p:spPr bwMode="auto">
          <a:xfrm>
            <a:off x="2438400" y="1295400"/>
            <a:ext cx="640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Neutral assisted ternary recombination:</a:t>
            </a:r>
            <a:endParaRPr lang="en-US" altLang="en-US" sz="1800"/>
          </a:p>
        </p:txBody>
      </p:sp>
      <p:sp>
        <p:nvSpPr>
          <p:cNvPr id="8199" name="TextBox 7"/>
          <p:cNvSpPr txBox="1">
            <a:spLocks noChangeArrowheads="1"/>
          </p:cNvSpPr>
          <p:nvPr/>
        </p:nvSpPr>
        <p:spPr bwMode="auto">
          <a:xfrm>
            <a:off x="2438400" y="2971800"/>
            <a:ext cx="640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Electron assisted ternary recombination:</a:t>
            </a:r>
            <a:endParaRPr lang="en-US" altLang="en-US" sz="1800"/>
          </a:p>
        </p:txBody>
      </p:sp>
      <p:sp>
        <p:nvSpPr>
          <p:cNvPr id="8200" name="TextBox 8"/>
          <p:cNvSpPr txBox="1">
            <a:spLocks noChangeArrowheads="1"/>
          </p:cNvSpPr>
          <p:nvPr/>
        </p:nvSpPr>
        <p:spPr bwMode="auto">
          <a:xfrm>
            <a:off x="2438400" y="3833813"/>
            <a:ext cx="746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dirty="0"/>
              <a:t>Formation of H</a:t>
            </a:r>
            <a:r>
              <a:rPr lang="cs-CZ" altLang="en-US" sz="1800" baseline="-25000" dirty="0"/>
              <a:t>5</a:t>
            </a:r>
            <a:r>
              <a:rPr lang="en-US" altLang="en-US" sz="1800" baseline="30000" dirty="0"/>
              <a:t>+</a:t>
            </a:r>
            <a:r>
              <a:rPr lang="cs-CZ" altLang="en-US" sz="1800" dirty="0"/>
              <a:t> and its subsequent recombination with electrons:</a:t>
            </a:r>
            <a:endParaRPr lang="en-US" altLang="en-US" sz="1800" dirty="0"/>
          </a:p>
        </p:txBody>
      </p:sp>
      <p:graphicFrame>
        <p:nvGraphicFramePr>
          <p:cNvPr id="8201" name="Object 9"/>
          <p:cNvGraphicFramePr>
            <a:graphicFrameLocks noChangeAspect="1"/>
          </p:cNvGraphicFramePr>
          <p:nvPr/>
        </p:nvGraphicFramePr>
        <p:xfrm>
          <a:off x="3636963" y="4138614"/>
          <a:ext cx="4373562" cy="585787"/>
        </p:xfrm>
        <a:graphic>
          <a:graphicData uri="http://schemas.openxmlformats.org/presentationml/2006/ole">
            <mc:AlternateContent xmlns:mc="http://schemas.openxmlformats.org/markup-compatibility/2006">
              <mc:Choice xmlns:v="urn:schemas-microsoft-com:vml" Requires="v">
                <p:oleObj name="Equation" r:id="rId6" imgW="1803400" imgH="241300" progId="Equation.3">
                  <p:embed/>
                </p:oleObj>
              </mc:Choice>
              <mc:Fallback>
                <p:oleObj name="Equation" r:id="rId6" imgW="1803400" imgH="241300" progId="Equation.3">
                  <p:embed/>
                  <p:pic>
                    <p:nvPicPr>
                      <p:cNvPr id="820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6963" y="4138614"/>
                        <a:ext cx="4373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2" name="Object 10"/>
          <p:cNvGraphicFramePr>
            <a:graphicFrameLocks noChangeAspect="1"/>
          </p:cNvGraphicFramePr>
          <p:nvPr/>
        </p:nvGraphicFramePr>
        <p:xfrm>
          <a:off x="3427414" y="4672014"/>
          <a:ext cx="4835525" cy="585787"/>
        </p:xfrm>
        <a:graphic>
          <a:graphicData uri="http://schemas.openxmlformats.org/presentationml/2006/ole">
            <mc:AlternateContent xmlns:mc="http://schemas.openxmlformats.org/markup-compatibility/2006">
              <mc:Choice xmlns:v="urn:schemas-microsoft-com:vml" Requires="v">
                <p:oleObj name="Equation" r:id="rId8" imgW="1993900" imgH="241300" progId="Equation.3">
                  <p:embed/>
                </p:oleObj>
              </mc:Choice>
              <mc:Fallback>
                <p:oleObj name="Equation" r:id="rId8" imgW="1993900" imgH="241300" progId="Equation.3">
                  <p:embed/>
                  <p:pic>
                    <p:nvPicPr>
                      <p:cNvPr id="820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7414" y="4672014"/>
                        <a:ext cx="48355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3" name="Object 11"/>
          <p:cNvGraphicFramePr>
            <a:graphicFrameLocks noChangeAspect="1"/>
          </p:cNvGraphicFramePr>
          <p:nvPr/>
        </p:nvGraphicFramePr>
        <p:xfrm>
          <a:off x="2209800" y="5410200"/>
          <a:ext cx="7696200" cy="889000"/>
        </p:xfrm>
        <a:graphic>
          <a:graphicData uri="http://schemas.openxmlformats.org/presentationml/2006/ole">
            <mc:AlternateContent xmlns:mc="http://schemas.openxmlformats.org/markup-compatibility/2006">
              <mc:Choice xmlns:v="urn:schemas-microsoft-com:vml" Requires="v">
                <p:oleObj name="Equation" r:id="rId10" imgW="3759120" imgH="431640" progId="Equation.3">
                  <p:embed/>
                </p:oleObj>
              </mc:Choice>
              <mc:Fallback>
                <p:oleObj name="Equation" r:id="rId10" imgW="3759120" imgH="431640" progId="Equation.3">
                  <p:embed/>
                  <p:pic>
                    <p:nvPicPr>
                      <p:cNvPr id="820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5410200"/>
                        <a:ext cx="7696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04" name="Object 1"/>
          <p:cNvGraphicFramePr>
            <a:graphicFrameLocks noChangeAspect="1"/>
          </p:cNvGraphicFramePr>
          <p:nvPr/>
        </p:nvGraphicFramePr>
        <p:xfrm>
          <a:off x="2728914" y="2390776"/>
          <a:ext cx="5718175" cy="581025"/>
        </p:xfrm>
        <a:graphic>
          <a:graphicData uri="http://schemas.openxmlformats.org/presentationml/2006/ole">
            <mc:AlternateContent xmlns:mc="http://schemas.openxmlformats.org/markup-compatibility/2006">
              <mc:Choice xmlns:v="urn:schemas-microsoft-com:vml" Requires="v">
                <p:oleObj name="Equation" r:id="rId12" imgW="2374560" imgH="241200" progId="Equation.3">
                  <p:embed/>
                </p:oleObj>
              </mc:Choice>
              <mc:Fallback>
                <p:oleObj name="Equation" r:id="rId12" imgW="2374560" imgH="241200" progId="Equation.3">
                  <p:embed/>
                  <p:pic>
                    <p:nvPicPr>
                      <p:cNvPr id="8204"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28914" y="2390776"/>
                        <a:ext cx="57181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Left Brace 2"/>
          <p:cNvSpPr/>
          <p:nvPr/>
        </p:nvSpPr>
        <p:spPr>
          <a:xfrm>
            <a:off x="5593976" y="2590800"/>
            <a:ext cx="425824" cy="5277644"/>
          </a:xfrm>
          <a:prstGeom prst="leftBrace">
            <a:avLst/>
          </a:prstGeom>
          <a:ln>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06" name="TextBox 3"/>
          <p:cNvSpPr txBox="1">
            <a:spLocks noChangeArrowheads="1"/>
          </p:cNvSpPr>
          <p:nvPr/>
        </p:nvSpPr>
        <p:spPr bwMode="auto">
          <a:xfrm>
            <a:off x="2057400" y="6324600"/>
            <a:ext cx="815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en-US" dirty="0"/>
              <a:t>Glosík J., Dohnal P. et al., Plasma Sources Sci. Technol. 24(6), 065017, 2015</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4C99-61EF-4872-86EE-90BD7E015DEE}"/>
              </a:ext>
            </a:extLst>
          </p:cNvPr>
          <p:cNvSpPr>
            <a:spLocks noGrp="1"/>
          </p:cNvSpPr>
          <p:nvPr>
            <p:ph type="title"/>
          </p:nvPr>
        </p:nvSpPr>
        <p:spPr/>
        <p:txBody>
          <a:bodyPr/>
          <a:lstStyle/>
          <a:p>
            <a:r>
              <a:rPr lang="en-GB" dirty="0"/>
              <a:t>Stationary afterglow plasma</a:t>
            </a:r>
          </a:p>
        </p:txBody>
      </p:sp>
      <p:pic>
        <p:nvPicPr>
          <p:cNvPr id="5" name="Picture 4">
            <a:extLst>
              <a:ext uri="{FF2B5EF4-FFF2-40B4-BE49-F238E27FC236}">
                <a16:creationId xmlns:a16="http://schemas.microsoft.com/office/drawing/2014/main" id="{A8A293EF-FEDF-464C-9019-C2D9D4DB9702}"/>
              </a:ext>
            </a:extLst>
          </p:cNvPr>
          <p:cNvPicPr>
            <a:picLocks noChangeAspect="1"/>
          </p:cNvPicPr>
          <p:nvPr/>
        </p:nvPicPr>
        <p:blipFill>
          <a:blip r:embed="rId2"/>
          <a:stretch>
            <a:fillRect/>
          </a:stretch>
        </p:blipFill>
        <p:spPr>
          <a:xfrm>
            <a:off x="348626" y="1469254"/>
            <a:ext cx="5747374" cy="3919492"/>
          </a:xfrm>
          <a:prstGeom prst="rect">
            <a:avLst/>
          </a:prstGeom>
        </p:spPr>
      </p:pic>
      <p:pic>
        <p:nvPicPr>
          <p:cNvPr id="7" name="Picture 6">
            <a:extLst>
              <a:ext uri="{FF2B5EF4-FFF2-40B4-BE49-F238E27FC236}">
                <a16:creationId xmlns:a16="http://schemas.microsoft.com/office/drawing/2014/main" id="{EB054554-FEC1-4FCB-A4DE-8C61A173DC6C}"/>
              </a:ext>
            </a:extLst>
          </p:cNvPr>
          <p:cNvPicPr>
            <a:picLocks noChangeAspect="1"/>
          </p:cNvPicPr>
          <p:nvPr/>
        </p:nvPicPr>
        <p:blipFill>
          <a:blip r:embed="rId3"/>
          <a:stretch>
            <a:fillRect/>
          </a:stretch>
        </p:blipFill>
        <p:spPr>
          <a:xfrm>
            <a:off x="6463673" y="3120500"/>
            <a:ext cx="4182882" cy="3209280"/>
          </a:xfrm>
          <a:prstGeom prst="rect">
            <a:avLst/>
          </a:prstGeom>
        </p:spPr>
      </p:pic>
      <p:pic>
        <p:nvPicPr>
          <p:cNvPr id="9" name="Picture 8">
            <a:extLst>
              <a:ext uri="{FF2B5EF4-FFF2-40B4-BE49-F238E27FC236}">
                <a16:creationId xmlns:a16="http://schemas.microsoft.com/office/drawing/2014/main" id="{0A704ACA-C81D-4EA4-B03C-97A3943430A0}"/>
              </a:ext>
            </a:extLst>
          </p:cNvPr>
          <p:cNvPicPr>
            <a:picLocks noChangeAspect="1"/>
          </p:cNvPicPr>
          <p:nvPr/>
        </p:nvPicPr>
        <p:blipFill>
          <a:blip r:embed="rId4"/>
          <a:stretch>
            <a:fillRect/>
          </a:stretch>
        </p:blipFill>
        <p:spPr>
          <a:xfrm>
            <a:off x="905938" y="6004587"/>
            <a:ext cx="2550017" cy="193183"/>
          </a:xfrm>
          <a:prstGeom prst="rect">
            <a:avLst/>
          </a:prstGeom>
        </p:spPr>
      </p:pic>
      <p:sp>
        <p:nvSpPr>
          <p:cNvPr id="10" name="TextBox 9">
            <a:extLst>
              <a:ext uri="{FF2B5EF4-FFF2-40B4-BE49-F238E27FC236}">
                <a16:creationId xmlns:a16="http://schemas.microsoft.com/office/drawing/2014/main" id="{B0BAEB84-4E44-429E-8CAF-D919C8E6AF27}"/>
              </a:ext>
            </a:extLst>
          </p:cNvPr>
          <p:cNvSpPr txBox="1"/>
          <p:nvPr/>
        </p:nvSpPr>
        <p:spPr>
          <a:xfrm>
            <a:off x="6338656" y="1624614"/>
            <a:ext cx="4182882" cy="646331"/>
          </a:xfrm>
          <a:prstGeom prst="rect">
            <a:avLst/>
          </a:prstGeom>
          <a:noFill/>
        </p:spPr>
        <p:txBody>
          <a:bodyPr wrap="square" rtlCol="0">
            <a:spAutoFit/>
          </a:bodyPr>
          <a:lstStyle/>
          <a:p>
            <a:r>
              <a:rPr lang="en-GB" dirty="0"/>
              <a:t>Combination of Stationary afterglow and absorption spectroscopy</a:t>
            </a:r>
          </a:p>
        </p:txBody>
      </p:sp>
    </p:spTree>
    <p:extLst>
      <p:ext uri="{BB962C8B-B14F-4D97-AF65-F5344CB8AC3E}">
        <p14:creationId xmlns:p14="http://schemas.microsoft.com/office/powerpoint/2010/main" val="194348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6175-A908-4D0A-B8CE-6E6D3AB26738}"/>
              </a:ext>
            </a:extLst>
          </p:cNvPr>
          <p:cNvSpPr>
            <a:spLocks noGrp="1"/>
          </p:cNvSpPr>
          <p:nvPr>
            <p:ph type="title"/>
          </p:nvPr>
        </p:nvSpPr>
        <p:spPr/>
        <p:txBody>
          <a:bodyPr/>
          <a:lstStyle/>
          <a:p>
            <a:r>
              <a:rPr lang="en-GB" dirty="0"/>
              <a:t>Stationary afterglow plasma</a:t>
            </a:r>
          </a:p>
        </p:txBody>
      </p:sp>
      <p:pic>
        <p:nvPicPr>
          <p:cNvPr id="4" name="Picture 3">
            <a:extLst>
              <a:ext uri="{FF2B5EF4-FFF2-40B4-BE49-F238E27FC236}">
                <a16:creationId xmlns:a16="http://schemas.microsoft.com/office/drawing/2014/main" id="{3764E133-A415-4B74-8FFA-1C55A0430B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647" y="1549154"/>
            <a:ext cx="4468426" cy="3351320"/>
          </a:xfrm>
          <a:prstGeom prst="rect">
            <a:avLst/>
          </a:prstGeom>
        </p:spPr>
      </p:pic>
      <p:sp>
        <p:nvSpPr>
          <p:cNvPr id="5" name="TextBox 4">
            <a:extLst>
              <a:ext uri="{FF2B5EF4-FFF2-40B4-BE49-F238E27FC236}">
                <a16:creationId xmlns:a16="http://schemas.microsoft.com/office/drawing/2014/main" id="{7EE5BE4C-BA31-48B5-A39B-F057C9CD98EB}"/>
              </a:ext>
            </a:extLst>
          </p:cNvPr>
          <p:cNvSpPr txBox="1"/>
          <p:nvPr/>
        </p:nvSpPr>
        <p:spPr>
          <a:xfrm>
            <a:off x="5983550" y="1837678"/>
            <a:ext cx="5282213" cy="923330"/>
          </a:xfrm>
          <a:prstGeom prst="rect">
            <a:avLst/>
          </a:prstGeom>
          <a:noFill/>
        </p:spPr>
        <p:txBody>
          <a:bodyPr wrap="square" rtlCol="0">
            <a:spAutoFit/>
          </a:bodyPr>
          <a:lstStyle/>
          <a:p>
            <a:r>
              <a:rPr lang="en-GB" dirty="0"/>
              <a:t>AISA – Advanced Integrated Stationary Afterglow</a:t>
            </a:r>
          </a:p>
          <a:p>
            <a:endParaRPr lang="en-GB" dirty="0"/>
          </a:p>
          <a:p>
            <a:r>
              <a:rPr lang="en-GB" dirty="0"/>
              <a:t>Mass spectrometer + Langmuir probe diagnostics </a:t>
            </a:r>
          </a:p>
        </p:txBody>
      </p:sp>
      <p:pic>
        <p:nvPicPr>
          <p:cNvPr id="7" name="Picture 6">
            <a:extLst>
              <a:ext uri="{FF2B5EF4-FFF2-40B4-BE49-F238E27FC236}">
                <a16:creationId xmlns:a16="http://schemas.microsoft.com/office/drawing/2014/main" id="{D3D91B2E-BB1F-456E-B99C-EA833D00393C}"/>
              </a:ext>
            </a:extLst>
          </p:cNvPr>
          <p:cNvPicPr>
            <a:picLocks noChangeAspect="1"/>
          </p:cNvPicPr>
          <p:nvPr/>
        </p:nvPicPr>
        <p:blipFill>
          <a:blip r:embed="rId3"/>
          <a:stretch>
            <a:fillRect/>
          </a:stretch>
        </p:blipFill>
        <p:spPr>
          <a:xfrm>
            <a:off x="6660044" y="2907998"/>
            <a:ext cx="4198513" cy="3689797"/>
          </a:xfrm>
          <a:prstGeom prst="rect">
            <a:avLst/>
          </a:prstGeom>
        </p:spPr>
      </p:pic>
      <p:sp>
        <p:nvSpPr>
          <p:cNvPr id="11" name="TextBox 10">
            <a:extLst>
              <a:ext uri="{FF2B5EF4-FFF2-40B4-BE49-F238E27FC236}">
                <a16:creationId xmlns:a16="http://schemas.microsoft.com/office/drawing/2014/main" id="{F80A69B8-3415-44FB-B185-7C5EE0B7258D}"/>
              </a:ext>
            </a:extLst>
          </p:cNvPr>
          <p:cNvSpPr txBox="1"/>
          <p:nvPr/>
        </p:nvSpPr>
        <p:spPr>
          <a:xfrm>
            <a:off x="481614" y="6051212"/>
            <a:ext cx="6094520" cy="369332"/>
          </a:xfrm>
          <a:prstGeom prst="rect">
            <a:avLst/>
          </a:prstGeom>
          <a:noFill/>
        </p:spPr>
        <p:txBody>
          <a:bodyPr wrap="square">
            <a:spAutoFit/>
          </a:bodyPr>
          <a:lstStyle/>
          <a:p>
            <a:r>
              <a:rPr lang="en-GB" dirty="0"/>
              <a:t>Phys. Rev. Lett., 88 (4): Art. No. 044802 (4 pages), 2002.</a:t>
            </a:r>
          </a:p>
        </p:txBody>
      </p:sp>
    </p:spTree>
    <p:extLst>
      <p:ext uri="{BB962C8B-B14F-4D97-AF65-F5344CB8AC3E}">
        <p14:creationId xmlns:p14="http://schemas.microsoft.com/office/powerpoint/2010/main" val="2564400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9287D-BFC6-42F0-B3FE-CE9770A4F38D}"/>
              </a:ext>
            </a:extLst>
          </p:cNvPr>
          <p:cNvSpPr>
            <a:spLocks noGrp="1"/>
          </p:cNvSpPr>
          <p:nvPr>
            <p:ph type="title"/>
          </p:nvPr>
        </p:nvSpPr>
        <p:spPr/>
        <p:txBody>
          <a:bodyPr/>
          <a:lstStyle/>
          <a:p>
            <a:r>
              <a:rPr lang="en-GB" dirty="0"/>
              <a:t>Stationary afterglow plasma</a:t>
            </a:r>
          </a:p>
        </p:txBody>
      </p:sp>
      <p:pic>
        <p:nvPicPr>
          <p:cNvPr id="5" name="Picture 4">
            <a:extLst>
              <a:ext uri="{FF2B5EF4-FFF2-40B4-BE49-F238E27FC236}">
                <a16:creationId xmlns:a16="http://schemas.microsoft.com/office/drawing/2014/main" id="{BE7D41B7-1403-4465-9864-CF677DD6CFE2}"/>
              </a:ext>
            </a:extLst>
          </p:cNvPr>
          <p:cNvPicPr>
            <a:picLocks noChangeAspect="1"/>
          </p:cNvPicPr>
          <p:nvPr/>
        </p:nvPicPr>
        <p:blipFill>
          <a:blip r:embed="rId2"/>
          <a:stretch>
            <a:fillRect/>
          </a:stretch>
        </p:blipFill>
        <p:spPr>
          <a:xfrm>
            <a:off x="1096871" y="2122325"/>
            <a:ext cx="4121239" cy="3625403"/>
          </a:xfrm>
          <a:prstGeom prst="rect">
            <a:avLst/>
          </a:prstGeom>
        </p:spPr>
      </p:pic>
      <p:sp>
        <p:nvSpPr>
          <p:cNvPr id="6" name="TextBox 5">
            <a:extLst>
              <a:ext uri="{FF2B5EF4-FFF2-40B4-BE49-F238E27FC236}">
                <a16:creationId xmlns:a16="http://schemas.microsoft.com/office/drawing/2014/main" id="{CFB65124-1FFA-4DBE-93AA-4C9542A0E58B}"/>
              </a:ext>
            </a:extLst>
          </p:cNvPr>
          <p:cNvSpPr txBox="1"/>
          <p:nvPr/>
        </p:nvSpPr>
        <p:spPr>
          <a:xfrm>
            <a:off x="5717219" y="2290439"/>
            <a:ext cx="5708342" cy="369332"/>
          </a:xfrm>
          <a:prstGeom prst="rect">
            <a:avLst/>
          </a:prstGeom>
          <a:noFill/>
        </p:spPr>
        <p:txBody>
          <a:bodyPr wrap="square" rtlCol="0">
            <a:spAutoFit/>
          </a:bodyPr>
          <a:lstStyle/>
          <a:p>
            <a:r>
              <a:rPr lang="en-GB" dirty="0"/>
              <a:t>Microwave diagnostics + mass spectrometry</a:t>
            </a:r>
          </a:p>
        </p:txBody>
      </p:sp>
      <p:pic>
        <p:nvPicPr>
          <p:cNvPr id="8" name="Picture 7">
            <a:extLst>
              <a:ext uri="{FF2B5EF4-FFF2-40B4-BE49-F238E27FC236}">
                <a16:creationId xmlns:a16="http://schemas.microsoft.com/office/drawing/2014/main" id="{BA32D657-6DC5-43E8-8679-233B70CE6545}"/>
              </a:ext>
            </a:extLst>
          </p:cNvPr>
          <p:cNvPicPr>
            <a:picLocks noChangeAspect="1"/>
          </p:cNvPicPr>
          <p:nvPr/>
        </p:nvPicPr>
        <p:blipFill>
          <a:blip r:embed="rId3"/>
          <a:stretch>
            <a:fillRect/>
          </a:stretch>
        </p:blipFill>
        <p:spPr>
          <a:xfrm>
            <a:off x="6205407" y="4543772"/>
            <a:ext cx="2781837" cy="167425"/>
          </a:xfrm>
          <a:prstGeom prst="rect">
            <a:avLst/>
          </a:prstGeom>
        </p:spPr>
      </p:pic>
    </p:spTree>
    <p:extLst>
      <p:ext uri="{BB962C8B-B14F-4D97-AF65-F5344CB8AC3E}">
        <p14:creationId xmlns:p14="http://schemas.microsoft.com/office/powerpoint/2010/main" val="558618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4905</TotalTime>
  <Words>1252</Words>
  <Application>Microsoft Office PowerPoint</Application>
  <PresentationFormat>Widescreen</PresentationFormat>
  <Paragraphs>142</Paragraphs>
  <Slides>45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45</vt:i4>
      </vt:variant>
    </vt:vector>
  </HeadingPairs>
  <TitlesOfParts>
    <vt:vector size="55" baseType="lpstr">
      <vt:lpstr>Arial</vt:lpstr>
      <vt:lpstr>Calibri</vt:lpstr>
      <vt:lpstr>Calibri Light</vt:lpstr>
      <vt:lpstr>Cambria Math</vt:lpstr>
      <vt:lpstr>Verdana</vt:lpstr>
      <vt:lpstr>Office Theme</vt:lpstr>
      <vt:lpstr>Graph</vt:lpstr>
      <vt:lpstr>Equation</vt:lpstr>
      <vt:lpstr>Visio.Drawing.6</vt:lpstr>
      <vt:lpstr>Image</vt:lpstr>
      <vt:lpstr>Experimental methods for studies of ion – molecule reactions and of ion – electron recombination</vt:lpstr>
      <vt:lpstr>Time dependence of the value of recombination rate coefficient for H3+ ions with electrons</vt:lpstr>
      <vt:lpstr>Different experiments</vt:lpstr>
      <vt:lpstr>Ion storage ring</vt:lpstr>
      <vt:lpstr>Recombination of ions in specific quantum state</vt:lpstr>
      <vt:lpstr>Rekombination of H3+ ions with electrons</vt:lpstr>
      <vt:lpstr>Stationary afterglow plasma</vt:lpstr>
      <vt:lpstr>Stationary afterglow plasma</vt:lpstr>
      <vt:lpstr>Stationary afterglow plasma</vt:lpstr>
      <vt:lpstr>Mass spectrometry</vt:lpstr>
      <vt:lpstr>Mass spectrometry</vt:lpstr>
      <vt:lpstr>PowerPoint Presentation</vt:lpstr>
      <vt:lpstr>Mass spectrometry</vt:lpstr>
      <vt:lpstr>Mass spectrometry</vt:lpstr>
      <vt:lpstr>Mass spectrometry</vt:lpstr>
      <vt:lpstr>Mass spectrometry</vt:lpstr>
      <vt:lpstr>PowerPoint Presentation</vt:lpstr>
      <vt:lpstr>PowerPoint Presentation</vt:lpstr>
      <vt:lpstr>PowerPoint Presentation</vt:lpstr>
      <vt:lpstr>Microwave diagnostics of plasma </vt:lpstr>
      <vt:lpstr>PowerPoint Presentation</vt:lpstr>
      <vt:lpstr>Microwave diagnostics of plasma</vt:lpstr>
      <vt:lpstr>Microwave diagnostics of plasma</vt:lpstr>
      <vt:lpstr>Microwave interferometry</vt:lpstr>
      <vt:lpstr>Microwave reflectometry</vt:lpstr>
      <vt:lpstr>SA-CRDS apparatus</vt:lpstr>
      <vt:lpstr>Cavity ringdown spectroscopy</vt:lpstr>
      <vt:lpstr>SA-CRDS</vt:lpstr>
      <vt:lpstr>Cryo-SA-CRDS</vt:lpstr>
      <vt:lpstr>Cryo-SA-CRDS</vt:lpstr>
      <vt:lpstr>Cryo-SA-CRDS</vt:lpstr>
      <vt:lpstr>H3+ (again)</vt:lpstr>
      <vt:lpstr>Cryo-SA-CRDS</vt:lpstr>
      <vt:lpstr>Rekombination of H3+ ions in specific quantum state</vt:lpstr>
      <vt:lpstr>PowerPoint Presentation</vt:lpstr>
      <vt:lpstr>Studied ion is not dominant in plasma</vt:lpstr>
      <vt:lpstr>Flowing afterglow plasma</vt:lpstr>
      <vt:lpstr>Flowing afterglow plasma</vt:lpstr>
      <vt:lpstr>FALP, SIFT, SIFDT</vt:lpstr>
      <vt:lpstr>FALP, SIFT, SIFDT</vt:lpstr>
      <vt:lpstr>Cryo-FALP II</vt:lpstr>
      <vt:lpstr>Cryo-FALP II</vt:lpstr>
      <vt:lpstr>Recombination of Ar+ ions with electrons, dependence on ne</vt:lpstr>
      <vt:lpstr>Recombination of Ar+ ions with elekcrons, dependence on helium pressure</vt:lpstr>
      <vt:lpstr>Calibration of Langmuir Probe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Experimentální metody při studiu iont – molekulových reakcí a iont – elektronové rekombinace</dc:title>
  <dc:creator>Petr Dohnal</dc:creator>
  <cp:lastModifiedBy>Petr Dohnal</cp:lastModifiedBy>
  <cp:revision>46</cp:revision>
  <dcterms:created xsi:type="dcterms:W3CDTF">2021-05-12T20:40:48Z</dcterms:created>
  <dcterms:modified xsi:type="dcterms:W3CDTF">2023-11-23T10:58:48Z</dcterms:modified>
</cp:coreProperties>
</file>