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7" autoAdjust="0"/>
    <p:restoredTop sz="94660"/>
  </p:normalViewPr>
  <p:slideViewPr>
    <p:cSldViewPr snapToGrid="0">
      <p:cViewPr varScale="1">
        <p:scale>
          <a:sx n="35" d="100"/>
          <a:sy n="35" d="100"/>
        </p:scale>
        <p:origin x="4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D96F2-02BD-E71F-EFBD-14FECCF2D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7172325" cy="3152251"/>
          </a:xfrm>
        </p:spPr>
        <p:txBody>
          <a:bodyPr anchor="b"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90113-E8E1-4E48-41BC-583802BFC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0137"/>
            <a:ext cx="7172325" cy="112236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C7EE5-BFF0-D779-4261-E239DB45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89492-34ED-FE24-4F29-E4C8F549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0C886-7F1E-7BC1-9A9E-B24C2AC2F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C74AEE6-9CA7-5247-DC34-99634247DF50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5284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4143-3C41-D626-8F64-36A9C9F1A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914400"/>
            <a:ext cx="9962791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2C4FB-B560-A0FC-6435-952981BC9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2285997"/>
            <a:ext cx="9962791" cy="389096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CEC4F-0A90-11E2-E43E-B9E765AFB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2A5B4-1D77-B0AC-49E7-CAE9556B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96EF9-2FDA-8E87-D546-8840CEBF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30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85AB7-38B3-7F80-0B2D-7960F56375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24513" y="1052423"/>
            <a:ext cx="1771292" cy="49170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DBDC3-E9EA-8699-B2E4-4C7784455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06414" y="1052424"/>
            <a:ext cx="7873043" cy="49170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DBEDE-3A67-6FCA-25F3-B91F7C82E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EFF51-4318-20EA-3A3A-8FE203B1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D9703-5BAD-DE95-98D9-0F30E7C0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4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532FD-157B-437C-E9D5-B66E8B3B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90A51-A7E8-7A6A-5FD0-F9B250BE4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8C8B8-F999-7D95-435D-17CE6AC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27265-C89C-937F-1DA3-F377F687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EB89E-4530-3632-3485-F481DB04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8056A-761D-1DBC-276A-2A46D153C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613" y="1355763"/>
            <a:ext cx="6972300" cy="2255794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904B3-6AC1-19D5-3EAE-2009A3B4C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921820"/>
            <a:ext cx="5524500" cy="1150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2A86D-493D-5BF6-8AA6-F1231E3B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CCD76-6623-164A-7BFA-207AFA057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64312-1F20-5486-62B0-A8BB8829D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03F1C9-9114-4426-6F07-F7FF9CCD5FC4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083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FC4C-4D16-E5A8-F934-8B158F6F2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BDE54-F935-945D-3E4F-B659695E8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2500" y="2286002"/>
            <a:ext cx="5067300" cy="38909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F3710-E06B-05DE-937A-C92E52569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1"/>
            <a:ext cx="5067300" cy="38909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02EFD-42D3-11C1-677E-0E478B93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C2F08-0D93-B14B-6106-2925DF3E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5DE81-F2AB-CCB9-8B68-5E4F3101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7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2D81B-4E36-1511-E9A7-8FB931B41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1004888"/>
            <a:ext cx="10287000" cy="9001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A73DE-183B-9473-20AD-2D3BFED84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1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0FB3D-60AC-DEF2-4472-31B4E076C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1" y="3048001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E5BDB-B29C-788F-E2FB-6C154E8FE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3174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13FF49-3276-24CA-BC81-FA92C0A93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3174" y="3048000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8FA1C8-C196-9BE1-F603-3FC17EDD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B79692-E142-E1D7-AD17-30C5F1365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90FCF2-7B78-2A2A-F878-58335FEA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2D0356-1ECF-682B-F87A-811BDD28B2CB}"/>
              </a:ext>
            </a:extLst>
          </p:cNvPr>
          <p:cNvCxnSpPr>
            <a:cxnSpLocks/>
          </p:cNvCxnSpPr>
          <p:nvPr/>
        </p:nvCxnSpPr>
        <p:spPr>
          <a:xfrm>
            <a:off x="1052513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906CA06-9701-E645-C0A5-594B227B288F}"/>
              </a:ext>
            </a:extLst>
          </p:cNvPr>
          <p:cNvCxnSpPr>
            <a:cxnSpLocks/>
          </p:cNvCxnSpPr>
          <p:nvPr/>
        </p:nvCxnSpPr>
        <p:spPr>
          <a:xfrm>
            <a:off x="6435725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80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214DA-C0D4-E152-7F42-F6352C96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914400"/>
            <a:ext cx="97155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C2AA04-1E84-460C-F560-A228F930F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B260E-3910-7D1B-5074-24F5F0AB5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020F1-A878-9B80-6B4F-7D71406B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6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652D6-7AE9-3E3B-5C1B-2B4399B1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A7127E-2A63-6F45-4C40-835843630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6FB79-D9D1-5381-0019-E24F8B4D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C23B5-7DA9-0E4F-DA39-4624DB8A2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69065"/>
            <a:ext cx="3266536" cy="2312979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A5E77-518A-1FB9-B473-E19CADE04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4423" y="987425"/>
            <a:ext cx="5615077" cy="4873625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5344F-7D06-2406-D113-D24587835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47801"/>
            <a:ext cx="3266536" cy="23828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BE708-BAD0-A0A6-9332-9D2179E67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70050-9362-4EC4-6B73-3A38445B7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DA991-8608-CAB4-33FA-03D380D2F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2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7B837-332D-9100-E007-7DE27948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1385457"/>
            <a:ext cx="3312543" cy="2304288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DE983-0B0E-07CC-8C57-4EA529E27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24423" y="957263"/>
            <a:ext cx="5372189" cy="4962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AB867-3FC6-5007-61B0-D9B7E5B0C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58315"/>
            <a:ext cx="3312542" cy="196147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C7E0F-BFE1-7134-163B-B777970B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95D0B-4F98-F3BE-FB23-22D8C5D4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B2E3D-2188-B7A9-0ECE-97814735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258B98-3BD5-0A20-B0E7-944EAEB2654A}"/>
              </a:ext>
            </a:extLst>
          </p:cNvPr>
          <p:cNvSpPr/>
          <p:nvPr/>
        </p:nvSpPr>
        <p:spPr>
          <a:xfrm>
            <a:off x="0" y="3510612"/>
            <a:ext cx="12192000" cy="334738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D404C1-E8A5-65FC-C068-21EA0397E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757238"/>
            <a:ext cx="10287000" cy="1147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CFD78-F171-BA47-AAF3-C6EB75F94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285997"/>
            <a:ext cx="10287000" cy="3890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65A77-B1AB-D608-A6C5-F0F99B69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68087" y="4756249"/>
            <a:ext cx="2476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9D0D92BC-42A9-434B-8530-ADBF4485E407}" type="datetimeFigureOut">
              <a:rPr lang="en-US" smtClean="0"/>
              <a:pPr/>
              <a:t>1/6/2024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E34E5-5E9B-7786-05B5-B93241EE2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589519" y="1758059"/>
            <a:ext cx="2433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5CD4B-611E-32FA-419D-326099EEF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9542" y="3246437"/>
            <a:ext cx="533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86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2120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9496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3210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alingtheheights.com/wp-content/resources/metaphor/02%20Personal-summary-of-metaphors-we-live-by.pdf" TargetMode="External"/><Relationship Id="rId2" Type="http://schemas.openxmlformats.org/officeDocument/2006/relationships/hyperlink" Target="https://www.krugosvet.ru/enc/gumanitarnye_nauki/lingvistika/YAZIKOVAYA_KARTINA_MIRA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760E4C7-47B8-4356-ABCA-CC9C79E2D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ozaika barevných geometrických obrazců">
            <a:extLst>
              <a:ext uri="{FF2B5EF4-FFF2-40B4-BE49-F238E27FC236}">
                <a16:creationId xmlns:a16="http://schemas.microsoft.com/office/drawing/2014/main" id="{EEE80872-9CFB-1F8F-5DC6-4B3CCEA0E0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8031" b="3315"/>
          <a:stretch/>
        </p:blipFill>
        <p:spPr>
          <a:xfrm>
            <a:off x="20" y="1571"/>
            <a:ext cx="12191980" cy="685642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EB96CAC-5A33-8303-9C73-1B3220A5D3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524" y="1250342"/>
            <a:ext cx="4357316" cy="4357316"/>
          </a:xfrm>
          <a:custGeom>
            <a:avLst/>
            <a:gdLst>
              <a:gd name="connsiteX0" fmla="*/ 2178658 w 4357316"/>
              <a:gd name="connsiteY0" fmla="*/ 0 h 4357316"/>
              <a:gd name="connsiteX1" fmla="*/ 4357316 w 4357316"/>
              <a:gd name="connsiteY1" fmla="*/ 2178658 h 4357316"/>
              <a:gd name="connsiteX2" fmla="*/ 2178658 w 4357316"/>
              <a:gd name="connsiteY2" fmla="*/ 4357316 h 4357316"/>
              <a:gd name="connsiteX3" fmla="*/ 0 w 4357316"/>
              <a:gd name="connsiteY3" fmla="*/ 2178658 h 4357316"/>
              <a:gd name="connsiteX4" fmla="*/ 2178658 w 4357316"/>
              <a:gd name="connsiteY4" fmla="*/ 0 h 435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7316" h="4357316">
                <a:moveTo>
                  <a:pt x="2178658" y="0"/>
                </a:moveTo>
                <a:cubicBezTo>
                  <a:pt x="3381898" y="0"/>
                  <a:pt x="4357316" y="975418"/>
                  <a:pt x="4357316" y="2178658"/>
                </a:cubicBezTo>
                <a:cubicBezTo>
                  <a:pt x="4357316" y="3381898"/>
                  <a:pt x="3381898" y="4357316"/>
                  <a:pt x="2178658" y="4357316"/>
                </a:cubicBezTo>
                <a:cubicBezTo>
                  <a:pt x="975418" y="4357316"/>
                  <a:pt x="0" y="3381898"/>
                  <a:pt x="0" y="2178658"/>
                </a:cubicBezTo>
                <a:cubicBezTo>
                  <a:pt x="0" y="975418"/>
                  <a:pt x="975418" y="0"/>
                  <a:pt x="2178658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20000"/>
                </a:schemeClr>
              </a:gs>
              <a:gs pos="7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CEDDB22-DEE2-9A6D-FA86-B31CB1CCE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0159" y="2211977"/>
            <a:ext cx="3535679" cy="1450961"/>
          </a:xfrm>
        </p:spPr>
        <p:txBody>
          <a:bodyPr anchor="b">
            <a:normAutofit fontScale="90000"/>
          </a:bodyPr>
          <a:lstStyle/>
          <a:p>
            <a:pPr algn="ctr"/>
            <a:r>
              <a:rPr lang="ru-RU" dirty="0"/>
              <a:t>Языковая картина мира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63C9FE5-5769-3274-48F4-2D1305FEB1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8" y="4244336"/>
            <a:ext cx="3048000" cy="877585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Sabina Mistrová</a:t>
            </a:r>
          </a:p>
        </p:txBody>
      </p:sp>
      <p:cxnSp>
        <p:nvCxnSpPr>
          <p:cNvPr id="23" name="Straight Connector 12">
            <a:extLst>
              <a:ext uri="{FF2B5EF4-FFF2-40B4-BE49-F238E27FC236}">
                <a16:creationId xmlns:a16="http://schemas.microsoft.com/office/drawing/2014/main" id="{7454BE46-239F-BB50-4643-61FF5943B7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562423" y="395142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6714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2">
            <a:extLst>
              <a:ext uri="{FF2B5EF4-FFF2-40B4-BE49-F238E27FC236}">
                <a16:creationId xmlns:a16="http://schemas.microsoft.com/office/drawing/2014/main" id="{F5258B98-3BD5-0A20-B0E7-944EAEB26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510612"/>
            <a:ext cx="12192000" cy="334738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24">
            <a:extLst>
              <a:ext uri="{FF2B5EF4-FFF2-40B4-BE49-F238E27FC236}">
                <a16:creationId xmlns:a16="http://schemas.microsoft.com/office/drawing/2014/main" id="{1C74AEE6-9CA7-5247-DC34-99634247D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5" name="Rectangle 26">
            <a:extLst>
              <a:ext uri="{FF2B5EF4-FFF2-40B4-BE49-F238E27FC236}">
                <a16:creationId xmlns:a16="http://schemas.microsoft.com/office/drawing/2014/main" id="{0760E4C7-47B8-4356-ABCA-CC9C79E2D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28">
            <a:extLst>
              <a:ext uri="{FF2B5EF4-FFF2-40B4-BE49-F238E27FC236}">
                <a16:creationId xmlns:a16="http://schemas.microsoft.com/office/drawing/2014/main" id="{D80228E6-18B1-B562-27EA-5DCA23F087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342" y="1245304"/>
            <a:ext cx="4357316" cy="4357316"/>
          </a:xfrm>
          <a:custGeom>
            <a:avLst/>
            <a:gdLst>
              <a:gd name="connsiteX0" fmla="*/ 2178658 w 4357316"/>
              <a:gd name="connsiteY0" fmla="*/ 0 h 4357316"/>
              <a:gd name="connsiteX1" fmla="*/ 4357316 w 4357316"/>
              <a:gd name="connsiteY1" fmla="*/ 2178658 h 4357316"/>
              <a:gd name="connsiteX2" fmla="*/ 2178658 w 4357316"/>
              <a:gd name="connsiteY2" fmla="*/ 4357316 h 4357316"/>
              <a:gd name="connsiteX3" fmla="*/ 0 w 4357316"/>
              <a:gd name="connsiteY3" fmla="*/ 2178658 h 4357316"/>
              <a:gd name="connsiteX4" fmla="*/ 2178658 w 4357316"/>
              <a:gd name="connsiteY4" fmla="*/ 0 h 435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7316" h="4357316">
                <a:moveTo>
                  <a:pt x="2178658" y="0"/>
                </a:moveTo>
                <a:cubicBezTo>
                  <a:pt x="3381898" y="0"/>
                  <a:pt x="4357316" y="975418"/>
                  <a:pt x="4357316" y="2178658"/>
                </a:cubicBezTo>
                <a:cubicBezTo>
                  <a:pt x="4357316" y="3381898"/>
                  <a:pt x="3381898" y="4357316"/>
                  <a:pt x="2178658" y="4357316"/>
                </a:cubicBezTo>
                <a:cubicBezTo>
                  <a:pt x="975418" y="4357316"/>
                  <a:pt x="0" y="3381898"/>
                  <a:pt x="0" y="2178658"/>
                </a:cubicBezTo>
                <a:cubicBezTo>
                  <a:pt x="0" y="975418"/>
                  <a:pt x="975418" y="0"/>
                  <a:pt x="2178658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0"/>
                </a:schemeClr>
              </a:gs>
              <a:gs pos="7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02EB34C-9DB7-BF13-A3CE-4E13D3E7E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368" y="2194879"/>
            <a:ext cx="3814854" cy="145945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sz="2800">
                <a:solidFill>
                  <a:srgbClr val="000000"/>
                </a:solidFill>
              </a:rPr>
              <a:t>Спасибо за внимание!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77DC8D1-5392-A01F-59B4-3C143A058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249360"/>
            <a:ext cx="3048000" cy="877585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pic>
        <p:nvPicPr>
          <p:cNvPr id="5" name="Obrázek 4" descr="Obsah obrázku Lidská tvář, osoba, oblečení, snímek obrazovky&#10;&#10;Popis byl vytvořen automaticky">
            <a:extLst>
              <a:ext uri="{FF2B5EF4-FFF2-40B4-BE49-F238E27FC236}">
                <a16:creationId xmlns:a16="http://schemas.microsoft.com/office/drawing/2014/main" id="{099561CD-DB17-FC0F-A8B9-CA67F3EEBE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1980454"/>
            <a:ext cx="5132472" cy="2887015"/>
          </a:xfrm>
          <a:prstGeom prst="rect">
            <a:avLst/>
          </a:prstGeom>
        </p:spPr>
      </p:pic>
      <p:cxnSp>
        <p:nvCxnSpPr>
          <p:cNvPr id="37" name="Straight Connector 30">
            <a:extLst>
              <a:ext uri="{FF2B5EF4-FFF2-40B4-BE49-F238E27FC236}">
                <a16:creationId xmlns:a16="http://schemas.microsoft.com/office/drawing/2014/main" id="{6C627FBB-F6B5-B421-7967-9DE1D453E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562423" y="3951426"/>
            <a:ext cx="971155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59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ED37C6-86E7-311D-88E7-B31495880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источник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271999-19F6-AF4C-D703-4597FB74D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А. А. Зализняк – Языковая картина мира</a:t>
            </a:r>
          </a:p>
          <a:p>
            <a:pPr lvl="1"/>
            <a:r>
              <a:rPr lang="cs-CZ" dirty="0">
                <a:hlinkClick r:id="rId2"/>
              </a:rPr>
              <a:t>https://www.krugosvet.ru/enc/gumanitarnye_nauki/lingvistika/YAZIKOVAYA_KARTINA_MIRA.html</a:t>
            </a:r>
            <a:r>
              <a:rPr lang="ru-RU" dirty="0"/>
              <a:t> </a:t>
            </a:r>
          </a:p>
          <a:p>
            <a:pPr marL="265113" lvl="1" indent="-265113">
              <a:buFont typeface="Arial" panose="020B0604020202020204" pitchFamily="34" charset="0"/>
              <a:buChar char="•"/>
            </a:pPr>
            <a:r>
              <a:rPr lang="cs-CZ" sz="1800" b="0" dirty="0" err="1">
                <a:latin typeface="+mj-lt"/>
              </a:rPr>
              <a:t>Metaphors</a:t>
            </a:r>
            <a:r>
              <a:rPr lang="cs-CZ" sz="1800" b="0" dirty="0">
                <a:latin typeface="+mj-lt"/>
              </a:rPr>
              <a:t> </a:t>
            </a:r>
            <a:r>
              <a:rPr lang="cs-CZ" sz="1800" b="0" dirty="0" err="1">
                <a:latin typeface="+mj-lt"/>
              </a:rPr>
              <a:t>we</a:t>
            </a:r>
            <a:r>
              <a:rPr lang="cs-CZ" sz="1800" b="0" dirty="0">
                <a:latin typeface="+mj-lt"/>
              </a:rPr>
              <a:t> live by:</a:t>
            </a:r>
          </a:p>
          <a:p>
            <a:pPr marL="265176" lvl="2" indent="0">
              <a:buNone/>
            </a:pPr>
            <a:r>
              <a:rPr lang="cs-CZ" dirty="0">
                <a:hlinkClick r:id="rId3"/>
              </a:rPr>
              <a:t>https://www.scalingtheheights.com/wp-content/resources//metaphor/02%20Personal-summary-of-metaphors-we-live-by.pdf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2478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3DAD064D-86F0-42ED-B520-996898579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0F8A510-CF36-CBBE-E945-2BB68A4BA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812042"/>
            <a:ext cx="4264686" cy="109295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sz="2200"/>
              <a:t>Что такое языковая картина мира?</a:t>
            </a:r>
            <a:endParaRPr lang="cs-CZ" sz="2200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17A4D85E-F98A-F670-16C3-7B2B0DA3A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17781"/>
            <a:ext cx="6096000" cy="3640219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66214E-4051-AC9B-D842-449A3BA47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2285997"/>
            <a:ext cx="4191000" cy="3890965"/>
          </a:xfrm>
        </p:spPr>
        <p:txBody>
          <a:bodyPr>
            <a:normAutofit/>
          </a:bodyPr>
          <a:lstStyle/>
          <a:p>
            <a:r>
              <a:rPr lang="ru-RU" sz="2400" dirty="0">
                <a:effectLst/>
                <a:ea typeface="Times New Roman" panose="02020603050405020304" pitchFamily="18" charset="0"/>
              </a:rPr>
              <a:t>ЯКМ означает, как язык влияет на то, как мы видим мир вокруг себя</a:t>
            </a:r>
            <a:endParaRPr lang="cs-CZ" sz="2400" dirty="0">
              <a:effectLst/>
              <a:ea typeface="Times New Roman" panose="02020603050405020304" pitchFamily="18" charset="0"/>
            </a:endParaRPr>
          </a:p>
          <a:p>
            <a:r>
              <a:rPr lang="ru-RU" sz="2400" dirty="0"/>
              <a:t>Восходит к идеям немецкого филолога В. фон Гумбольдта и к идеям этнолингвистики </a:t>
            </a:r>
          </a:p>
          <a:p>
            <a:r>
              <a:rPr lang="ru-RU" sz="2400" dirty="0"/>
              <a:t>Наивный и научный взгляд</a:t>
            </a:r>
            <a:endParaRPr lang="cs-CZ" sz="2400" dirty="0"/>
          </a:p>
        </p:txBody>
      </p:sp>
      <p:pic>
        <p:nvPicPr>
          <p:cNvPr id="5" name="Obrázek 4" descr="Obsah obrázku Lidská tvář, klipart&#10;&#10;Popis byl vytvořen automaticky">
            <a:extLst>
              <a:ext uri="{FF2B5EF4-FFF2-40B4-BE49-F238E27FC236}">
                <a16:creationId xmlns:a16="http://schemas.microsoft.com/office/drawing/2014/main" id="{21BE6366-4907-9D11-299F-BFA71D91F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89" r="24969"/>
          <a:stretch/>
        </p:blipFill>
        <p:spPr>
          <a:xfrm>
            <a:off x="5369441" y="10"/>
            <a:ext cx="682255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037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BBB6F-9B66-9E3D-7018-D003283FF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Методы исследования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B334DB-CE14-1AF7-DBFC-2AF38CB28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/>
              <a:t>Два основных направления исследования</a:t>
            </a:r>
            <a:r>
              <a:rPr lang="cs-CZ" sz="2400" dirty="0"/>
              <a:t>:</a:t>
            </a:r>
          </a:p>
          <a:p>
            <a:pPr marL="598932" lvl="1" indent="-342900">
              <a:buFont typeface="Courier New" panose="02070309020205020404" pitchFamily="49" charset="0"/>
              <a:buChar char="o"/>
            </a:pPr>
            <a:r>
              <a:rPr lang="ru-RU" sz="2400" b="0" dirty="0"/>
              <a:t>Анализ слов и их значений</a:t>
            </a:r>
          </a:p>
          <a:p>
            <a:pPr marL="864108" lvl="2" indent="-342900">
              <a:buFont typeface="Wingdings" panose="05000000000000000000" pitchFamily="2" charset="2"/>
              <a:buChar char="§"/>
            </a:pPr>
            <a:r>
              <a:rPr lang="ru-RU" sz="2400" dirty="0"/>
              <a:t>Наивный взгляд</a:t>
            </a:r>
            <a:r>
              <a:rPr lang="cs-CZ" sz="2400" dirty="0"/>
              <a:t> (</a:t>
            </a: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специфичные идеи</a:t>
            </a:r>
            <a:r>
              <a:rPr lang="cs-CZ" sz="2400" dirty="0"/>
              <a:t>)</a:t>
            </a:r>
            <a:r>
              <a:rPr lang="ru-RU" sz="2400" dirty="0"/>
              <a:t> Х научный взгляд (</a:t>
            </a: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универсальные идеи</a:t>
            </a:r>
            <a:r>
              <a:rPr lang="ru-RU" sz="2400" dirty="0"/>
              <a:t>)</a:t>
            </a:r>
          </a:p>
          <a:p>
            <a:pPr marL="598932" lvl="1" indent="-342900">
              <a:buFont typeface="Courier New" panose="02070309020205020404" pitchFamily="49" charset="0"/>
              <a:buChar char="o"/>
            </a:pPr>
            <a:r>
              <a:rPr lang="ru-RU" sz="2400" b="0" dirty="0"/>
              <a:t>Специфические концепты</a:t>
            </a:r>
          </a:p>
          <a:p>
            <a:pPr marL="864108" lvl="2" indent="-342900">
              <a:buFont typeface="Wingdings" panose="05000000000000000000" pitchFamily="2" charset="2"/>
              <a:buChar char="§"/>
            </a:pPr>
            <a:r>
              <a:rPr lang="ru-RU" sz="2400" dirty="0"/>
              <a:t>Трудно перевести на другие языки </a:t>
            </a:r>
            <a:r>
              <a:rPr lang="cs-CZ" sz="2400" dirty="0"/>
              <a:t>(</a:t>
            </a:r>
            <a:r>
              <a:rPr lang="ru-RU" sz="2400" dirty="0"/>
              <a:t>тоска, надрыв,…)</a:t>
            </a:r>
          </a:p>
          <a:p>
            <a:pPr marL="864108" lvl="2" indent="-342900">
              <a:buFont typeface="Wingdings" panose="05000000000000000000" pitchFamily="2" charset="2"/>
              <a:buChar char="§"/>
            </a:pPr>
            <a:r>
              <a:rPr lang="ru-RU" sz="2400" dirty="0"/>
              <a:t>Перевод существует, но не совпадает по смыслу</a:t>
            </a:r>
            <a:r>
              <a:rPr lang="cs-CZ" sz="2400" dirty="0"/>
              <a:t> (</a:t>
            </a:r>
            <a:r>
              <a:rPr lang="ru-RU" sz="2400" dirty="0"/>
              <a:t>душа, судьба, счастье</a:t>
            </a:r>
            <a:r>
              <a:rPr lang="cs-CZ" sz="2400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5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97AFB3-192F-F3A3-586E-9010D499A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Значение метафор в русском языке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C02939-4847-0F7D-5A7F-1844A4CA6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2001203"/>
            <a:ext cx="10287000" cy="3890965"/>
          </a:xfrm>
        </p:spPr>
        <p:txBody>
          <a:bodyPr/>
          <a:lstStyle/>
          <a:p>
            <a:r>
              <a:rPr lang="ru-RU" sz="2200" dirty="0"/>
              <a:t>Использование метафор для передачи абстрактных идей    </a:t>
            </a:r>
          </a:p>
          <a:p>
            <a:r>
              <a:rPr lang="ru-RU" sz="2200" dirty="0"/>
              <a:t>Примеры метафорических выражений эмоций:</a:t>
            </a:r>
          </a:p>
          <a:p>
            <a:pPr marL="541782" lvl="1" indent="-285750">
              <a:buFont typeface="Courier New" panose="02070309020205020404" pitchFamily="49" charset="0"/>
              <a:buChar char="o"/>
            </a:pPr>
            <a:r>
              <a:rPr lang="ru-RU" sz="2000" dirty="0"/>
              <a:t>Его гложет тоска</a:t>
            </a:r>
          </a:p>
          <a:p>
            <a:pPr marL="541782" lvl="1" indent="-285750">
              <a:buFont typeface="Courier New" panose="02070309020205020404" pitchFamily="49" charset="0"/>
              <a:buChar char="o"/>
            </a:pPr>
            <a:r>
              <a:rPr lang="ru-RU" sz="2000" dirty="0"/>
              <a:t>Тоска заела</a:t>
            </a:r>
          </a:p>
          <a:p>
            <a:pPr marL="541782" lvl="1" indent="-285750">
              <a:buFont typeface="Courier New" panose="02070309020205020404" pitchFamily="49" charset="0"/>
              <a:buChar char="o"/>
            </a:pPr>
            <a:r>
              <a:rPr lang="ru-RU" sz="2000" dirty="0"/>
              <a:t>Тоска напала</a:t>
            </a:r>
          </a:p>
          <a:p>
            <a:pPr marL="265113" lvl="1" indent="-265113">
              <a:buFont typeface="Arial" panose="020B0604020202020204" pitchFamily="34" charset="0"/>
              <a:buChar char="•"/>
            </a:pPr>
            <a:r>
              <a:rPr lang="ru-RU" sz="2200" b="0" dirty="0"/>
              <a:t>Метафоры, которыми мы живём</a:t>
            </a:r>
            <a:r>
              <a:rPr lang="cs-CZ" sz="2200" b="0" dirty="0"/>
              <a:t>:</a:t>
            </a:r>
            <a:br>
              <a:rPr lang="ru-RU" sz="2200" dirty="0"/>
            </a:br>
            <a:endParaRPr lang="cs-CZ" sz="22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D355BB1-50DE-DF8D-4137-5ED59E2F5720}"/>
              </a:ext>
            </a:extLst>
          </p:cNvPr>
          <p:cNvSpPr txBox="1"/>
          <p:nvPr/>
        </p:nvSpPr>
        <p:spPr>
          <a:xfrm>
            <a:off x="9446765" y="4659657"/>
            <a:ext cx="797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+mj-lt"/>
              </a:rPr>
              <a:t>love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3D0AB43-B930-06AC-6A42-934750B09409}"/>
              </a:ext>
            </a:extLst>
          </p:cNvPr>
          <p:cNvSpPr txBox="1"/>
          <p:nvPr/>
        </p:nvSpPr>
        <p:spPr>
          <a:xfrm>
            <a:off x="5205429" y="4648879"/>
            <a:ext cx="797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>
                <a:latin typeface="+mj-lt"/>
              </a:rPr>
              <a:t>war</a:t>
            </a:r>
            <a:endParaRPr lang="cs-CZ" sz="2000" b="1" dirty="0">
              <a:latin typeface="+mj-lt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68FAC9A-66D2-256C-83DB-BF64F988ACAB}"/>
              </a:ext>
            </a:extLst>
          </p:cNvPr>
          <p:cNvSpPr txBox="1"/>
          <p:nvPr/>
        </p:nvSpPr>
        <p:spPr>
          <a:xfrm>
            <a:off x="9310314" y="5831523"/>
            <a:ext cx="1070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+mj-lt"/>
              </a:rPr>
              <a:t>argument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2890E87-0615-5D49-7640-B1A458FFCC0A}"/>
              </a:ext>
            </a:extLst>
          </p:cNvPr>
          <p:cNvSpPr txBox="1"/>
          <p:nvPr/>
        </p:nvSpPr>
        <p:spPr>
          <a:xfrm>
            <a:off x="7191517" y="4648879"/>
            <a:ext cx="797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>
                <a:latin typeface="+mj-lt"/>
              </a:rPr>
              <a:t>time</a:t>
            </a:r>
            <a:endParaRPr lang="cs-CZ" sz="2000" b="1" dirty="0">
              <a:latin typeface="+mj-lt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24D22BC-630D-00C1-980A-AD3CB7176912}"/>
              </a:ext>
            </a:extLst>
          </p:cNvPr>
          <p:cNvSpPr txBox="1"/>
          <p:nvPr/>
        </p:nvSpPr>
        <p:spPr>
          <a:xfrm>
            <a:off x="5047284" y="5831523"/>
            <a:ext cx="797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>
                <a:latin typeface="+mj-lt"/>
              </a:rPr>
              <a:t>money</a:t>
            </a:r>
            <a:endParaRPr lang="cs-CZ" sz="2000" b="1" dirty="0">
              <a:latin typeface="+mj-lt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3218372-FD8D-1F0F-7BAE-5460116ED4BA}"/>
              </a:ext>
            </a:extLst>
          </p:cNvPr>
          <p:cNvSpPr txBox="1"/>
          <p:nvPr/>
        </p:nvSpPr>
        <p:spPr>
          <a:xfrm>
            <a:off x="5844726" y="5335210"/>
            <a:ext cx="1346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>
                <a:latin typeface="+mj-lt"/>
              </a:rPr>
              <a:t>journey</a:t>
            </a:r>
            <a:endParaRPr lang="cs-CZ" sz="2000" b="1" dirty="0">
              <a:latin typeface="+mj-lt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FF749B1-675F-3263-F82B-9F1F0D08715B}"/>
              </a:ext>
            </a:extLst>
          </p:cNvPr>
          <p:cNvSpPr txBox="1"/>
          <p:nvPr/>
        </p:nvSpPr>
        <p:spPr>
          <a:xfrm>
            <a:off x="7191517" y="5908107"/>
            <a:ext cx="1853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>
                <a:latin typeface="+mj-lt"/>
              </a:rPr>
              <a:t>low</a:t>
            </a:r>
            <a:endParaRPr lang="cs-CZ" sz="2000" b="1" dirty="0">
              <a:latin typeface="+mj-lt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8C935010-DEB1-224E-63BD-948B3757A9AE}"/>
              </a:ext>
            </a:extLst>
          </p:cNvPr>
          <p:cNvSpPr txBox="1"/>
          <p:nvPr/>
        </p:nvSpPr>
        <p:spPr>
          <a:xfrm>
            <a:off x="8005888" y="5335210"/>
            <a:ext cx="14424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>
                <a:latin typeface="+mj-lt"/>
              </a:rPr>
              <a:t>sadness</a:t>
            </a:r>
            <a:endParaRPr lang="cs-CZ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9961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8B672F-B52D-133F-8104-AE0C9AE8B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effectLst/>
                <a:latin typeface="Trade Gothic Next Cond (Nadpisy)"/>
                <a:ea typeface="STXinwei" panose="020B0503020204020204" pitchFamily="2" charset="-122"/>
              </a:rPr>
              <a:t>Примеры</a:t>
            </a:r>
            <a:endParaRPr lang="cs-CZ" dirty="0">
              <a:latin typeface="Trade Gothic Next Cond (Nadpisy)"/>
              <a:ea typeface="STXinwei" panose="020B0503020204020204" pitchFamily="2" charset="-122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EBB4A8-F0F0-FFAC-C1C1-89B1FB673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Противопоставление</a:t>
            </a:r>
            <a:r>
              <a:rPr lang="ru-RU" sz="2400" dirty="0">
                <a:effectLst/>
                <a:ea typeface="Calibri" panose="020F0502020204030204" pitchFamily="34" charset="0"/>
              </a:rPr>
              <a:t> «возвышенного» и «приземленного»</a:t>
            </a:r>
            <a:endParaRPr lang="ru-RU" sz="2400" dirty="0"/>
          </a:p>
          <a:p>
            <a:pPr marL="541782" lvl="1" indent="-285750">
              <a:buFont typeface="Courier New" panose="02070309020205020404" pitchFamily="49" charset="0"/>
              <a:buChar char="o"/>
            </a:pPr>
            <a:r>
              <a:rPr lang="ru-RU" sz="2400" b="0" dirty="0"/>
              <a:t>Горний мир Х дольний мир</a:t>
            </a:r>
          </a:p>
          <a:p>
            <a:pPr marL="541782" lvl="1" indent="-285750">
              <a:buFont typeface="Courier New" panose="02070309020205020404" pitchFamily="49" charset="0"/>
              <a:buChar char="o"/>
            </a:pPr>
            <a:r>
              <a:rPr lang="ru-RU" sz="2400" b="0" dirty="0"/>
              <a:t>Душа Х тело </a:t>
            </a:r>
            <a:r>
              <a:rPr lang="cs-CZ" sz="2400" b="0" dirty="0">
                <a:sym typeface="Wingdings" panose="05000000000000000000" pitchFamily="2" charset="2"/>
              </a:rPr>
              <a:t> </a:t>
            </a:r>
            <a:r>
              <a:rPr lang="ru-RU" sz="2400" b="0" dirty="0">
                <a:sym typeface="Wingdings" panose="05000000000000000000" pitchFamily="2" charset="2"/>
              </a:rPr>
              <a:t>радость Х удовольствие</a:t>
            </a:r>
            <a:endParaRPr lang="ru-RU" sz="2400" b="0" dirty="0"/>
          </a:p>
          <a:p>
            <a:r>
              <a:rPr lang="ru-RU" sz="2400" dirty="0"/>
              <a:t>Ум – важный или не важный для русского языка?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33385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8C1874-831B-C49F-5CA4-717976EE7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653" y="1483515"/>
            <a:ext cx="7500383" cy="38909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Умом Россию не понять…</a:t>
            </a:r>
          </a:p>
          <a:p>
            <a:pPr marL="0" indent="0">
              <a:buNone/>
            </a:pPr>
            <a:r>
              <a:rPr lang="ru-RU" sz="3200" dirty="0">
                <a:effectLst/>
              </a:rPr>
              <a:t>Умом — Россию не понять,</a:t>
            </a:r>
            <a:br>
              <a:rPr lang="ru-RU" sz="3200" dirty="0">
                <a:effectLst/>
              </a:rPr>
            </a:br>
            <a:r>
              <a:rPr lang="ru-RU" sz="3200" dirty="0">
                <a:effectLst/>
              </a:rPr>
              <a:t>Аршином общим не измерить:</a:t>
            </a:r>
            <a:br>
              <a:rPr lang="ru-RU" sz="3200" dirty="0">
                <a:effectLst/>
              </a:rPr>
            </a:br>
            <a:r>
              <a:rPr lang="ru-RU" sz="3200" dirty="0">
                <a:effectLst/>
              </a:rPr>
              <a:t>У ней особенная стать —</a:t>
            </a:r>
            <a:br>
              <a:rPr lang="ru-RU" sz="3200" dirty="0">
                <a:effectLst/>
              </a:rPr>
            </a:br>
            <a:r>
              <a:rPr lang="ru-RU" sz="3200" dirty="0">
                <a:effectLst/>
              </a:rPr>
              <a:t>В Россию можно только верить.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 descr="Obsah obrázku osoba, Lidská tvář, oblečení, muž&#10;&#10;Popis byl vytvořen automaticky">
            <a:extLst>
              <a:ext uri="{FF2B5EF4-FFF2-40B4-BE49-F238E27FC236}">
                <a16:creationId xmlns:a16="http://schemas.microsoft.com/office/drawing/2014/main" id="{F65EE368-C7C8-12BF-3E0C-AE3F14CC5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306" y="2459514"/>
            <a:ext cx="1938969" cy="19389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11263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EDED36-E007-4F86-7C4F-509316EB1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упоминание здоровья в повседневных фразах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FB9771-E2A3-2AF7-17A1-272CA7E94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Ресторан:</a:t>
            </a:r>
          </a:p>
          <a:p>
            <a:pPr marL="541782" lvl="1" indent="-285750">
              <a:buFont typeface="Courier New" panose="02070309020205020404" pitchFamily="49" charset="0"/>
              <a:buChar char="o"/>
            </a:pPr>
            <a:r>
              <a:rPr lang="cs-CZ" sz="2000" dirty="0" err="1">
                <a:effectLst/>
                <a:latin typeface="+mj-lt"/>
                <a:ea typeface="Calibri" panose="020F0502020204030204" pitchFamily="34" charset="0"/>
              </a:rPr>
              <a:t>Enjoy</a:t>
            </a:r>
            <a:r>
              <a:rPr lang="cs-CZ" sz="2000" b="0" dirty="0">
                <a:latin typeface="+mj-lt"/>
                <a:ea typeface="Calibri" panose="020F0502020204030204" pitchFamily="34" charset="0"/>
              </a:rPr>
              <a:t>! 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</a:rPr>
              <a:t>Bon </a:t>
            </a:r>
            <a:r>
              <a:rPr lang="cs-CZ" sz="2000" dirty="0" err="1">
                <a:effectLst/>
                <a:latin typeface="+mj-lt"/>
                <a:ea typeface="Calibri" panose="020F0502020204030204" pitchFamily="34" charset="0"/>
              </a:rPr>
              <a:t>appetit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</a:rPr>
              <a:t>!</a:t>
            </a:r>
            <a:r>
              <a:rPr lang="ru-RU" sz="20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ru-RU" sz="2000" dirty="0">
                <a:effectLst/>
                <a:latin typeface="Trade Gothic Next Light (Základní text)"/>
                <a:ea typeface="Calibri" panose="020F0502020204030204" pitchFamily="34" charset="0"/>
              </a:rPr>
              <a:t>= п</a:t>
            </a:r>
            <a:r>
              <a:rPr lang="cs-CZ" sz="2000" dirty="0" err="1">
                <a:effectLst/>
                <a:latin typeface="Trade Gothic Next Light (Základní text)"/>
                <a:ea typeface="Calibri" panose="020F0502020204030204" pitchFamily="34" charset="0"/>
              </a:rPr>
              <a:t>риятного</a:t>
            </a:r>
            <a:r>
              <a:rPr lang="cs-CZ" sz="2000" dirty="0">
                <a:effectLst/>
                <a:latin typeface="Trade Gothic Next Light (Základní text)"/>
                <a:ea typeface="Calibri" panose="020F0502020204030204" pitchFamily="34" charset="0"/>
              </a:rPr>
              <a:t> </a:t>
            </a:r>
            <a:r>
              <a:rPr lang="cs-CZ" sz="2000" dirty="0" err="1">
                <a:effectLst/>
                <a:latin typeface="Trade Gothic Next Light (Základní text)"/>
                <a:ea typeface="Calibri" panose="020F0502020204030204" pitchFamily="34" charset="0"/>
              </a:rPr>
              <a:t>аппетита</a:t>
            </a:r>
            <a:r>
              <a:rPr lang="cs-CZ" sz="2000" dirty="0">
                <a:effectLst/>
                <a:latin typeface="Trade Gothic Next Light (Základní text)"/>
                <a:ea typeface="Calibri" panose="020F0502020204030204" pitchFamily="34" charset="0"/>
              </a:rPr>
              <a:t> </a:t>
            </a:r>
            <a:endParaRPr lang="ru-RU" sz="2000" dirty="0">
              <a:effectLst/>
              <a:latin typeface="Trade Gothic Next Light (Základní text)"/>
              <a:ea typeface="Calibri" panose="020F0502020204030204" pitchFamily="34" charset="0"/>
            </a:endParaRPr>
          </a:p>
          <a:p>
            <a:pPr lvl="1"/>
            <a:r>
              <a:rPr lang="ru-RU" sz="2000" dirty="0">
                <a:latin typeface="Trade Gothic Next Light (Základní text)"/>
                <a:ea typeface="Calibri" panose="020F0502020204030204" pitchFamily="34" charset="0"/>
              </a:rPr>
              <a:t>	       Х</a:t>
            </a:r>
            <a:endParaRPr lang="ru-RU" sz="2000" dirty="0">
              <a:effectLst/>
              <a:latin typeface="Trade Gothic Next Light (Základní text)"/>
              <a:ea typeface="Calibri" panose="020F0502020204030204" pitchFamily="34" charset="0"/>
            </a:endParaRPr>
          </a:p>
          <a:p>
            <a:pPr marL="541782" lvl="1" indent="-285750">
              <a:buFont typeface="Courier New" panose="02070309020205020404" pitchFamily="49" charset="0"/>
              <a:buChar char="o"/>
            </a:pPr>
            <a:r>
              <a:rPr lang="cs-CZ" sz="2000" dirty="0" err="1">
                <a:effectLst/>
                <a:latin typeface="Trade Gothic Next Light (Základní text)"/>
                <a:ea typeface="Calibri" panose="020F0502020204030204" pitchFamily="34" charset="0"/>
              </a:rPr>
              <a:t>Ешьте</a:t>
            </a:r>
            <a:r>
              <a:rPr lang="cs-CZ" sz="2000" dirty="0">
                <a:effectLst/>
                <a:latin typeface="Trade Gothic Next Light (Základní text)"/>
                <a:ea typeface="Calibri" panose="020F0502020204030204" pitchFamily="34" charset="0"/>
              </a:rPr>
              <a:t> </a:t>
            </a:r>
            <a:r>
              <a:rPr lang="cs-CZ" sz="2000" dirty="0" err="1">
                <a:effectLst/>
                <a:latin typeface="Trade Gothic Next Light (Základní text)"/>
                <a:ea typeface="Calibri" panose="020F0502020204030204" pitchFamily="34" charset="0"/>
              </a:rPr>
              <a:t>на</a:t>
            </a:r>
            <a:r>
              <a:rPr lang="cs-CZ" sz="2000" dirty="0">
                <a:effectLst/>
                <a:latin typeface="Trade Gothic Next Light (Základní text)"/>
                <a:ea typeface="Calibri" panose="020F0502020204030204" pitchFamily="34" charset="0"/>
              </a:rPr>
              <a:t> </a:t>
            </a:r>
            <a:r>
              <a:rPr lang="cs-CZ" sz="2000" dirty="0" err="1">
                <a:effectLst/>
                <a:latin typeface="Trade Gothic Next Light (Základní text)"/>
                <a:ea typeface="Calibri" panose="020F0502020204030204" pitchFamily="34" charset="0"/>
              </a:rPr>
              <a:t>здоровье</a:t>
            </a:r>
            <a:r>
              <a:rPr lang="cs-CZ" sz="2000" dirty="0">
                <a:effectLst/>
                <a:latin typeface="Trade Gothic Next Light (Základní text)"/>
                <a:ea typeface="Calibri" panose="020F0502020204030204" pitchFamily="34" charset="0"/>
              </a:rPr>
              <a:t>!</a:t>
            </a:r>
            <a:endParaRPr lang="ru-RU" sz="2000" dirty="0">
              <a:effectLst/>
              <a:latin typeface="Trade Gothic Next Light (Základní text)"/>
              <a:ea typeface="Calibri" panose="020F0502020204030204" pitchFamily="34" charset="0"/>
            </a:endParaRPr>
          </a:p>
          <a:p>
            <a:pPr marL="265113" indent="-265113"/>
            <a:r>
              <a:rPr lang="ru-RU" sz="2200" b="0" dirty="0" err="1">
                <a:latin typeface="Trade Gothic Next Light (Základní text)"/>
                <a:ea typeface="Calibri" panose="020F0502020204030204" pitchFamily="34" charset="0"/>
              </a:rPr>
              <a:t>Приведствие</a:t>
            </a:r>
            <a:r>
              <a:rPr lang="ru-RU" sz="2200" dirty="0">
                <a:latin typeface="Trade Gothic Next Light (Základní text)"/>
                <a:ea typeface="Calibri" panose="020F0502020204030204" pitchFamily="34" charset="0"/>
              </a:rPr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000" b="0" dirty="0">
                <a:latin typeface="+mj-lt"/>
                <a:ea typeface="Calibri" panose="020F0502020204030204" pitchFamily="34" charset="0"/>
              </a:rPr>
              <a:t> </a:t>
            </a:r>
            <a:r>
              <a:rPr lang="cs-CZ" sz="2000" dirty="0" err="1">
                <a:latin typeface="+mj-lt"/>
                <a:ea typeface="Calibri" panose="020F0502020204030204" pitchFamily="34" charset="0"/>
              </a:rPr>
              <a:t>Guten</a:t>
            </a:r>
            <a:r>
              <a:rPr lang="cs-CZ" sz="2000" dirty="0">
                <a:latin typeface="+mj-lt"/>
                <a:ea typeface="Calibri" panose="020F0502020204030204" pitchFamily="34" charset="0"/>
              </a:rPr>
              <a:t> Tag! Dobrý den! = </a:t>
            </a:r>
            <a:r>
              <a:rPr lang="ru-RU" sz="2000" dirty="0">
                <a:latin typeface="+mj-lt"/>
                <a:ea typeface="Calibri" panose="020F0502020204030204" pitchFamily="34" charset="0"/>
              </a:rPr>
              <a:t>хорошего дня</a:t>
            </a:r>
            <a:endParaRPr lang="cs-CZ" sz="2000" dirty="0">
              <a:latin typeface="+mj-lt"/>
              <a:ea typeface="Calibri" panose="020F0502020204030204" pitchFamily="34" charset="0"/>
            </a:endParaRPr>
          </a:p>
          <a:p>
            <a:pPr lvl="1"/>
            <a:r>
              <a:rPr lang="ru-RU" sz="2000" dirty="0">
                <a:latin typeface="Trade Gothic Next Light (Základní text)"/>
                <a:ea typeface="Calibri" panose="020F0502020204030204" pitchFamily="34" charset="0"/>
              </a:rPr>
              <a:t>	       Х</a:t>
            </a:r>
            <a:endParaRPr lang="cs-CZ" sz="2000" dirty="0">
              <a:latin typeface="Trade Gothic Next Light (Základní text)"/>
              <a:ea typeface="Calibri" panose="020F05020202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000" dirty="0">
                <a:latin typeface="Trade Gothic Next Light (Základní text)"/>
                <a:ea typeface="Calibri" panose="020F0502020204030204" pitchFamily="34" charset="0"/>
              </a:rPr>
              <a:t> Здравствуй</a:t>
            </a:r>
            <a:r>
              <a:rPr lang="cs-CZ" sz="2000" dirty="0">
                <a:latin typeface="Trade Gothic Next Light (Základní text)"/>
                <a:ea typeface="Calibri" panose="020F0502020204030204" pitchFamily="34" charset="0"/>
              </a:rPr>
              <a:t>/</a:t>
            </a:r>
            <a:r>
              <a:rPr lang="ru-RU" sz="2000" dirty="0">
                <a:latin typeface="Trade Gothic Next Light (Základní text)"/>
                <a:ea typeface="Calibri" panose="020F0502020204030204" pitchFamily="34" charset="0"/>
              </a:rPr>
              <a:t>те</a:t>
            </a:r>
            <a:r>
              <a:rPr lang="cs-CZ" sz="2000" dirty="0">
                <a:latin typeface="Trade Gothic Next Light (Základní text)"/>
                <a:ea typeface="Calibri" panose="020F0502020204030204" pitchFamily="34" charset="0"/>
              </a:rPr>
              <a:t>! </a:t>
            </a:r>
            <a:r>
              <a:rPr lang="ru-RU" sz="2000" dirty="0">
                <a:latin typeface="Trade Gothic Next Light (Základní text)"/>
                <a:ea typeface="Calibri" panose="020F0502020204030204" pitchFamily="34" charset="0"/>
              </a:rPr>
              <a:t>= </a:t>
            </a:r>
            <a:r>
              <a:rPr lang="ru-RU" sz="2000" dirty="0">
                <a:effectLst/>
                <a:latin typeface="Trade Gothic Next Light (Základní text)"/>
                <a:ea typeface="Calibri" panose="020F0502020204030204" pitchFamily="34" charset="0"/>
              </a:rPr>
              <a:t>быть здоровым + оставаться в норме</a:t>
            </a:r>
            <a:endParaRPr lang="cs-CZ" sz="2000" dirty="0">
              <a:latin typeface="Trade Gothic Next Light (Základní text)"/>
            </a:endParaRPr>
          </a:p>
        </p:txBody>
      </p:sp>
    </p:spTree>
    <p:extLst>
      <p:ext uri="{BB962C8B-B14F-4D97-AF65-F5344CB8AC3E}">
        <p14:creationId xmlns:p14="http://schemas.microsoft.com/office/powerpoint/2010/main" val="3004720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013AE3-0B0D-CF9C-56DC-B248EB391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различия в восприятии времени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56678C-0117-4183-1062-F170A447D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Когда для вас утро, вечер и ночь?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52560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013AE3-0B0D-CF9C-56DC-B248EB391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различия в восприятии времени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56678C-0117-4183-1062-F170A447D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Когда для вас утро, вечер и ночь?</a:t>
            </a:r>
          </a:p>
          <a:p>
            <a:r>
              <a:rPr lang="ru-RU" sz="2400" dirty="0"/>
              <a:t>Утро </a:t>
            </a:r>
            <a:endParaRPr lang="cs-CZ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/>
              <a:t> </a:t>
            </a:r>
            <a:r>
              <a:rPr lang="ru-RU" sz="2200" b="0" dirty="0"/>
              <a:t>Европа – от </a:t>
            </a:r>
            <a:r>
              <a:rPr lang="cs-CZ" sz="2200" b="0" dirty="0" err="1">
                <a:effectLst/>
                <a:latin typeface="Trade Gothic Next Light (Základní text)"/>
                <a:ea typeface="Calibri" panose="020F0502020204030204" pitchFamily="34" charset="0"/>
              </a:rPr>
              <a:t>время</a:t>
            </a:r>
            <a:r>
              <a:rPr lang="cs-CZ" sz="2200" b="0" dirty="0">
                <a:effectLst/>
                <a:latin typeface="Trade Gothic Next Light (Základní text)"/>
                <a:ea typeface="Calibri" panose="020F0502020204030204" pitchFamily="34" charset="0"/>
              </a:rPr>
              <a:t> </a:t>
            </a:r>
            <a:r>
              <a:rPr lang="cs-CZ" sz="2200" b="0" dirty="0" err="1">
                <a:effectLst/>
                <a:latin typeface="Trade Gothic Next Light (Základní text)"/>
                <a:ea typeface="Calibri" panose="020F0502020204030204" pitchFamily="34" charset="0"/>
              </a:rPr>
              <a:t>между</a:t>
            </a:r>
            <a:r>
              <a:rPr lang="cs-CZ" sz="2200" b="0" dirty="0">
                <a:effectLst/>
                <a:latin typeface="Trade Gothic Next Light (Základní text)"/>
                <a:ea typeface="Calibri" panose="020F0502020204030204" pitchFamily="34" charset="0"/>
              </a:rPr>
              <a:t> </a:t>
            </a:r>
            <a:r>
              <a:rPr lang="cs-CZ" sz="2200" b="0" dirty="0" err="1">
                <a:effectLst/>
                <a:latin typeface="Trade Gothic Next Light (Základní text)"/>
                <a:ea typeface="Calibri" panose="020F0502020204030204" pitchFamily="34" charset="0"/>
              </a:rPr>
              <a:t>полночью</a:t>
            </a:r>
            <a:r>
              <a:rPr lang="cs-CZ" sz="2200" b="0" dirty="0">
                <a:effectLst/>
                <a:latin typeface="Trade Gothic Next Light (Základní text)"/>
                <a:ea typeface="Calibri" panose="020F0502020204030204" pitchFamily="34" charset="0"/>
              </a:rPr>
              <a:t> и </a:t>
            </a:r>
            <a:r>
              <a:rPr lang="cs-CZ" sz="2200" b="0">
                <a:effectLst/>
                <a:latin typeface="Trade Gothic Next Light (Základní text)"/>
                <a:ea typeface="Calibri" panose="020F0502020204030204" pitchFamily="34" charset="0"/>
              </a:rPr>
              <a:t>полднем</a:t>
            </a:r>
            <a:endParaRPr lang="ru-RU" sz="2200" b="0" dirty="0">
              <a:effectLst/>
              <a:latin typeface="Trade Gothic Next Light (Základní text)"/>
              <a:ea typeface="Calibri" panose="020F05020202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200" b="0" dirty="0">
                <a:latin typeface="Trade Gothic Next Light (Základní text)"/>
                <a:ea typeface="Calibri" panose="020F0502020204030204" pitchFamily="34" charset="0"/>
              </a:rPr>
              <a:t> Россия – как только мы начнем что-то делать.</a:t>
            </a:r>
            <a:endParaRPr lang="ru-RU" sz="2200" b="0" dirty="0">
              <a:latin typeface="Trade Gothic Next Light (Základní text)"/>
            </a:endParaRPr>
          </a:p>
        </p:txBody>
      </p:sp>
    </p:spTree>
    <p:extLst>
      <p:ext uri="{BB962C8B-B14F-4D97-AF65-F5344CB8AC3E}">
        <p14:creationId xmlns:p14="http://schemas.microsoft.com/office/powerpoint/2010/main" val="1108838672"/>
      </p:ext>
    </p:extLst>
  </p:cSld>
  <p:clrMapOvr>
    <a:masterClrMapping/>
  </p:clrMapOvr>
</p:sld>
</file>

<file path=ppt/theme/theme1.xml><?xml version="1.0" encoding="utf-8"?>
<a:theme xmlns:a="http://schemas.openxmlformats.org/drawingml/2006/main" name="AfterglowVTI">
  <a:themeElements>
    <a:clrScheme name="AnalogousFromLightSeedRightStep">
      <a:dk1>
        <a:srgbClr val="000000"/>
      </a:dk1>
      <a:lt1>
        <a:srgbClr val="FFFFFF"/>
      </a:lt1>
      <a:dk2>
        <a:srgbClr val="3A3621"/>
      </a:dk2>
      <a:lt2>
        <a:srgbClr val="E2E8E5"/>
      </a:lt2>
      <a:accent1>
        <a:srgbClr val="EA73A4"/>
      </a:accent1>
      <a:accent2>
        <a:srgbClr val="E55454"/>
      </a:accent2>
      <a:accent3>
        <a:srgbClr val="E59053"/>
      </a:accent3>
      <a:accent4>
        <a:srgbClr val="B6A343"/>
      </a:accent4>
      <a:accent5>
        <a:srgbClr val="95AB54"/>
      </a:accent5>
      <a:accent6>
        <a:srgbClr val="69B643"/>
      </a:accent6>
      <a:hlink>
        <a:srgbClr val="578F78"/>
      </a:hlink>
      <a:folHlink>
        <a:srgbClr val="7F7F7F"/>
      </a:folHlink>
    </a:clrScheme>
    <a:fontScheme name="Trade Gothic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terglowVTI" id="{804DBEB7-1920-4C72-A0CB-091339F1875F}" vid="{D4C59F5A-9ECA-4C96-BDFD-0606A75324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349</Words>
  <Application>Microsoft Office PowerPoint</Application>
  <PresentationFormat>Širokoúhlá obrazovka</PresentationFormat>
  <Paragraphs>57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9" baseType="lpstr">
      <vt:lpstr>Arial</vt:lpstr>
      <vt:lpstr>Courier New</vt:lpstr>
      <vt:lpstr>Trade Gothic Next Cond</vt:lpstr>
      <vt:lpstr>Trade Gothic Next Cond (Nadpisy)</vt:lpstr>
      <vt:lpstr>Trade Gothic Next Light</vt:lpstr>
      <vt:lpstr>Trade Gothic Next Light (Základní text)</vt:lpstr>
      <vt:lpstr>Wingdings</vt:lpstr>
      <vt:lpstr>AfterglowVTI</vt:lpstr>
      <vt:lpstr>Языковая картина мира</vt:lpstr>
      <vt:lpstr>Что такое языковая картина мира?</vt:lpstr>
      <vt:lpstr>Методы исследования</vt:lpstr>
      <vt:lpstr>Значение метафор в русском языке</vt:lpstr>
      <vt:lpstr>Примеры</vt:lpstr>
      <vt:lpstr>Prezentace aplikace PowerPoint</vt:lpstr>
      <vt:lpstr>упоминание здоровья в повседневных фразах</vt:lpstr>
      <vt:lpstr>различия в восприятии времени</vt:lpstr>
      <vt:lpstr>различия в восприятии времени</vt:lpstr>
      <vt:lpstr>Спасибо за внимание!</vt:lpstr>
      <vt:lpstr>источник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Языковая картина мира</dc:title>
  <dc:creator>Sabina Mistrová</dc:creator>
  <cp:lastModifiedBy>Sabina Mistrová</cp:lastModifiedBy>
  <cp:revision>6</cp:revision>
  <dcterms:created xsi:type="dcterms:W3CDTF">2024-01-04T22:16:38Z</dcterms:created>
  <dcterms:modified xsi:type="dcterms:W3CDTF">2024-01-06T09:57:42Z</dcterms:modified>
</cp:coreProperties>
</file>