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>
      <p:cViewPr varScale="1">
        <p:scale>
          <a:sx n="70" d="100"/>
          <a:sy n="70" d="100"/>
        </p:scale>
        <p:origin x="840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85881" y="3074989"/>
            <a:ext cx="9516237" cy="2269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EBE7D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476222" y="5554712"/>
            <a:ext cx="11335555" cy="27119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EBE7D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3432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EBE7D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EBE7D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3432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EBE7D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398609" y="3173364"/>
            <a:ext cx="5458459" cy="5243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5343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795888" y="3173364"/>
            <a:ext cx="5247640" cy="5948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5343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3432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EBE7D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3432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3432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73463" y="631896"/>
            <a:ext cx="14541072" cy="1861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EBE7D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22426" y="2816881"/>
            <a:ext cx="9103360" cy="6422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EBE7D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-1058" y="9835545"/>
            <a:ext cx="2149193" cy="469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53432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15285" y="8132099"/>
            <a:ext cx="3541395" cy="1133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67765">
              <a:lnSpc>
                <a:spcPct val="115399"/>
              </a:lnSpc>
              <a:spcBef>
                <a:spcPts val="95"/>
              </a:spcBef>
            </a:pPr>
            <a:r>
              <a:rPr sz="3150" b="1" dirty="0">
                <a:solidFill>
                  <a:srgbClr val="253432"/>
                </a:solidFill>
                <a:latin typeface="Tahoma"/>
                <a:cs typeface="Tahoma"/>
              </a:rPr>
              <a:t>Heinz</a:t>
            </a:r>
            <a:r>
              <a:rPr sz="3150" b="1" spc="204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3150" b="1" spc="50" dirty="0">
                <a:solidFill>
                  <a:srgbClr val="253432"/>
                </a:solidFill>
                <a:latin typeface="Tahoma"/>
                <a:cs typeface="Tahoma"/>
              </a:rPr>
              <a:t>Bude </a:t>
            </a:r>
            <a:r>
              <a:rPr sz="3150" b="1" dirty="0">
                <a:solidFill>
                  <a:srgbClr val="253432"/>
                </a:solidFill>
                <a:latin typeface="Tahoma"/>
                <a:cs typeface="Tahoma"/>
              </a:rPr>
              <a:t>Jörg</a:t>
            </a:r>
            <a:r>
              <a:rPr sz="3150" b="1" spc="-10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3150" b="1" spc="-10" dirty="0">
                <a:solidFill>
                  <a:srgbClr val="253432"/>
                </a:solidFill>
                <a:latin typeface="Tahoma"/>
                <a:cs typeface="Tahoma"/>
              </a:rPr>
              <a:t>Dürrschmidt</a:t>
            </a:r>
            <a:endParaRPr sz="31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44550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6530" y="4627091"/>
            <a:ext cx="1330261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5500" spc="415" dirty="0">
                <a:solidFill>
                  <a:srgbClr val="253432"/>
                </a:solidFill>
              </a:rPr>
              <a:t>What’s</a:t>
            </a:r>
            <a:r>
              <a:rPr sz="5500" spc="434" dirty="0">
                <a:solidFill>
                  <a:srgbClr val="253432"/>
                </a:solidFill>
              </a:rPr>
              <a:t> </a:t>
            </a:r>
            <a:r>
              <a:rPr sz="5500" spc="210" dirty="0">
                <a:solidFill>
                  <a:srgbClr val="253432"/>
                </a:solidFill>
              </a:rPr>
              <a:t>wrong</a:t>
            </a:r>
            <a:r>
              <a:rPr sz="5500" spc="434" dirty="0">
                <a:solidFill>
                  <a:srgbClr val="253432"/>
                </a:solidFill>
              </a:rPr>
              <a:t> </a:t>
            </a:r>
            <a:r>
              <a:rPr sz="5500" spc="80" dirty="0">
                <a:solidFill>
                  <a:srgbClr val="253432"/>
                </a:solidFill>
              </a:rPr>
              <a:t>with</a:t>
            </a:r>
            <a:r>
              <a:rPr sz="5500" spc="440" dirty="0">
                <a:solidFill>
                  <a:srgbClr val="253432"/>
                </a:solidFill>
              </a:rPr>
              <a:t> </a:t>
            </a:r>
            <a:r>
              <a:rPr sz="5500" spc="260" dirty="0">
                <a:solidFill>
                  <a:srgbClr val="253432"/>
                </a:solidFill>
              </a:rPr>
              <a:t>globalization?: </a:t>
            </a:r>
            <a:r>
              <a:rPr sz="5500" spc="320" dirty="0">
                <a:solidFill>
                  <a:srgbClr val="253432"/>
                </a:solidFill>
              </a:rPr>
              <a:t>Contra</a:t>
            </a:r>
            <a:r>
              <a:rPr sz="5500" spc="430" dirty="0">
                <a:solidFill>
                  <a:srgbClr val="253432"/>
                </a:solidFill>
              </a:rPr>
              <a:t> </a:t>
            </a:r>
            <a:r>
              <a:rPr sz="5500" spc="305" dirty="0">
                <a:solidFill>
                  <a:srgbClr val="253432"/>
                </a:solidFill>
              </a:rPr>
              <a:t>‘flow</a:t>
            </a:r>
            <a:r>
              <a:rPr sz="5500" spc="434" dirty="0">
                <a:solidFill>
                  <a:srgbClr val="253432"/>
                </a:solidFill>
              </a:rPr>
              <a:t> </a:t>
            </a:r>
            <a:r>
              <a:rPr sz="5500" spc="440" dirty="0">
                <a:solidFill>
                  <a:srgbClr val="253432"/>
                </a:solidFill>
              </a:rPr>
              <a:t>speak’</a:t>
            </a:r>
            <a:r>
              <a:rPr sz="5500" spc="434" dirty="0">
                <a:solidFill>
                  <a:srgbClr val="253432"/>
                </a:solidFill>
              </a:rPr>
              <a:t> </a:t>
            </a:r>
            <a:r>
              <a:rPr sz="5500" spc="-525" dirty="0">
                <a:solidFill>
                  <a:srgbClr val="253432"/>
                </a:solidFill>
              </a:rPr>
              <a:t>–</a:t>
            </a:r>
            <a:r>
              <a:rPr sz="5500" spc="434" dirty="0">
                <a:solidFill>
                  <a:srgbClr val="253432"/>
                </a:solidFill>
              </a:rPr>
              <a:t> </a:t>
            </a:r>
            <a:r>
              <a:rPr sz="5500" spc="290" dirty="0">
                <a:solidFill>
                  <a:srgbClr val="253432"/>
                </a:solidFill>
              </a:rPr>
              <a:t>towards</a:t>
            </a:r>
            <a:r>
              <a:rPr sz="5500" spc="434" dirty="0">
                <a:solidFill>
                  <a:srgbClr val="253432"/>
                </a:solidFill>
              </a:rPr>
              <a:t> </a:t>
            </a:r>
            <a:r>
              <a:rPr sz="5500" spc="60" dirty="0">
                <a:solidFill>
                  <a:srgbClr val="253432"/>
                </a:solidFill>
              </a:rPr>
              <a:t>an </a:t>
            </a:r>
            <a:r>
              <a:rPr sz="5500" spc="305" dirty="0">
                <a:solidFill>
                  <a:srgbClr val="253432"/>
                </a:solidFill>
              </a:rPr>
              <a:t>existential</a:t>
            </a:r>
            <a:r>
              <a:rPr sz="5500" spc="445" dirty="0">
                <a:solidFill>
                  <a:srgbClr val="253432"/>
                </a:solidFill>
              </a:rPr>
              <a:t> </a:t>
            </a:r>
            <a:r>
              <a:rPr sz="5500" spc="105" dirty="0">
                <a:solidFill>
                  <a:srgbClr val="253432"/>
                </a:solidFill>
              </a:rPr>
              <a:t>turn</a:t>
            </a:r>
            <a:r>
              <a:rPr sz="5500" spc="445" dirty="0">
                <a:solidFill>
                  <a:srgbClr val="253432"/>
                </a:solidFill>
              </a:rPr>
              <a:t> </a:t>
            </a:r>
            <a:r>
              <a:rPr sz="5500" dirty="0">
                <a:solidFill>
                  <a:srgbClr val="253432"/>
                </a:solidFill>
              </a:rPr>
              <a:t>in</a:t>
            </a:r>
            <a:r>
              <a:rPr sz="5500" spc="445" dirty="0">
                <a:solidFill>
                  <a:srgbClr val="253432"/>
                </a:solidFill>
              </a:rPr>
              <a:t> </a:t>
            </a:r>
            <a:r>
              <a:rPr sz="5500" spc="220" dirty="0">
                <a:solidFill>
                  <a:srgbClr val="253432"/>
                </a:solidFill>
              </a:rPr>
              <a:t>the</a:t>
            </a:r>
            <a:r>
              <a:rPr sz="5500" spc="445" dirty="0">
                <a:solidFill>
                  <a:srgbClr val="253432"/>
                </a:solidFill>
              </a:rPr>
              <a:t> </a:t>
            </a:r>
            <a:r>
              <a:rPr sz="5500" spc="270" dirty="0">
                <a:solidFill>
                  <a:srgbClr val="253432"/>
                </a:solidFill>
              </a:rPr>
              <a:t>theory</a:t>
            </a:r>
            <a:r>
              <a:rPr sz="5500" spc="445" dirty="0">
                <a:solidFill>
                  <a:srgbClr val="253432"/>
                </a:solidFill>
              </a:rPr>
              <a:t> </a:t>
            </a:r>
            <a:r>
              <a:rPr sz="5500" spc="215" dirty="0">
                <a:solidFill>
                  <a:srgbClr val="253432"/>
                </a:solidFill>
              </a:rPr>
              <a:t>of</a:t>
            </a:r>
            <a:endParaRPr sz="550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5500" spc="300" dirty="0">
                <a:solidFill>
                  <a:srgbClr val="253432"/>
                </a:solidFill>
              </a:rPr>
              <a:t>globalization</a:t>
            </a:r>
            <a:endParaRPr sz="5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552450"/>
            <a:ext cx="10629899" cy="91820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1268" y="5544994"/>
            <a:ext cx="488061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700"/>
              </a:lnSpc>
              <a:spcBef>
                <a:spcPts val="95"/>
              </a:spcBef>
            </a:pPr>
            <a:r>
              <a:rPr sz="3000" spc="-60" dirty="0">
                <a:solidFill>
                  <a:srgbClr val="253432"/>
                </a:solidFill>
                <a:latin typeface="Verdana"/>
                <a:cs typeface="Verdana"/>
              </a:rPr>
              <a:t>‘rapid</a:t>
            </a:r>
            <a:r>
              <a:rPr sz="30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85" dirty="0">
                <a:solidFill>
                  <a:srgbClr val="253432"/>
                </a:solidFill>
                <a:latin typeface="Verdana"/>
                <a:cs typeface="Verdana"/>
              </a:rPr>
              <a:t>mobility</a:t>
            </a:r>
            <a:r>
              <a:rPr sz="30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65" dirty="0">
                <a:solidFill>
                  <a:srgbClr val="253432"/>
                </a:solidFill>
                <a:latin typeface="Verdana"/>
                <a:cs typeface="Verdana"/>
              </a:rPr>
              <a:t>over</a:t>
            </a:r>
            <a:r>
              <a:rPr sz="30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20" dirty="0">
                <a:solidFill>
                  <a:srgbClr val="253432"/>
                </a:solidFill>
                <a:latin typeface="Verdana"/>
                <a:cs typeface="Verdana"/>
              </a:rPr>
              <a:t>long </a:t>
            </a:r>
            <a:r>
              <a:rPr sz="3000" dirty="0">
                <a:solidFill>
                  <a:srgbClr val="253432"/>
                </a:solidFill>
                <a:latin typeface="Verdana"/>
                <a:cs typeface="Verdana"/>
              </a:rPr>
              <a:t>distance’</a:t>
            </a:r>
            <a:r>
              <a:rPr sz="3000" spc="-25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253432"/>
                </a:solidFill>
                <a:latin typeface="Verdana"/>
                <a:cs typeface="Verdana"/>
              </a:rPr>
              <a:t>enabled</a:t>
            </a:r>
            <a:r>
              <a:rPr sz="3000" spc="-23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65" dirty="0">
                <a:solidFill>
                  <a:srgbClr val="253432"/>
                </a:solidFill>
                <a:latin typeface="Verdana"/>
                <a:cs typeface="Verdana"/>
              </a:rPr>
              <a:t>by</a:t>
            </a:r>
            <a:r>
              <a:rPr sz="30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20" dirty="0">
                <a:solidFill>
                  <a:srgbClr val="253432"/>
                </a:solidFill>
                <a:latin typeface="Verdana"/>
                <a:cs typeface="Verdana"/>
              </a:rPr>
              <a:t>‘new </a:t>
            </a:r>
            <a:r>
              <a:rPr sz="3000" spc="-55" dirty="0">
                <a:solidFill>
                  <a:srgbClr val="253432"/>
                </a:solidFill>
                <a:latin typeface="Verdana"/>
                <a:cs typeface="Verdana"/>
              </a:rPr>
              <a:t>forms</a:t>
            </a:r>
            <a:r>
              <a:rPr sz="3000" spc="-14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3000" spc="-13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90" dirty="0">
                <a:solidFill>
                  <a:srgbClr val="253432"/>
                </a:solidFill>
                <a:latin typeface="Verdana"/>
                <a:cs typeface="Verdana"/>
              </a:rPr>
              <a:t>long-</a:t>
            </a:r>
            <a:r>
              <a:rPr sz="3000" spc="-10" dirty="0">
                <a:solidFill>
                  <a:srgbClr val="253432"/>
                </a:solidFill>
                <a:latin typeface="Verdana"/>
                <a:cs typeface="Verdana"/>
              </a:rPr>
              <a:t>distance </a:t>
            </a:r>
            <a:r>
              <a:rPr sz="3000" spc="-80" dirty="0">
                <a:solidFill>
                  <a:srgbClr val="253432"/>
                </a:solidFill>
                <a:latin typeface="Verdana"/>
                <a:cs typeface="Verdana"/>
              </a:rPr>
              <a:t>transportation</a:t>
            </a:r>
            <a:r>
              <a:rPr sz="300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9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3000" spc="-18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253432"/>
                </a:solidFill>
                <a:latin typeface="Verdana"/>
                <a:cs typeface="Verdana"/>
              </a:rPr>
              <a:t>travel’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10</a:t>
            </a:fld>
            <a:endParaRPr spc="-605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619" y="2673125"/>
            <a:ext cx="6685915" cy="21939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15010">
              <a:lnSpc>
                <a:spcPts val="5760"/>
              </a:lnSpc>
              <a:spcBef>
                <a:spcPts val="120"/>
              </a:spcBef>
            </a:pPr>
            <a:r>
              <a:rPr sz="5000" spc="-10" dirty="0">
                <a:solidFill>
                  <a:srgbClr val="253432"/>
                </a:solidFill>
              </a:rPr>
              <a:t>GLOBALIZATION</a:t>
            </a:r>
            <a:endParaRPr sz="5000"/>
          </a:p>
          <a:p>
            <a:pPr marL="12700" marR="5080" indent="3163570">
              <a:lnSpc>
                <a:spcPts val="5520"/>
              </a:lnSpc>
              <a:spcBef>
                <a:spcPts val="345"/>
              </a:spcBef>
            </a:pPr>
            <a:r>
              <a:rPr sz="5000" spc="-1525" dirty="0">
                <a:solidFill>
                  <a:srgbClr val="253432"/>
                </a:solidFill>
              </a:rPr>
              <a:t>=</a:t>
            </a:r>
            <a:r>
              <a:rPr sz="5000" dirty="0">
                <a:solidFill>
                  <a:srgbClr val="253432"/>
                </a:solidFill>
              </a:rPr>
              <a:t> GROWING</a:t>
            </a:r>
            <a:r>
              <a:rPr sz="5000" spc="-5" dirty="0">
                <a:solidFill>
                  <a:srgbClr val="253432"/>
                </a:solidFill>
              </a:rPr>
              <a:t> </a:t>
            </a:r>
            <a:r>
              <a:rPr sz="5000" spc="-160" dirty="0">
                <a:solidFill>
                  <a:srgbClr val="253432"/>
                </a:solidFill>
              </a:rPr>
              <a:t>MOBILITY</a:t>
            </a:r>
            <a:endParaRPr sz="5000"/>
          </a:p>
        </p:txBody>
      </p:sp>
      <p:sp>
        <p:nvSpPr>
          <p:cNvPr id="5" name="object 5"/>
          <p:cNvSpPr txBox="1"/>
          <p:nvPr/>
        </p:nvSpPr>
        <p:spPr>
          <a:xfrm>
            <a:off x="13869134" y="-22828"/>
            <a:ext cx="4467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Logic</a:t>
            </a:r>
            <a:r>
              <a:rPr sz="280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40" dirty="0">
                <a:solidFill>
                  <a:srgbClr val="253432"/>
                </a:solidFill>
                <a:latin typeface="Verdana"/>
                <a:cs typeface="Verdana"/>
              </a:rPr>
              <a:t>total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253432"/>
                </a:solidFill>
                <a:latin typeface="Verdana"/>
                <a:cs typeface="Verdana"/>
              </a:rPr>
              <a:t>mobilization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3649" y="2393877"/>
            <a:ext cx="114808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285" dirty="0">
                <a:solidFill>
                  <a:srgbClr val="253432"/>
                </a:solidFill>
              </a:rPr>
              <a:t>AGE</a:t>
            </a:r>
            <a:r>
              <a:rPr sz="9000" spc="-225" dirty="0">
                <a:solidFill>
                  <a:srgbClr val="253432"/>
                </a:solidFill>
              </a:rPr>
              <a:t> </a:t>
            </a:r>
            <a:r>
              <a:rPr sz="9000" spc="310" dirty="0">
                <a:solidFill>
                  <a:srgbClr val="253432"/>
                </a:solidFill>
              </a:rPr>
              <a:t>OF</a:t>
            </a:r>
            <a:r>
              <a:rPr sz="9000" spc="-225" dirty="0">
                <a:solidFill>
                  <a:srgbClr val="253432"/>
                </a:solidFill>
              </a:rPr>
              <a:t> </a:t>
            </a:r>
            <a:r>
              <a:rPr sz="9000" spc="-305" dirty="0">
                <a:solidFill>
                  <a:srgbClr val="253432"/>
                </a:solidFill>
              </a:rPr>
              <a:t>MIGRATION</a:t>
            </a:r>
            <a:endParaRPr sz="90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11</a:t>
            </a:fld>
            <a:endParaRPr spc="-605" dirty="0"/>
          </a:p>
        </p:txBody>
      </p:sp>
      <p:sp>
        <p:nvSpPr>
          <p:cNvPr id="3" name="object 3"/>
          <p:cNvSpPr txBox="1"/>
          <p:nvPr/>
        </p:nvSpPr>
        <p:spPr>
          <a:xfrm>
            <a:off x="8864004" y="4379790"/>
            <a:ext cx="5600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45" dirty="0">
                <a:solidFill>
                  <a:srgbClr val="253432"/>
                </a:solidFill>
                <a:latin typeface="Verdana"/>
                <a:cs typeface="Verdana"/>
              </a:rPr>
              <a:t>or</a:t>
            </a:r>
            <a:endParaRPr sz="4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03649" y="5622563"/>
            <a:ext cx="11480800" cy="26543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2923540" marR="5080" indent="-2911475">
              <a:lnSpc>
                <a:spcPts val="9900"/>
              </a:lnSpc>
              <a:spcBef>
                <a:spcPts val="1100"/>
              </a:spcBef>
            </a:pPr>
            <a:r>
              <a:rPr sz="9000" b="1" spc="285" dirty="0">
                <a:solidFill>
                  <a:srgbClr val="253432"/>
                </a:solidFill>
                <a:latin typeface="Tahoma"/>
                <a:cs typeface="Tahoma"/>
              </a:rPr>
              <a:t>AGE</a:t>
            </a:r>
            <a:r>
              <a:rPr sz="9000" b="1" spc="-22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9000" b="1" spc="310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9000" b="1" spc="-22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9000" b="1" spc="-305" dirty="0">
                <a:solidFill>
                  <a:srgbClr val="253432"/>
                </a:solidFill>
                <a:latin typeface="Tahoma"/>
                <a:cs typeface="Tahoma"/>
              </a:rPr>
              <a:t>MIGRATION </a:t>
            </a:r>
            <a:r>
              <a:rPr sz="9000" b="1" spc="-10" dirty="0">
                <a:solidFill>
                  <a:srgbClr val="253432"/>
                </a:solidFill>
                <a:latin typeface="Tahoma"/>
                <a:cs typeface="Tahoma"/>
              </a:rPr>
              <a:t>DREAMS?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69134" y="-22828"/>
            <a:ext cx="4467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Logic</a:t>
            </a:r>
            <a:r>
              <a:rPr sz="280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40" dirty="0">
                <a:solidFill>
                  <a:srgbClr val="253432"/>
                </a:solidFill>
                <a:latin typeface="Verdana"/>
                <a:cs typeface="Verdana"/>
              </a:rPr>
              <a:t>total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253432"/>
                </a:solidFill>
                <a:latin typeface="Verdana"/>
                <a:cs typeface="Verdana"/>
              </a:rPr>
              <a:t>mobilization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028700"/>
              <a:ext cx="16230600" cy="8229600"/>
            </a:xfrm>
            <a:custGeom>
              <a:avLst/>
              <a:gdLst/>
              <a:ahLst/>
              <a:cxnLst/>
              <a:rect l="l" t="t" r="r" b="b"/>
              <a:pathLst>
                <a:path w="16230600" h="8229600">
                  <a:moveTo>
                    <a:pt x="16230598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8229599"/>
                  </a:lnTo>
                  <a:close/>
                </a:path>
              </a:pathLst>
            </a:custGeom>
            <a:solidFill>
              <a:srgbClr val="2534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569130" y="5820332"/>
            <a:ext cx="9668510" cy="2349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53440" algn="r">
              <a:lnSpc>
                <a:spcPct val="115500"/>
              </a:lnSpc>
              <a:spcBef>
                <a:spcPts val="95"/>
              </a:spcBef>
            </a:pPr>
            <a:r>
              <a:rPr sz="3300" spc="-40" dirty="0">
                <a:solidFill>
                  <a:srgbClr val="EBE7D8"/>
                </a:solidFill>
                <a:latin typeface="Verdana"/>
                <a:cs typeface="Verdana"/>
              </a:rPr>
              <a:t>Growing</a:t>
            </a:r>
            <a:r>
              <a:rPr sz="3300" spc="-1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EBE7D8"/>
                </a:solidFill>
                <a:latin typeface="Verdana"/>
                <a:cs typeface="Verdana"/>
              </a:rPr>
              <a:t>discepancy</a:t>
            </a:r>
            <a:r>
              <a:rPr sz="3300" spc="-1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EBE7D8"/>
                </a:solidFill>
                <a:latin typeface="Verdana"/>
                <a:cs typeface="Verdana"/>
              </a:rPr>
              <a:t>between</a:t>
            </a:r>
            <a:r>
              <a:rPr sz="3300" spc="-1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80" dirty="0">
                <a:solidFill>
                  <a:srgbClr val="EBE7D8"/>
                </a:solidFill>
                <a:latin typeface="Verdana"/>
                <a:cs typeface="Verdana"/>
              </a:rPr>
              <a:t>mobility</a:t>
            </a:r>
            <a:r>
              <a:rPr sz="3300" spc="-1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EBE7D8"/>
                </a:solidFill>
                <a:latin typeface="Verdana"/>
                <a:cs typeface="Verdana"/>
              </a:rPr>
              <a:t>as</a:t>
            </a:r>
            <a:r>
              <a:rPr sz="33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50" dirty="0">
                <a:solidFill>
                  <a:srgbClr val="EBE7D8"/>
                </a:solidFill>
                <a:latin typeface="Verdana"/>
                <a:cs typeface="Verdana"/>
              </a:rPr>
              <a:t>a </a:t>
            </a:r>
            <a:r>
              <a:rPr sz="3300" spc="-10" dirty="0">
                <a:solidFill>
                  <a:srgbClr val="EBE7D8"/>
                </a:solidFill>
                <a:latin typeface="Verdana"/>
                <a:cs typeface="Verdana"/>
              </a:rPr>
              <a:t>technical</a:t>
            </a:r>
            <a:r>
              <a:rPr sz="3300" spc="-21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25" dirty="0">
                <a:solidFill>
                  <a:srgbClr val="EBE7D8"/>
                </a:solidFill>
                <a:latin typeface="Verdana"/>
                <a:cs typeface="Verdana"/>
              </a:rPr>
              <a:t>possibility</a:t>
            </a:r>
            <a:r>
              <a:rPr sz="3300" spc="-21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85" dirty="0">
                <a:solidFill>
                  <a:srgbClr val="EBE7D8"/>
                </a:solidFill>
                <a:latin typeface="Verdana"/>
                <a:cs typeface="Verdana"/>
              </a:rPr>
              <a:t>and</a:t>
            </a:r>
            <a:r>
              <a:rPr sz="3300" spc="-21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45" dirty="0">
                <a:solidFill>
                  <a:srgbClr val="EBE7D8"/>
                </a:solidFill>
                <a:latin typeface="Verdana"/>
                <a:cs typeface="Verdana"/>
              </a:rPr>
              <a:t>attempts</a:t>
            </a:r>
            <a:r>
              <a:rPr sz="3300" spc="-21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100" dirty="0">
                <a:solidFill>
                  <a:srgbClr val="EBE7D8"/>
                </a:solidFill>
                <a:latin typeface="Verdana"/>
                <a:cs typeface="Verdana"/>
              </a:rPr>
              <a:t>at</a:t>
            </a:r>
            <a:r>
              <a:rPr sz="3300" spc="-21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10" dirty="0">
                <a:solidFill>
                  <a:srgbClr val="EBE7D8"/>
                </a:solidFill>
                <a:latin typeface="Verdana"/>
                <a:cs typeface="Verdana"/>
              </a:rPr>
              <a:t>political </a:t>
            </a:r>
            <a:r>
              <a:rPr sz="3300" dirty="0">
                <a:solidFill>
                  <a:srgbClr val="EBE7D8"/>
                </a:solidFill>
                <a:latin typeface="Verdana"/>
                <a:cs typeface="Verdana"/>
              </a:rPr>
              <a:t>political</a:t>
            </a:r>
            <a:r>
              <a:rPr sz="3300" spc="-2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25" dirty="0">
                <a:solidFill>
                  <a:srgbClr val="EBE7D8"/>
                </a:solidFill>
                <a:latin typeface="Verdana"/>
                <a:cs typeface="Verdana"/>
              </a:rPr>
              <a:t>governance</a:t>
            </a:r>
            <a:r>
              <a:rPr sz="3300" spc="-23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125" dirty="0">
                <a:solidFill>
                  <a:srgbClr val="EBE7D8"/>
                </a:solidFill>
                <a:latin typeface="Verdana"/>
                <a:cs typeface="Verdana"/>
              </a:rPr>
              <a:t>that</a:t>
            </a:r>
            <a:r>
              <a:rPr sz="3300" spc="-23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EBE7D8"/>
                </a:solidFill>
                <a:latin typeface="Verdana"/>
                <a:cs typeface="Verdana"/>
              </a:rPr>
              <a:t>effectively</a:t>
            </a:r>
            <a:r>
              <a:rPr sz="3300" spc="-23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40" dirty="0">
                <a:solidFill>
                  <a:srgbClr val="EBE7D8"/>
                </a:solidFill>
                <a:latin typeface="Verdana"/>
                <a:cs typeface="Verdana"/>
              </a:rPr>
              <a:t>immobilize</a:t>
            </a:r>
            <a:endParaRPr sz="33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615"/>
              </a:spcBef>
            </a:pPr>
            <a:r>
              <a:rPr sz="3300" spc="-75" dirty="0">
                <a:solidFill>
                  <a:srgbClr val="EBE7D8"/>
                </a:solidFill>
                <a:latin typeface="Verdana"/>
                <a:cs typeface="Verdana"/>
              </a:rPr>
              <a:t>unwanted</a:t>
            </a:r>
            <a:r>
              <a:rPr sz="3300" spc="-22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300" spc="-20" dirty="0">
                <a:solidFill>
                  <a:srgbClr val="EBE7D8"/>
                </a:solidFill>
                <a:latin typeface="Verdana"/>
                <a:cs typeface="Verdana"/>
              </a:rPr>
              <a:t>migrants.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59401" y="1987211"/>
            <a:ext cx="14169390" cy="338899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333500" marR="5080" indent="-1321435">
              <a:lnSpc>
                <a:spcPts val="9900"/>
              </a:lnSpc>
              <a:spcBef>
                <a:spcPts val="1180"/>
              </a:spcBef>
            </a:pPr>
            <a:r>
              <a:rPr sz="9000" dirty="0"/>
              <a:t>Migration</a:t>
            </a:r>
            <a:r>
              <a:rPr sz="9000" spc="-400" dirty="0"/>
              <a:t> </a:t>
            </a:r>
            <a:r>
              <a:rPr sz="9000" spc="60" dirty="0"/>
              <a:t>paradox</a:t>
            </a:r>
            <a:r>
              <a:rPr sz="9000" spc="-395" dirty="0"/>
              <a:t> </a:t>
            </a:r>
            <a:r>
              <a:rPr sz="9000" spc="-35" dirty="0"/>
              <a:t>in</a:t>
            </a:r>
            <a:r>
              <a:rPr sz="9000" spc="-395" dirty="0"/>
              <a:t> </a:t>
            </a:r>
            <a:r>
              <a:rPr sz="9000" spc="-25" dirty="0"/>
              <a:t>the </a:t>
            </a:r>
            <a:r>
              <a:rPr sz="9000" spc="215" dirty="0"/>
              <a:t>age</a:t>
            </a:r>
            <a:r>
              <a:rPr sz="9000" spc="-295" dirty="0"/>
              <a:t> </a:t>
            </a:r>
            <a:r>
              <a:rPr sz="9000" spc="155" dirty="0"/>
              <a:t>of</a:t>
            </a:r>
            <a:r>
              <a:rPr sz="9000" spc="-290" dirty="0"/>
              <a:t> </a:t>
            </a:r>
            <a:r>
              <a:rPr sz="9000" spc="60" dirty="0"/>
              <a:t>globalization</a:t>
            </a:r>
            <a:endParaRPr sz="9000"/>
          </a:p>
          <a:p>
            <a:pPr marR="40640" algn="r">
              <a:lnSpc>
                <a:spcPct val="100000"/>
              </a:lnSpc>
              <a:spcBef>
                <a:spcPts val="1995"/>
              </a:spcBef>
            </a:pPr>
            <a:r>
              <a:rPr sz="3000" b="0" spc="-330" dirty="0">
                <a:latin typeface="Verdana"/>
                <a:cs typeface="Verdana"/>
              </a:rPr>
              <a:t>-</a:t>
            </a:r>
            <a:r>
              <a:rPr sz="3000" b="0" spc="-10" dirty="0">
                <a:latin typeface="Verdana"/>
                <a:cs typeface="Verdana"/>
              </a:rPr>
              <a:t>Düvell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69134" y="-22828"/>
            <a:ext cx="4467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Logic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total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mobilization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2770" y="1519059"/>
            <a:ext cx="666750" cy="509270"/>
          </a:xfrm>
          <a:custGeom>
            <a:avLst/>
            <a:gdLst/>
            <a:ahLst/>
            <a:cxnLst/>
            <a:rect l="l" t="t" r="r" b="b"/>
            <a:pathLst>
              <a:path w="666750" h="509269">
                <a:moveTo>
                  <a:pt x="315074" y="359638"/>
                </a:moveTo>
                <a:lnTo>
                  <a:pt x="307848" y="314909"/>
                </a:lnTo>
                <a:lnTo>
                  <a:pt x="287743" y="276047"/>
                </a:lnTo>
                <a:lnTo>
                  <a:pt x="257098" y="245414"/>
                </a:lnTo>
                <a:lnTo>
                  <a:pt x="218236" y="225310"/>
                </a:lnTo>
                <a:lnTo>
                  <a:pt x="173494" y="218097"/>
                </a:lnTo>
                <a:lnTo>
                  <a:pt x="150241" y="220014"/>
                </a:lnTo>
                <a:lnTo>
                  <a:pt x="128206" y="225577"/>
                </a:lnTo>
                <a:lnTo>
                  <a:pt x="107708" y="234429"/>
                </a:lnTo>
                <a:lnTo>
                  <a:pt x="89014" y="246253"/>
                </a:lnTo>
                <a:lnTo>
                  <a:pt x="94716" y="209524"/>
                </a:lnTo>
                <a:lnTo>
                  <a:pt x="109524" y="172783"/>
                </a:lnTo>
                <a:lnTo>
                  <a:pt x="133451" y="136042"/>
                </a:lnTo>
                <a:lnTo>
                  <a:pt x="166509" y="99301"/>
                </a:lnTo>
                <a:lnTo>
                  <a:pt x="208749" y="62547"/>
                </a:lnTo>
                <a:lnTo>
                  <a:pt x="260172" y="25806"/>
                </a:lnTo>
                <a:lnTo>
                  <a:pt x="243547" y="0"/>
                </a:lnTo>
                <a:lnTo>
                  <a:pt x="192430" y="33985"/>
                </a:lnTo>
                <a:lnTo>
                  <a:pt x="147332" y="68707"/>
                </a:lnTo>
                <a:lnTo>
                  <a:pt x="108242" y="104152"/>
                </a:lnTo>
                <a:lnTo>
                  <a:pt x="75171" y="140322"/>
                </a:lnTo>
                <a:lnTo>
                  <a:pt x="48107" y="177228"/>
                </a:lnTo>
                <a:lnTo>
                  <a:pt x="27063" y="214858"/>
                </a:lnTo>
                <a:lnTo>
                  <a:pt x="12026" y="253212"/>
                </a:lnTo>
                <a:lnTo>
                  <a:pt x="3009" y="292290"/>
                </a:lnTo>
                <a:lnTo>
                  <a:pt x="0" y="332105"/>
                </a:lnTo>
                <a:lnTo>
                  <a:pt x="2832" y="371373"/>
                </a:lnTo>
                <a:lnTo>
                  <a:pt x="25425" y="436397"/>
                </a:lnTo>
                <a:lnTo>
                  <a:pt x="69303" y="482752"/>
                </a:lnTo>
                <a:lnTo>
                  <a:pt x="126504" y="506272"/>
                </a:lnTo>
                <a:lnTo>
                  <a:pt x="159600" y="509206"/>
                </a:lnTo>
                <a:lnTo>
                  <a:pt x="192532" y="506844"/>
                </a:lnTo>
                <a:lnTo>
                  <a:pt x="248335" y="487934"/>
                </a:lnTo>
                <a:lnTo>
                  <a:pt x="289788" y="451510"/>
                </a:lnTo>
                <a:lnTo>
                  <a:pt x="311010" y="405841"/>
                </a:lnTo>
                <a:lnTo>
                  <a:pt x="313664" y="379679"/>
                </a:lnTo>
                <a:lnTo>
                  <a:pt x="313601" y="378955"/>
                </a:lnTo>
                <a:lnTo>
                  <a:pt x="314464" y="372630"/>
                </a:lnTo>
                <a:lnTo>
                  <a:pt x="315074" y="366242"/>
                </a:lnTo>
                <a:lnTo>
                  <a:pt x="315074" y="359638"/>
                </a:lnTo>
                <a:close/>
              </a:path>
              <a:path w="666750" h="509269">
                <a:moveTo>
                  <a:pt x="666750" y="336588"/>
                </a:moveTo>
                <a:lnTo>
                  <a:pt x="663257" y="314909"/>
                </a:lnTo>
                <a:lnTo>
                  <a:pt x="643153" y="276047"/>
                </a:lnTo>
                <a:lnTo>
                  <a:pt x="620522" y="253415"/>
                </a:lnTo>
                <a:lnTo>
                  <a:pt x="612508" y="245402"/>
                </a:lnTo>
                <a:lnTo>
                  <a:pt x="573659" y="225298"/>
                </a:lnTo>
                <a:lnTo>
                  <a:pt x="528916" y="218084"/>
                </a:lnTo>
                <a:lnTo>
                  <a:pt x="502742" y="220510"/>
                </a:lnTo>
                <a:lnTo>
                  <a:pt x="478180" y="227520"/>
                </a:lnTo>
                <a:lnTo>
                  <a:pt x="455650" y="238633"/>
                </a:lnTo>
                <a:lnTo>
                  <a:pt x="435584" y="253415"/>
                </a:lnTo>
                <a:lnTo>
                  <a:pt x="435584" y="252539"/>
                </a:lnTo>
                <a:lnTo>
                  <a:pt x="435444" y="251802"/>
                </a:lnTo>
                <a:lnTo>
                  <a:pt x="435444" y="250901"/>
                </a:lnTo>
                <a:lnTo>
                  <a:pt x="454507" y="175869"/>
                </a:lnTo>
                <a:lnTo>
                  <a:pt x="478332" y="138353"/>
                </a:lnTo>
                <a:lnTo>
                  <a:pt x="511695" y="100825"/>
                </a:lnTo>
                <a:lnTo>
                  <a:pt x="554596" y="63309"/>
                </a:lnTo>
                <a:lnTo>
                  <a:pt x="607034" y="25793"/>
                </a:lnTo>
                <a:lnTo>
                  <a:pt x="590423" y="0"/>
                </a:lnTo>
                <a:lnTo>
                  <a:pt x="539305" y="33985"/>
                </a:lnTo>
                <a:lnTo>
                  <a:pt x="494207" y="68707"/>
                </a:lnTo>
                <a:lnTo>
                  <a:pt x="455117" y="104152"/>
                </a:lnTo>
                <a:lnTo>
                  <a:pt x="422033" y="140322"/>
                </a:lnTo>
                <a:lnTo>
                  <a:pt x="394970" y="177228"/>
                </a:lnTo>
                <a:lnTo>
                  <a:pt x="373926" y="214858"/>
                </a:lnTo>
                <a:lnTo>
                  <a:pt x="358889" y="253225"/>
                </a:lnTo>
                <a:lnTo>
                  <a:pt x="349872" y="292315"/>
                </a:lnTo>
                <a:lnTo>
                  <a:pt x="346862" y="332130"/>
                </a:lnTo>
                <a:lnTo>
                  <a:pt x="349694" y="371398"/>
                </a:lnTo>
                <a:lnTo>
                  <a:pt x="372287" y="436422"/>
                </a:lnTo>
                <a:lnTo>
                  <a:pt x="416166" y="482777"/>
                </a:lnTo>
                <a:lnTo>
                  <a:pt x="473367" y="506298"/>
                </a:lnTo>
                <a:lnTo>
                  <a:pt x="506450" y="509244"/>
                </a:lnTo>
                <a:lnTo>
                  <a:pt x="539381" y="506882"/>
                </a:lnTo>
                <a:lnTo>
                  <a:pt x="595198" y="487959"/>
                </a:lnTo>
                <a:lnTo>
                  <a:pt x="625195" y="463918"/>
                </a:lnTo>
                <a:lnTo>
                  <a:pt x="628624" y="460146"/>
                </a:lnTo>
                <a:lnTo>
                  <a:pt x="629526" y="459244"/>
                </a:lnTo>
                <a:lnTo>
                  <a:pt x="630339" y="458304"/>
                </a:lnTo>
                <a:lnTo>
                  <a:pt x="631228" y="457365"/>
                </a:lnTo>
                <a:lnTo>
                  <a:pt x="633056" y="455256"/>
                </a:lnTo>
                <a:lnTo>
                  <a:pt x="635279" y="453237"/>
                </a:lnTo>
                <a:lnTo>
                  <a:pt x="636955" y="451015"/>
                </a:lnTo>
                <a:lnTo>
                  <a:pt x="650989" y="431241"/>
                </a:lnTo>
                <a:lnTo>
                  <a:pt x="661530" y="409155"/>
                </a:lnTo>
                <a:lnTo>
                  <a:pt x="666750" y="390283"/>
                </a:lnTo>
                <a:lnTo>
                  <a:pt x="666750" y="336588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12</a:t>
            </a:fld>
            <a:endParaRPr spc="-60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72299" cy="1028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26617" y="995330"/>
            <a:ext cx="9161145" cy="21272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250"/>
              </a:lnSpc>
              <a:spcBef>
                <a:spcPts val="245"/>
              </a:spcBef>
            </a:pPr>
            <a:r>
              <a:rPr sz="6900" spc="-135" dirty="0">
                <a:solidFill>
                  <a:srgbClr val="253432"/>
                </a:solidFill>
              </a:rPr>
              <a:t>Existential</a:t>
            </a:r>
            <a:r>
              <a:rPr sz="6900" spc="-330" dirty="0">
                <a:solidFill>
                  <a:srgbClr val="253432"/>
                </a:solidFill>
              </a:rPr>
              <a:t> </a:t>
            </a:r>
            <a:r>
              <a:rPr sz="6900" spc="-90" dirty="0">
                <a:solidFill>
                  <a:srgbClr val="253432"/>
                </a:solidFill>
              </a:rPr>
              <a:t>dimension </a:t>
            </a:r>
            <a:r>
              <a:rPr sz="6900" dirty="0">
                <a:solidFill>
                  <a:srgbClr val="253432"/>
                </a:solidFill>
              </a:rPr>
              <a:t>of</a:t>
            </a:r>
            <a:r>
              <a:rPr sz="6900" spc="-275" dirty="0">
                <a:solidFill>
                  <a:srgbClr val="253432"/>
                </a:solidFill>
              </a:rPr>
              <a:t> </a:t>
            </a:r>
            <a:r>
              <a:rPr sz="6900" spc="-110" dirty="0">
                <a:solidFill>
                  <a:srgbClr val="253432"/>
                </a:solidFill>
              </a:rPr>
              <a:t>migration</a:t>
            </a:r>
            <a:endParaRPr sz="6900"/>
          </a:p>
        </p:txBody>
      </p:sp>
      <p:sp>
        <p:nvSpPr>
          <p:cNvPr id="5" name="object 5"/>
          <p:cNvSpPr txBox="1"/>
          <p:nvPr/>
        </p:nvSpPr>
        <p:spPr>
          <a:xfrm>
            <a:off x="9007717" y="3540125"/>
            <a:ext cx="571055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85" dirty="0">
                <a:solidFill>
                  <a:srgbClr val="253432"/>
                </a:solidFill>
                <a:latin typeface="Verdana"/>
                <a:cs typeface="Verdana"/>
              </a:rPr>
              <a:t>limited</a:t>
            </a:r>
            <a:r>
              <a:rPr sz="300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80" dirty="0">
                <a:solidFill>
                  <a:srgbClr val="253432"/>
                </a:solidFill>
                <a:latin typeface="Verdana"/>
                <a:cs typeface="Verdana"/>
              </a:rPr>
              <a:t>transferability</a:t>
            </a:r>
            <a:r>
              <a:rPr sz="30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30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140" dirty="0">
                <a:solidFill>
                  <a:srgbClr val="253432"/>
                </a:solidFill>
                <a:latin typeface="Verdana"/>
                <a:cs typeface="Verdana"/>
              </a:rPr>
              <a:t>human </a:t>
            </a:r>
            <a:r>
              <a:rPr sz="3000" spc="-9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3000" spc="-10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253432"/>
                </a:solidFill>
                <a:latin typeface="Verdana"/>
                <a:cs typeface="Verdana"/>
              </a:rPr>
              <a:t>social</a:t>
            </a:r>
            <a:r>
              <a:rPr sz="3000" spc="-1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253432"/>
                </a:solidFill>
                <a:latin typeface="Verdana"/>
                <a:cs typeface="Verdana"/>
              </a:rPr>
              <a:t>capital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7717" y="5073649"/>
            <a:ext cx="475107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40" dirty="0">
                <a:solidFill>
                  <a:srgbClr val="253432"/>
                </a:solidFill>
                <a:latin typeface="Verdana"/>
                <a:cs typeface="Verdana"/>
              </a:rPr>
              <a:t>option</a:t>
            </a:r>
            <a:r>
              <a:rPr sz="3000" spc="-20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9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3000" spc="-20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55" dirty="0">
                <a:solidFill>
                  <a:srgbClr val="253432"/>
                </a:solidFill>
                <a:latin typeface="Verdana"/>
                <a:cs typeface="Verdana"/>
              </a:rPr>
              <a:t>choice</a:t>
            </a:r>
            <a:r>
              <a:rPr sz="3000" spc="-20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65" dirty="0">
                <a:solidFill>
                  <a:srgbClr val="253432"/>
                </a:solidFill>
                <a:latin typeface="Verdana"/>
                <a:cs typeface="Verdana"/>
              </a:rPr>
              <a:t>are</a:t>
            </a:r>
            <a:r>
              <a:rPr sz="3000" spc="-20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35" dirty="0">
                <a:solidFill>
                  <a:srgbClr val="253432"/>
                </a:solidFill>
                <a:latin typeface="Verdana"/>
                <a:cs typeface="Verdana"/>
              </a:rPr>
              <a:t>not </a:t>
            </a:r>
            <a:r>
              <a:rPr sz="3000" spc="-30" dirty="0">
                <a:solidFill>
                  <a:srgbClr val="253432"/>
                </a:solidFill>
                <a:latin typeface="Verdana"/>
                <a:cs typeface="Verdana"/>
              </a:rPr>
              <a:t>always</a:t>
            </a:r>
            <a:r>
              <a:rPr sz="3000" spc="-229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253432"/>
                </a:solidFill>
                <a:latin typeface="Verdana"/>
                <a:cs typeface="Verdana"/>
              </a:rPr>
              <a:t>enabling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07717" y="6873875"/>
            <a:ext cx="37172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solidFill>
                  <a:srgbClr val="253432"/>
                </a:solidFill>
                <a:latin typeface="Verdana"/>
                <a:cs typeface="Verdana"/>
              </a:rPr>
              <a:t>language</a:t>
            </a:r>
            <a:r>
              <a:rPr sz="300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80" dirty="0">
                <a:solidFill>
                  <a:srgbClr val="253432"/>
                </a:solidFill>
                <a:latin typeface="Verdana"/>
                <a:cs typeface="Verdana"/>
              </a:rPr>
              <a:t>limitations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07717" y="7797799"/>
            <a:ext cx="421195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75" dirty="0">
                <a:solidFill>
                  <a:srgbClr val="253432"/>
                </a:solidFill>
                <a:latin typeface="Verdana"/>
                <a:cs typeface="Verdana"/>
              </a:rPr>
              <a:t>attachment</a:t>
            </a:r>
            <a:r>
              <a:rPr sz="3000" spc="-2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3000" spc="-2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70" dirty="0">
                <a:solidFill>
                  <a:srgbClr val="253432"/>
                </a:solidFill>
                <a:latin typeface="Verdana"/>
                <a:cs typeface="Verdana"/>
              </a:rPr>
              <a:t>the</a:t>
            </a:r>
            <a:r>
              <a:rPr sz="3000" spc="-20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45" dirty="0">
                <a:solidFill>
                  <a:srgbClr val="253432"/>
                </a:solidFill>
                <a:latin typeface="Verdana"/>
                <a:cs typeface="Verdana"/>
              </a:rPr>
              <a:t>land </a:t>
            </a:r>
            <a:r>
              <a:rPr sz="30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3000" spc="-12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253432"/>
                </a:solidFill>
                <a:latin typeface="Verdana"/>
                <a:cs typeface="Verdana"/>
              </a:rPr>
              <a:t>origin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69134" y="-22828"/>
            <a:ext cx="4467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Logic</a:t>
            </a:r>
            <a:r>
              <a:rPr sz="280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40" dirty="0">
                <a:solidFill>
                  <a:srgbClr val="253432"/>
                </a:solidFill>
                <a:latin typeface="Verdana"/>
                <a:cs typeface="Verdana"/>
              </a:rPr>
              <a:t>total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253432"/>
                </a:solidFill>
                <a:latin typeface="Verdana"/>
                <a:cs typeface="Verdana"/>
              </a:rPr>
              <a:t>mobilization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13</a:t>
            </a:fld>
            <a:endParaRPr spc="-60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898" y="-22828"/>
            <a:ext cx="6130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The</a:t>
            </a:r>
            <a:r>
              <a:rPr sz="2800" spc="-17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00" dirty="0">
                <a:solidFill>
                  <a:srgbClr val="253432"/>
                </a:solidFill>
                <a:latin typeface="Verdana"/>
                <a:cs typeface="Verdana"/>
              </a:rPr>
              <a:t>territoriality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thin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253432"/>
                </a:solidFill>
                <a:latin typeface="Verdana"/>
                <a:cs typeface="Verdana"/>
              </a:rPr>
              <a:t>relevance(s)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6494" y="3047556"/>
            <a:ext cx="15687675" cy="3063875"/>
          </a:xfrm>
          <a:prstGeom prst="rect">
            <a:avLst/>
          </a:prstGeom>
        </p:spPr>
        <p:txBody>
          <a:bodyPr vert="horz" wrap="square" lIns="0" tIns="443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90"/>
              </a:spcBef>
            </a:pPr>
            <a:r>
              <a:rPr sz="6650" b="0" spc="-125" dirty="0">
                <a:solidFill>
                  <a:srgbClr val="FFD9AA"/>
                </a:solidFill>
                <a:latin typeface="Verdana"/>
                <a:cs typeface="Verdana"/>
              </a:rPr>
              <a:t>‘spatialization</a:t>
            </a:r>
            <a:r>
              <a:rPr sz="6650" b="0" spc="-430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6650" b="0" spc="100" dirty="0">
                <a:solidFill>
                  <a:srgbClr val="FFD9AA"/>
                </a:solidFill>
                <a:latin typeface="Verdana"/>
                <a:cs typeface="Verdana"/>
              </a:rPr>
              <a:t>of</a:t>
            </a:r>
            <a:r>
              <a:rPr sz="6650" b="0" spc="-425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6650" b="0" spc="75" dirty="0">
                <a:solidFill>
                  <a:srgbClr val="FFD9AA"/>
                </a:solidFill>
                <a:latin typeface="Verdana"/>
                <a:cs typeface="Verdana"/>
              </a:rPr>
              <a:t>social</a:t>
            </a:r>
            <a:r>
              <a:rPr sz="6650" b="0" spc="-425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6650" b="0" spc="-10" dirty="0">
                <a:solidFill>
                  <a:srgbClr val="FFD9AA"/>
                </a:solidFill>
                <a:latin typeface="Verdana"/>
                <a:cs typeface="Verdana"/>
              </a:rPr>
              <a:t>theory’</a:t>
            </a:r>
            <a:endParaRPr sz="6650">
              <a:latin typeface="Verdana"/>
              <a:cs typeface="Verdana"/>
            </a:endParaRPr>
          </a:p>
          <a:p>
            <a:pPr marL="3832225" marR="5080" indent="-1579245">
              <a:lnSpc>
                <a:spcPct val="140400"/>
              </a:lnSpc>
              <a:spcBef>
                <a:spcPts val="80"/>
              </a:spcBef>
              <a:tabLst>
                <a:tab pos="9248140" algn="l"/>
              </a:tabLst>
            </a:pPr>
            <a:r>
              <a:rPr sz="3700" b="0" spc="-50" dirty="0">
                <a:solidFill>
                  <a:srgbClr val="FFD9AA"/>
                </a:solidFill>
                <a:latin typeface="Verdana"/>
                <a:cs typeface="Verdana"/>
              </a:rPr>
              <a:t>globalization</a:t>
            </a:r>
            <a:r>
              <a:rPr sz="3700" b="0" spc="-250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b="0" dirty="0">
                <a:solidFill>
                  <a:srgbClr val="FFD9AA"/>
                </a:solidFill>
                <a:latin typeface="Verdana"/>
                <a:cs typeface="Verdana"/>
              </a:rPr>
              <a:t>is</a:t>
            </a:r>
            <a:r>
              <a:rPr sz="3700" b="0" spc="-250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b="0" spc="-95" dirty="0">
                <a:solidFill>
                  <a:srgbClr val="FFD9AA"/>
                </a:solidFill>
                <a:latin typeface="Verdana"/>
                <a:cs typeface="Verdana"/>
              </a:rPr>
              <a:t>overambitious</a:t>
            </a:r>
            <a:r>
              <a:rPr sz="3700" b="0" spc="-250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b="0" spc="-65" dirty="0">
                <a:solidFill>
                  <a:srgbClr val="FFD9AA"/>
                </a:solidFill>
                <a:latin typeface="Verdana"/>
                <a:cs typeface="Verdana"/>
              </a:rPr>
              <a:t>notions</a:t>
            </a:r>
            <a:r>
              <a:rPr sz="3700" b="0" spc="-245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b="0" spc="50" dirty="0">
                <a:solidFill>
                  <a:srgbClr val="FFD9AA"/>
                </a:solidFill>
                <a:latin typeface="Verdana"/>
                <a:cs typeface="Verdana"/>
              </a:rPr>
              <a:t>of</a:t>
            </a:r>
            <a:r>
              <a:rPr sz="3700" b="0" spc="-250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b="0" spc="-70" dirty="0">
                <a:solidFill>
                  <a:srgbClr val="FFD9AA"/>
                </a:solidFill>
                <a:latin typeface="Verdana"/>
                <a:cs typeface="Verdana"/>
              </a:rPr>
              <a:t>deterritorialization </a:t>
            </a:r>
            <a:r>
              <a:rPr sz="3700" b="0" spc="-80" dirty="0">
                <a:solidFill>
                  <a:srgbClr val="FFD9AA"/>
                </a:solidFill>
                <a:latin typeface="Verdana"/>
                <a:cs typeface="Verdana"/>
              </a:rPr>
              <a:t>vertical</a:t>
            </a:r>
            <a:r>
              <a:rPr sz="3700" b="0" spc="-195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b="0" spc="-10" dirty="0">
                <a:solidFill>
                  <a:srgbClr val="FFD9AA"/>
                </a:solidFill>
                <a:latin typeface="Verdana"/>
                <a:cs typeface="Verdana"/>
              </a:rPr>
              <a:t>dimension</a:t>
            </a:r>
            <a:r>
              <a:rPr sz="3700" b="0" dirty="0">
                <a:solidFill>
                  <a:srgbClr val="FFD9AA"/>
                </a:solidFill>
                <a:latin typeface="Verdana"/>
                <a:cs typeface="Verdana"/>
              </a:rPr>
              <a:t>	</a:t>
            </a:r>
            <a:r>
              <a:rPr sz="3700" b="0" spc="-90" dirty="0">
                <a:solidFill>
                  <a:srgbClr val="FFD9AA"/>
                </a:solidFill>
                <a:latin typeface="Verdana"/>
                <a:cs typeface="Verdana"/>
              </a:rPr>
              <a:t>horizontal</a:t>
            </a:r>
            <a:r>
              <a:rPr sz="3700" b="0" spc="-235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b="0" spc="-10" dirty="0">
                <a:solidFill>
                  <a:srgbClr val="FFD9AA"/>
                </a:solidFill>
                <a:latin typeface="Verdana"/>
                <a:cs typeface="Verdana"/>
              </a:rPr>
              <a:t>dimension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24930" y="5610639"/>
            <a:ext cx="0" cy="434975"/>
          </a:xfrm>
          <a:custGeom>
            <a:avLst/>
            <a:gdLst/>
            <a:ahLst/>
            <a:cxnLst/>
            <a:rect l="l" t="t" r="r" b="b"/>
            <a:pathLst>
              <a:path h="434975">
                <a:moveTo>
                  <a:pt x="0" y="43461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D9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14</a:t>
            </a:fld>
            <a:endParaRPr spc="-60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38924" cy="1028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87559" y="1131886"/>
            <a:ext cx="8944610" cy="26543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5080">
              <a:lnSpc>
                <a:spcPts val="9900"/>
              </a:lnSpc>
              <a:spcBef>
                <a:spcPts val="1100"/>
              </a:spcBef>
            </a:pPr>
            <a:r>
              <a:rPr sz="9000" spc="70" dirty="0"/>
              <a:t>RELEVANCY</a:t>
            </a:r>
            <a:r>
              <a:rPr sz="9000" spc="-204" dirty="0"/>
              <a:t> </a:t>
            </a:r>
            <a:r>
              <a:rPr sz="9000" spc="285" dirty="0"/>
              <a:t>OF </a:t>
            </a:r>
            <a:r>
              <a:rPr sz="9000" spc="-10" dirty="0"/>
              <a:t>ACTION</a:t>
            </a:r>
            <a:endParaRPr sz="9000"/>
          </a:p>
        </p:txBody>
      </p:sp>
      <p:sp>
        <p:nvSpPr>
          <p:cNvPr id="5" name="object 5"/>
          <p:cNvSpPr/>
          <p:nvPr/>
        </p:nvSpPr>
        <p:spPr>
          <a:xfrm>
            <a:off x="7229716" y="774077"/>
            <a:ext cx="666750" cy="509270"/>
          </a:xfrm>
          <a:custGeom>
            <a:avLst/>
            <a:gdLst/>
            <a:ahLst/>
            <a:cxnLst/>
            <a:rect l="l" t="t" r="r" b="b"/>
            <a:pathLst>
              <a:path w="666750" h="509269">
                <a:moveTo>
                  <a:pt x="315061" y="359638"/>
                </a:moveTo>
                <a:lnTo>
                  <a:pt x="307848" y="314909"/>
                </a:lnTo>
                <a:lnTo>
                  <a:pt x="287743" y="276059"/>
                </a:lnTo>
                <a:lnTo>
                  <a:pt x="257098" y="245414"/>
                </a:lnTo>
                <a:lnTo>
                  <a:pt x="218236" y="225310"/>
                </a:lnTo>
                <a:lnTo>
                  <a:pt x="173494" y="218097"/>
                </a:lnTo>
                <a:lnTo>
                  <a:pt x="150228" y="220027"/>
                </a:lnTo>
                <a:lnTo>
                  <a:pt x="128206" y="225577"/>
                </a:lnTo>
                <a:lnTo>
                  <a:pt x="107696" y="234442"/>
                </a:lnTo>
                <a:lnTo>
                  <a:pt x="89001" y="246265"/>
                </a:lnTo>
                <a:lnTo>
                  <a:pt x="94716" y="209524"/>
                </a:lnTo>
                <a:lnTo>
                  <a:pt x="109512" y="172796"/>
                </a:lnTo>
                <a:lnTo>
                  <a:pt x="133438" y="136055"/>
                </a:lnTo>
                <a:lnTo>
                  <a:pt x="166509" y="99301"/>
                </a:lnTo>
                <a:lnTo>
                  <a:pt x="208737" y="62560"/>
                </a:lnTo>
                <a:lnTo>
                  <a:pt x="260159" y="25806"/>
                </a:lnTo>
                <a:lnTo>
                  <a:pt x="243535" y="0"/>
                </a:lnTo>
                <a:lnTo>
                  <a:pt x="192430" y="33997"/>
                </a:lnTo>
                <a:lnTo>
                  <a:pt x="147332" y="68707"/>
                </a:lnTo>
                <a:lnTo>
                  <a:pt x="108242" y="104152"/>
                </a:lnTo>
                <a:lnTo>
                  <a:pt x="75171" y="140322"/>
                </a:lnTo>
                <a:lnTo>
                  <a:pt x="48107" y="177228"/>
                </a:lnTo>
                <a:lnTo>
                  <a:pt x="27063" y="214858"/>
                </a:lnTo>
                <a:lnTo>
                  <a:pt x="12026" y="253212"/>
                </a:lnTo>
                <a:lnTo>
                  <a:pt x="2997" y="292303"/>
                </a:lnTo>
                <a:lnTo>
                  <a:pt x="0" y="332105"/>
                </a:lnTo>
                <a:lnTo>
                  <a:pt x="2819" y="371373"/>
                </a:lnTo>
                <a:lnTo>
                  <a:pt x="25425" y="436410"/>
                </a:lnTo>
                <a:lnTo>
                  <a:pt x="69291" y="482752"/>
                </a:lnTo>
                <a:lnTo>
                  <a:pt x="126492" y="506272"/>
                </a:lnTo>
                <a:lnTo>
                  <a:pt x="159588" y="509206"/>
                </a:lnTo>
                <a:lnTo>
                  <a:pt x="192519" y="506844"/>
                </a:lnTo>
                <a:lnTo>
                  <a:pt x="248323" y="487946"/>
                </a:lnTo>
                <a:lnTo>
                  <a:pt x="289788" y="451510"/>
                </a:lnTo>
                <a:lnTo>
                  <a:pt x="311010" y="405841"/>
                </a:lnTo>
                <a:lnTo>
                  <a:pt x="313664" y="379679"/>
                </a:lnTo>
                <a:lnTo>
                  <a:pt x="313588" y="378955"/>
                </a:lnTo>
                <a:lnTo>
                  <a:pt x="314452" y="372630"/>
                </a:lnTo>
                <a:lnTo>
                  <a:pt x="315061" y="366242"/>
                </a:lnTo>
                <a:lnTo>
                  <a:pt x="315061" y="359638"/>
                </a:lnTo>
                <a:close/>
              </a:path>
              <a:path w="666750" h="509269">
                <a:moveTo>
                  <a:pt x="666750" y="336588"/>
                </a:moveTo>
                <a:lnTo>
                  <a:pt x="663244" y="314909"/>
                </a:lnTo>
                <a:lnTo>
                  <a:pt x="643153" y="276059"/>
                </a:lnTo>
                <a:lnTo>
                  <a:pt x="620509" y="253415"/>
                </a:lnTo>
                <a:lnTo>
                  <a:pt x="612508" y="245402"/>
                </a:lnTo>
                <a:lnTo>
                  <a:pt x="573646" y="225298"/>
                </a:lnTo>
                <a:lnTo>
                  <a:pt x="528904" y="218084"/>
                </a:lnTo>
                <a:lnTo>
                  <a:pt x="502729" y="220522"/>
                </a:lnTo>
                <a:lnTo>
                  <a:pt x="478167" y="227520"/>
                </a:lnTo>
                <a:lnTo>
                  <a:pt x="455650" y="238645"/>
                </a:lnTo>
                <a:lnTo>
                  <a:pt x="435571" y="253415"/>
                </a:lnTo>
                <a:lnTo>
                  <a:pt x="435571" y="252539"/>
                </a:lnTo>
                <a:lnTo>
                  <a:pt x="435432" y="251802"/>
                </a:lnTo>
                <a:lnTo>
                  <a:pt x="435432" y="250913"/>
                </a:lnTo>
                <a:lnTo>
                  <a:pt x="454494" y="175882"/>
                </a:lnTo>
                <a:lnTo>
                  <a:pt x="478332" y="138353"/>
                </a:lnTo>
                <a:lnTo>
                  <a:pt x="511695" y="100838"/>
                </a:lnTo>
                <a:lnTo>
                  <a:pt x="554596" y="63309"/>
                </a:lnTo>
                <a:lnTo>
                  <a:pt x="607034" y="25793"/>
                </a:lnTo>
                <a:lnTo>
                  <a:pt x="590423" y="0"/>
                </a:lnTo>
                <a:lnTo>
                  <a:pt x="539305" y="33997"/>
                </a:lnTo>
                <a:lnTo>
                  <a:pt x="494195" y="68707"/>
                </a:lnTo>
                <a:lnTo>
                  <a:pt x="455104" y="104152"/>
                </a:lnTo>
                <a:lnTo>
                  <a:pt x="422033" y="140335"/>
                </a:lnTo>
                <a:lnTo>
                  <a:pt x="394970" y="177228"/>
                </a:lnTo>
                <a:lnTo>
                  <a:pt x="373913" y="214871"/>
                </a:lnTo>
                <a:lnTo>
                  <a:pt x="358889" y="253225"/>
                </a:lnTo>
                <a:lnTo>
                  <a:pt x="349859" y="292315"/>
                </a:lnTo>
                <a:lnTo>
                  <a:pt x="346862" y="332130"/>
                </a:lnTo>
                <a:lnTo>
                  <a:pt x="349681" y="371398"/>
                </a:lnTo>
                <a:lnTo>
                  <a:pt x="372287" y="436422"/>
                </a:lnTo>
                <a:lnTo>
                  <a:pt x="416166" y="482777"/>
                </a:lnTo>
                <a:lnTo>
                  <a:pt x="473354" y="506310"/>
                </a:lnTo>
                <a:lnTo>
                  <a:pt x="506450" y="509244"/>
                </a:lnTo>
                <a:lnTo>
                  <a:pt x="539369" y="506882"/>
                </a:lnTo>
                <a:lnTo>
                  <a:pt x="595198" y="487959"/>
                </a:lnTo>
                <a:lnTo>
                  <a:pt x="625195" y="463918"/>
                </a:lnTo>
                <a:lnTo>
                  <a:pt x="628611" y="460146"/>
                </a:lnTo>
                <a:lnTo>
                  <a:pt x="629526" y="459244"/>
                </a:lnTo>
                <a:lnTo>
                  <a:pt x="630326" y="458317"/>
                </a:lnTo>
                <a:lnTo>
                  <a:pt x="631215" y="457377"/>
                </a:lnTo>
                <a:lnTo>
                  <a:pt x="633044" y="455256"/>
                </a:lnTo>
                <a:lnTo>
                  <a:pt x="635266" y="453237"/>
                </a:lnTo>
                <a:lnTo>
                  <a:pt x="636943" y="451027"/>
                </a:lnTo>
                <a:lnTo>
                  <a:pt x="650989" y="431241"/>
                </a:lnTo>
                <a:lnTo>
                  <a:pt x="661530" y="409155"/>
                </a:lnTo>
                <a:lnTo>
                  <a:pt x="666750" y="390283"/>
                </a:lnTo>
                <a:lnTo>
                  <a:pt x="666750" y="336588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87559" y="4137512"/>
            <a:ext cx="9032875" cy="4146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3000" spc="-345" dirty="0">
                <a:solidFill>
                  <a:srgbClr val="EBE7D8"/>
                </a:solidFill>
                <a:latin typeface="Verdana"/>
                <a:cs typeface="Verdana"/>
              </a:rPr>
              <a:t>-</a:t>
            </a:r>
            <a:r>
              <a:rPr sz="3000" spc="-190" dirty="0">
                <a:solidFill>
                  <a:srgbClr val="EBE7D8"/>
                </a:solidFill>
                <a:latin typeface="Verdana"/>
                <a:cs typeface="Verdana"/>
              </a:rPr>
              <a:t>A.</a:t>
            </a:r>
            <a:r>
              <a:rPr sz="30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EBE7D8"/>
                </a:solidFill>
                <a:latin typeface="Verdana"/>
                <a:cs typeface="Verdana"/>
              </a:rPr>
              <a:t>Schütz</a:t>
            </a:r>
            <a:endParaRPr sz="3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60"/>
              </a:spcBef>
            </a:pPr>
            <a:endParaRPr sz="3000">
              <a:latin typeface="Verdana"/>
              <a:cs typeface="Verdana"/>
            </a:endParaRPr>
          </a:p>
          <a:p>
            <a:pPr marL="12700" marR="1360805">
              <a:lnSpc>
                <a:spcPct val="117100"/>
              </a:lnSpc>
              <a:spcBef>
                <a:spcPts val="5"/>
              </a:spcBef>
            </a:pPr>
            <a:r>
              <a:rPr sz="4150" spc="-170" dirty="0">
                <a:solidFill>
                  <a:srgbClr val="EBE7D8"/>
                </a:solidFill>
                <a:latin typeface="Verdana"/>
                <a:cs typeface="Verdana"/>
              </a:rPr>
              <a:t>it</a:t>
            </a:r>
            <a:r>
              <a:rPr sz="41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dirty="0">
                <a:solidFill>
                  <a:srgbClr val="EBE7D8"/>
                </a:solidFill>
                <a:latin typeface="Verdana"/>
                <a:cs typeface="Verdana"/>
              </a:rPr>
              <a:t>is</a:t>
            </a:r>
            <a:r>
              <a:rPr sz="4150" spc="-33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65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4150" spc="-30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20" dirty="0">
                <a:solidFill>
                  <a:srgbClr val="EBE7D8"/>
                </a:solidFill>
                <a:latin typeface="Verdana"/>
                <a:cs typeface="Verdana"/>
              </a:rPr>
              <a:t>system</a:t>
            </a:r>
            <a:r>
              <a:rPr sz="4150" spc="-30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65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4150" spc="-30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10" dirty="0">
                <a:solidFill>
                  <a:srgbClr val="EBE7D8"/>
                </a:solidFill>
                <a:latin typeface="Verdana"/>
                <a:cs typeface="Verdana"/>
              </a:rPr>
              <a:t>practical </a:t>
            </a:r>
            <a:r>
              <a:rPr sz="4150" dirty="0">
                <a:solidFill>
                  <a:srgbClr val="EBE7D8"/>
                </a:solidFill>
                <a:latin typeface="Verdana"/>
                <a:cs typeface="Verdana"/>
              </a:rPr>
              <a:t>relevances</a:t>
            </a:r>
            <a:r>
              <a:rPr sz="4150" spc="-2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155" dirty="0">
                <a:solidFill>
                  <a:srgbClr val="EBE7D8"/>
                </a:solidFill>
                <a:latin typeface="Verdana"/>
                <a:cs typeface="Verdana"/>
              </a:rPr>
              <a:t>that</a:t>
            </a:r>
            <a:r>
              <a:rPr sz="4150" spc="-2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10" dirty="0">
                <a:solidFill>
                  <a:srgbClr val="EBE7D8"/>
                </a:solidFill>
                <a:latin typeface="Verdana"/>
                <a:cs typeface="Verdana"/>
              </a:rPr>
              <a:t>structures </a:t>
            </a:r>
            <a:r>
              <a:rPr sz="4150" spc="-65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41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45" dirty="0">
                <a:solidFill>
                  <a:srgbClr val="EBE7D8"/>
                </a:solidFill>
                <a:latin typeface="Verdana"/>
                <a:cs typeface="Verdana"/>
              </a:rPr>
              <a:t>spatial</a:t>
            </a:r>
            <a:r>
              <a:rPr sz="41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105" dirty="0">
                <a:solidFill>
                  <a:srgbClr val="EBE7D8"/>
                </a:solidFill>
                <a:latin typeface="Verdana"/>
                <a:cs typeface="Verdana"/>
              </a:rPr>
              <a:t>and</a:t>
            </a:r>
            <a:r>
              <a:rPr sz="4150" spc="-28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50" dirty="0">
                <a:solidFill>
                  <a:srgbClr val="EBE7D8"/>
                </a:solidFill>
                <a:latin typeface="Verdana"/>
                <a:cs typeface="Verdana"/>
              </a:rPr>
              <a:t>social</a:t>
            </a:r>
            <a:r>
              <a:rPr sz="41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50" dirty="0">
                <a:solidFill>
                  <a:srgbClr val="EBE7D8"/>
                </a:solidFill>
                <a:latin typeface="Verdana"/>
                <a:cs typeface="Verdana"/>
              </a:rPr>
              <a:t>layering </a:t>
            </a:r>
            <a:r>
              <a:rPr sz="4150" spc="65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4150" spc="-30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65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4150" spc="-30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dirty="0">
                <a:solidFill>
                  <a:srgbClr val="EBE7D8"/>
                </a:solidFill>
                <a:latin typeface="Verdana"/>
                <a:cs typeface="Verdana"/>
              </a:rPr>
              <a:t>life</a:t>
            </a:r>
            <a:r>
              <a:rPr sz="4150" spc="-30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150" spc="-10" dirty="0">
                <a:solidFill>
                  <a:srgbClr val="EBE7D8"/>
                </a:solidFill>
                <a:latin typeface="Verdana"/>
                <a:cs typeface="Verdana"/>
              </a:rPr>
              <a:t>world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15</a:t>
            </a:fld>
            <a:endParaRPr spc="-605" dirty="0"/>
          </a:p>
        </p:txBody>
      </p:sp>
      <p:sp>
        <p:nvSpPr>
          <p:cNvPr id="7" name="object 7"/>
          <p:cNvSpPr txBox="1"/>
          <p:nvPr/>
        </p:nvSpPr>
        <p:spPr>
          <a:xfrm>
            <a:off x="12898" y="-22828"/>
            <a:ext cx="6130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2800" spc="-1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00" dirty="0">
                <a:solidFill>
                  <a:srgbClr val="EBE7D8"/>
                </a:solidFill>
                <a:latin typeface="Verdana"/>
                <a:cs typeface="Verdana"/>
              </a:rPr>
              <a:t>territoriality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50" dirty="0">
                <a:solidFill>
                  <a:srgbClr val="EBE7D8"/>
                </a:solidFill>
                <a:latin typeface="Verdana"/>
                <a:cs typeface="Verdana"/>
              </a:rPr>
              <a:t>thin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EBE7D8"/>
                </a:solidFill>
                <a:latin typeface="Verdana"/>
                <a:cs typeface="Verdana"/>
              </a:rPr>
              <a:t>relevance(s)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71425" y="807076"/>
            <a:ext cx="5393055" cy="269240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40"/>
              </a:spcBef>
            </a:pPr>
            <a:r>
              <a:rPr sz="7550" spc="90" dirty="0">
                <a:solidFill>
                  <a:srgbClr val="253432"/>
                </a:solidFill>
              </a:rPr>
              <a:t>‘</a:t>
            </a:r>
            <a:r>
              <a:rPr sz="7550" spc="90" dirty="0">
                <a:solidFill>
                  <a:srgbClr val="C3854E"/>
                </a:solidFill>
              </a:rPr>
              <a:t>relevance</a:t>
            </a:r>
            <a:r>
              <a:rPr sz="7550" spc="90" dirty="0">
                <a:solidFill>
                  <a:srgbClr val="253432"/>
                </a:solidFill>
              </a:rPr>
              <a:t>’</a:t>
            </a:r>
            <a:endParaRPr sz="7550"/>
          </a:p>
          <a:p>
            <a:pPr marR="248920" algn="ctr">
              <a:lnSpc>
                <a:spcPct val="100000"/>
              </a:lnSpc>
              <a:spcBef>
                <a:spcPts val="1440"/>
              </a:spcBef>
            </a:pPr>
            <a:r>
              <a:rPr sz="7550" spc="-25" dirty="0">
                <a:solidFill>
                  <a:srgbClr val="253432"/>
                </a:solidFill>
              </a:rPr>
              <a:t>vs.</a:t>
            </a:r>
            <a:endParaRPr sz="7550"/>
          </a:p>
        </p:txBody>
      </p:sp>
      <p:sp>
        <p:nvSpPr>
          <p:cNvPr id="3" name="object 3"/>
          <p:cNvSpPr txBox="1"/>
          <p:nvPr/>
        </p:nvSpPr>
        <p:spPr>
          <a:xfrm>
            <a:off x="215511" y="3657032"/>
            <a:ext cx="17974945" cy="6214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61670" algn="ctr">
              <a:lnSpc>
                <a:spcPct val="100000"/>
              </a:lnSpc>
              <a:spcBef>
                <a:spcPts val="100"/>
              </a:spcBef>
            </a:pPr>
            <a:r>
              <a:rPr sz="7550" spc="65" dirty="0">
                <a:solidFill>
                  <a:srgbClr val="253432"/>
                </a:solidFill>
                <a:latin typeface="Verdana"/>
                <a:cs typeface="Verdana"/>
              </a:rPr>
              <a:t>‘</a:t>
            </a:r>
            <a:r>
              <a:rPr sz="7550" b="1" spc="65" dirty="0">
                <a:solidFill>
                  <a:srgbClr val="C3854E"/>
                </a:solidFill>
                <a:latin typeface="Tahoma"/>
                <a:cs typeface="Tahoma"/>
              </a:rPr>
              <a:t>reach</a:t>
            </a:r>
            <a:r>
              <a:rPr sz="7550" spc="65" dirty="0">
                <a:solidFill>
                  <a:srgbClr val="253432"/>
                </a:solidFill>
                <a:latin typeface="Verdana"/>
                <a:cs typeface="Verdana"/>
              </a:rPr>
              <a:t>’</a:t>
            </a:r>
            <a:endParaRPr sz="7550">
              <a:latin typeface="Verdana"/>
              <a:cs typeface="Verdana"/>
            </a:endParaRPr>
          </a:p>
          <a:p>
            <a:pPr marL="12700" marR="9371330" algn="ctr">
              <a:lnSpc>
                <a:spcPct val="117500"/>
              </a:lnSpc>
              <a:spcBef>
                <a:spcPts val="4140"/>
              </a:spcBef>
            </a:pPr>
            <a:r>
              <a:rPr sz="4150" spc="-100" dirty="0">
                <a:solidFill>
                  <a:srgbClr val="253432"/>
                </a:solidFill>
                <a:latin typeface="Verdana"/>
                <a:cs typeface="Verdana"/>
              </a:rPr>
              <a:t>motivational/thematic</a:t>
            </a:r>
            <a:r>
              <a:rPr sz="4150" spc="-22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0" dirty="0">
                <a:solidFill>
                  <a:srgbClr val="253432"/>
                </a:solidFill>
                <a:latin typeface="Verdana"/>
                <a:cs typeface="Verdana"/>
              </a:rPr>
              <a:t>‘relevancy’ </a:t>
            </a:r>
            <a:r>
              <a:rPr sz="4150" spc="-30" dirty="0">
                <a:solidFill>
                  <a:srgbClr val="253432"/>
                </a:solidFill>
                <a:latin typeface="Verdana"/>
                <a:cs typeface="Verdana"/>
              </a:rPr>
              <a:t>provides</a:t>
            </a:r>
            <a:r>
              <a:rPr sz="4150" spc="-2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14" dirty="0">
                <a:solidFill>
                  <a:srgbClr val="253432"/>
                </a:solidFill>
                <a:latin typeface="Verdana"/>
                <a:cs typeface="Verdana"/>
              </a:rPr>
              <a:t>limits</a:t>
            </a:r>
            <a:r>
              <a:rPr sz="4150" spc="-2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4150" spc="-2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0" dirty="0">
                <a:solidFill>
                  <a:srgbClr val="253432"/>
                </a:solidFill>
                <a:latin typeface="Verdana"/>
                <a:cs typeface="Verdana"/>
              </a:rPr>
              <a:t>‘reach’</a:t>
            </a:r>
            <a:endParaRPr sz="4150">
              <a:latin typeface="Verdana"/>
              <a:cs typeface="Verdana"/>
            </a:endParaRPr>
          </a:p>
          <a:p>
            <a:pPr marL="9549765" marR="5080" algn="ctr">
              <a:lnSpc>
                <a:spcPct val="117500"/>
              </a:lnSpc>
              <a:spcBef>
                <a:spcPts val="420"/>
              </a:spcBef>
            </a:pPr>
            <a:r>
              <a:rPr sz="4150" dirty="0">
                <a:solidFill>
                  <a:srgbClr val="253432"/>
                </a:solidFill>
                <a:latin typeface="Verdana"/>
                <a:cs typeface="Verdana"/>
              </a:rPr>
              <a:t>‘flow</a:t>
            </a:r>
            <a:r>
              <a:rPr sz="415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dirty="0">
                <a:solidFill>
                  <a:srgbClr val="253432"/>
                </a:solidFill>
                <a:latin typeface="Verdana"/>
                <a:cs typeface="Verdana"/>
              </a:rPr>
              <a:t>speak’</a:t>
            </a:r>
            <a:r>
              <a:rPr sz="4150" spc="-2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05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415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60" dirty="0">
                <a:solidFill>
                  <a:srgbClr val="253432"/>
                </a:solidFill>
                <a:latin typeface="Verdana"/>
                <a:cs typeface="Verdana"/>
              </a:rPr>
              <a:t>its</a:t>
            </a:r>
            <a:r>
              <a:rPr sz="4150" spc="-2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35" dirty="0">
                <a:solidFill>
                  <a:srgbClr val="253432"/>
                </a:solidFill>
                <a:latin typeface="Verdana"/>
                <a:cs typeface="Verdana"/>
              </a:rPr>
              <a:t>emphasis</a:t>
            </a:r>
            <a:r>
              <a:rPr sz="4150" spc="-2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25" dirty="0">
                <a:solidFill>
                  <a:srgbClr val="253432"/>
                </a:solidFill>
                <a:latin typeface="Verdana"/>
                <a:cs typeface="Verdana"/>
              </a:rPr>
              <a:t>on </a:t>
            </a:r>
            <a:r>
              <a:rPr sz="4150" dirty="0">
                <a:solidFill>
                  <a:srgbClr val="253432"/>
                </a:solidFill>
                <a:latin typeface="Verdana"/>
                <a:cs typeface="Verdana"/>
              </a:rPr>
              <a:t>technological</a:t>
            </a:r>
            <a:r>
              <a:rPr sz="4150" spc="-20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80" dirty="0">
                <a:solidFill>
                  <a:srgbClr val="253432"/>
                </a:solidFill>
                <a:latin typeface="Verdana"/>
                <a:cs typeface="Verdana"/>
              </a:rPr>
              <a:t>ease</a:t>
            </a:r>
            <a:r>
              <a:rPr sz="4150" spc="-2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65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4150" spc="-2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0" dirty="0">
                <a:solidFill>
                  <a:srgbClr val="253432"/>
                </a:solidFill>
                <a:latin typeface="Verdana"/>
                <a:cs typeface="Verdana"/>
              </a:rPr>
              <a:t>mobility </a:t>
            </a:r>
            <a:r>
              <a:rPr sz="4150" spc="-55" dirty="0">
                <a:solidFill>
                  <a:srgbClr val="253432"/>
                </a:solidFill>
                <a:latin typeface="Verdana"/>
                <a:cs typeface="Verdana"/>
              </a:rPr>
              <a:t>provide</a:t>
            </a:r>
            <a:r>
              <a:rPr sz="4150" spc="-3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dirty="0">
                <a:solidFill>
                  <a:srgbClr val="253432"/>
                </a:solidFill>
                <a:latin typeface="Verdana"/>
                <a:cs typeface="Verdana"/>
              </a:rPr>
              <a:t>us</a:t>
            </a:r>
            <a:r>
              <a:rPr sz="415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45" dirty="0">
                <a:solidFill>
                  <a:srgbClr val="253432"/>
                </a:solidFill>
                <a:latin typeface="Verdana"/>
                <a:cs typeface="Verdana"/>
              </a:rPr>
              <a:t>with</a:t>
            </a:r>
            <a:r>
              <a:rPr sz="415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05" dirty="0">
                <a:solidFill>
                  <a:srgbClr val="253432"/>
                </a:solidFill>
                <a:latin typeface="Verdana"/>
                <a:cs typeface="Verdana"/>
              </a:rPr>
              <a:t>a</a:t>
            </a:r>
            <a:r>
              <a:rPr sz="415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-130" dirty="0">
                <a:solidFill>
                  <a:srgbClr val="253432"/>
                </a:solidFill>
                <a:latin typeface="Verdana"/>
                <a:cs typeface="Verdana"/>
              </a:rPr>
              <a:t>territoriality</a:t>
            </a:r>
            <a:r>
              <a:rPr sz="415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50" spc="40" dirty="0">
                <a:solidFill>
                  <a:srgbClr val="253432"/>
                </a:solidFill>
                <a:latin typeface="Verdana"/>
                <a:cs typeface="Verdana"/>
              </a:rPr>
              <a:t>of </a:t>
            </a:r>
            <a:r>
              <a:rPr sz="4150" b="1" spc="-135" dirty="0">
                <a:solidFill>
                  <a:srgbClr val="253432"/>
                </a:solidFill>
                <a:latin typeface="Tahoma"/>
                <a:cs typeface="Tahoma"/>
              </a:rPr>
              <a:t>thin</a:t>
            </a:r>
            <a:r>
              <a:rPr sz="4150" b="1" spc="-14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50" b="1" spc="45" dirty="0">
                <a:solidFill>
                  <a:srgbClr val="253432"/>
                </a:solidFill>
                <a:latin typeface="Tahoma"/>
                <a:cs typeface="Tahoma"/>
              </a:rPr>
              <a:t>relevance</a:t>
            </a:r>
            <a:endParaRPr sz="41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96375" y="5961488"/>
            <a:ext cx="5066030" cy="1053465"/>
            <a:chOff x="9096375" y="5961488"/>
            <a:chExt cx="5066030" cy="1053465"/>
          </a:xfrm>
        </p:grpSpPr>
        <p:sp>
          <p:nvSpPr>
            <p:cNvPr id="5" name="object 5"/>
            <p:cNvSpPr/>
            <p:nvPr/>
          </p:nvSpPr>
          <p:spPr>
            <a:xfrm>
              <a:off x="9143999" y="6009113"/>
              <a:ext cx="4827905" cy="958215"/>
            </a:xfrm>
            <a:custGeom>
              <a:avLst/>
              <a:gdLst/>
              <a:ahLst/>
              <a:cxnLst/>
              <a:rect l="l" t="t" r="r" b="b"/>
              <a:pathLst>
                <a:path w="4827905" h="958215">
                  <a:moveTo>
                    <a:pt x="0" y="0"/>
                  </a:moveTo>
                  <a:lnTo>
                    <a:pt x="4532284" y="0"/>
                  </a:lnTo>
                  <a:lnTo>
                    <a:pt x="4580179" y="3864"/>
                  </a:lnTo>
                  <a:lnTo>
                    <a:pt x="4625613" y="15053"/>
                  </a:lnTo>
                  <a:lnTo>
                    <a:pt x="4667980" y="32958"/>
                  </a:lnTo>
                  <a:lnTo>
                    <a:pt x="4706669" y="56970"/>
                  </a:lnTo>
                  <a:lnTo>
                    <a:pt x="4741075" y="86484"/>
                  </a:lnTo>
                  <a:lnTo>
                    <a:pt x="4770588" y="120889"/>
                  </a:lnTo>
                  <a:lnTo>
                    <a:pt x="4794601" y="159579"/>
                  </a:lnTo>
                  <a:lnTo>
                    <a:pt x="4812505" y="201945"/>
                  </a:lnTo>
                  <a:lnTo>
                    <a:pt x="4823694" y="247379"/>
                  </a:lnTo>
                  <a:lnTo>
                    <a:pt x="4827559" y="295274"/>
                  </a:lnTo>
                  <a:lnTo>
                    <a:pt x="4827559" y="957915"/>
                  </a:lnTo>
                </a:path>
              </a:pathLst>
            </a:custGeom>
            <a:ln w="95249">
              <a:solidFill>
                <a:srgbClr val="C385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828684" y="6776529"/>
              <a:ext cx="285750" cy="190500"/>
            </a:xfrm>
            <a:custGeom>
              <a:avLst/>
              <a:gdLst/>
              <a:ahLst/>
              <a:cxnLst/>
              <a:rect l="l" t="t" r="r" b="b"/>
              <a:pathLst>
                <a:path w="285750" h="190500">
                  <a:moveTo>
                    <a:pt x="285750" y="0"/>
                  </a:moveTo>
                  <a:lnTo>
                    <a:pt x="142874" y="190499"/>
                  </a:lnTo>
                  <a:lnTo>
                    <a:pt x="0" y="0"/>
                  </a:lnTo>
                </a:path>
              </a:pathLst>
            </a:custGeom>
            <a:ln w="95249">
              <a:solidFill>
                <a:srgbClr val="C385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898" y="-22828"/>
            <a:ext cx="6130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The</a:t>
            </a:r>
            <a:r>
              <a:rPr sz="2800" spc="-17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00" dirty="0">
                <a:solidFill>
                  <a:srgbClr val="253432"/>
                </a:solidFill>
                <a:latin typeface="Verdana"/>
                <a:cs typeface="Verdana"/>
              </a:rPr>
              <a:t>territoriality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50" dirty="0">
                <a:solidFill>
                  <a:srgbClr val="253432"/>
                </a:solidFill>
                <a:latin typeface="Verdana"/>
                <a:cs typeface="Verdana"/>
              </a:rPr>
              <a:t>thin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253432"/>
                </a:solidFill>
                <a:latin typeface="Verdana"/>
                <a:cs typeface="Verdana"/>
              </a:rPr>
              <a:t>relevance(s)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16</a:t>
            </a:fld>
            <a:endParaRPr spc="-60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20349" cy="102825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46319" y="438407"/>
            <a:ext cx="5954395" cy="881888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>
              <a:lnSpc>
                <a:spcPts val="6310"/>
              </a:lnSpc>
              <a:spcBef>
                <a:spcPts val="785"/>
              </a:spcBef>
            </a:pPr>
            <a:r>
              <a:rPr sz="5700" b="1" spc="-250" dirty="0">
                <a:solidFill>
                  <a:srgbClr val="EBE7D8"/>
                </a:solidFill>
                <a:latin typeface="Tahoma"/>
                <a:cs typeface="Tahoma"/>
              </a:rPr>
              <a:t>TIME-</a:t>
            </a:r>
            <a:r>
              <a:rPr sz="5700" b="1" spc="220" dirty="0">
                <a:solidFill>
                  <a:srgbClr val="EBE7D8"/>
                </a:solidFill>
                <a:latin typeface="Tahoma"/>
                <a:cs typeface="Tahoma"/>
              </a:rPr>
              <a:t>SPACE </a:t>
            </a:r>
            <a:r>
              <a:rPr sz="5700" b="1" spc="-100" dirty="0">
                <a:solidFill>
                  <a:srgbClr val="EBE7D8"/>
                </a:solidFill>
                <a:latin typeface="Tahoma"/>
                <a:cs typeface="Tahoma"/>
              </a:rPr>
              <a:t>BRIDGING </a:t>
            </a:r>
            <a:r>
              <a:rPr sz="5700" b="1" spc="70" dirty="0">
                <a:solidFill>
                  <a:srgbClr val="EBE7D8"/>
                </a:solidFill>
                <a:latin typeface="Tahoma"/>
                <a:cs typeface="Tahoma"/>
              </a:rPr>
              <a:t>CAPACITY</a:t>
            </a:r>
            <a:r>
              <a:rPr sz="5700" b="1" spc="-105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5700" b="1" spc="190" dirty="0">
                <a:solidFill>
                  <a:srgbClr val="EBE7D8"/>
                </a:solidFill>
                <a:latin typeface="Tahoma"/>
                <a:cs typeface="Tahoma"/>
              </a:rPr>
              <a:t>OF </a:t>
            </a:r>
            <a:r>
              <a:rPr sz="5700" b="1" spc="-10" dirty="0">
                <a:solidFill>
                  <a:srgbClr val="EBE7D8"/>
                </a:solidFill>
                <a:latin typeface="Tahoma"/>
                <a:cs typeface="Tahoma"/>
              </a:rPr>
              <a:t>SOCIAL </a:t>
            </a:r>
            <a:r>
              <a:rPr sz="5700" b="1" spc="-105" dirty="0">
                <a:solidFill>
                  <a:srgbClr val="EBE7D8"/>
                </a:solidFill>
                <a:latin typeface="Tahoma"/>
                <a:cs typeface="Tahoma"/>
              </a:rPr>
              <a:t>RELATIONSHIPS</a:t>
            </a:r>
            <a:endParaRPr sz="5700">
              <a:latin typeface="Tahoma"/>
              <a:cs typeface="Tahoma"/>
            </a:endParaRPr>
          </a:p>
          <a:p>
            <a:pPr marL="713105">
              <a:lnSpc>
                <a:spcPct val="100000"/>
              </a:lnSpc>
              <a:spcBef>
                <a:spcPts val="3309"/>
              </a:spcBef>
            </a:pPr>
            <a:r>
              <a:rPr sz="3250" spc="-30" dirty="0">
                <a:solidFill>
                  <a:srgbClr val="EBE7D8"/>
                </a:solidFill>
                <a:latin typeface="Verdana"/>
                <a:cs typeface="Verdana"/>
              </a:rPr>
              <a:t>marriages/partnerships</a:t>
            </a:r>
            <a:endParaRPr sz="3250">
              <a:latin typeface="Verdana"/>
              <a:cs typeface="Verdana"/>
            </a:endParaRPr>
          </a:p>
          <a:p>
            <a:pPr marL="105410" marR="157480">
              <a:lnSpc>
                <a:spcPct val="116900"/>
              </a:lnSpc>
              <a:spcBef>
                <a:spcPts val="2785"/>
              </a:spcBef>
            </a:pPr>
            <a:r>
              <a:rPr sz="3850" spc="-10" dirty="0">
                <a:solidFill>
                  <a:srgbClr val="EBE7D8"/>
                </a:solidFill>
                <a:latin typeface="Verdana"/>
                <a:cs typeface="Verdana"/>
              </a:rPr>
              <a:t>easier</a:t>
            </a:r>
            <a:r>
              <a:rPr sz="3850" spc="-2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dirty="0">
                <a:solidFill>
                  <a:srgbClr val="EBE7D8"/>
                </a:solidFill>
                <a:latin typeface="Verdana"/>
                <a:cs typeface="Verdana"/>
              </a:rPr>
              <a:t>to</a:t>
            </a:r>
            <a:r>
              <a:rPr sz="3850" spc="-2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90" dirty="0">
                <a:solidFill>
                  <a:srgbClr val="EBE7D8"/>
                </a:solidFill>
                <a:latin typeface="Verdana"/>
                <a:cs typeface="Verdana"/>
              </a:rPr>
              <a:t>be</a:t>
            </a:r>
            <a:r>
              <a:rPr sz="3850" spc="-2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110" dirty="0">
                <a:solidFill>
                  <a:srgbClr val="EBE7D8"/>
                </a:solidFill>
                <a:latin typeface="Verdana"/>
                <a:cs typeface="Verdana"/>
              </a:rPr>
              <a:t>part</a:t>
            </a:r>
            <a:r>
              <a:rPr sz="3850" spc="-2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25" dirty="0">
                <a:solidFill>
                  <a:srgbClr val="EBE7D8"/>
                </a:solidFill>
                <a:latin typeface="Verdana"/>
                <a:cs typeface="Verdana"/>
              </a:rPr>
              <a:t>in </a:t>
            </a:r>
            <a:r>
              <a:rPr sz="3850" dirty="0">
                <a:solidFill>
                  <a:srgbClr val="EBE7D8"/>
                </a:solidFill>
                <a:latin typeface="Verdana"/>
                <a:cs typeface="Verdana"/>
              </a:rPr>
              <a:t>each</a:t>
            </a:r>
            <a:r>
              <a:rPr sz="3850" spc="-18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60" dirty="0">
                <a:solidFill>
                  <a:srgbClr val="EBE7D8"/>
                </a:solidFill>
                <a:latin typeface="Verdana"/>
                <a:cs typeface="Verdana"/>
              </a:rPr>
              <a:t>other</a:t>
            </a:r>
            <a:r>
              <a:rPr sz="3850" spc="-17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10" dirty="0">
                <a:solidFill>
                  <a:srgbClr val="EBE7D8"/>
                </a:solidFill>
                <a:latin typeface="Verdana"/>
                <a:cs typeface="Verdana"/>
              </a:rPr>
              <a:t>lifes </a:t>
            </a:r>
            <a:r>
              <a:rPr sz="3850" spc="70" dirty="0">
                <a:solidFill>
                  <a:srgbClr val="EBE7D8"/>
                </a:solidFill>
                <a:latin typeface="Verdana"/>
                <a:cs typeface="Verdana"/>
              </a:rPr>
              <a:t>because</a:t>
            </a:r>
            <a:r>
              <a:rPr sz="3850" spc="-2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70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3850" spc="-2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10" dirty="0">
                <a:solidFill>
                  <a:srgbClr val="EBE7D8"/>
                </a:solidFill>
                <a:latin typeface="Verdana"/>
                <a:cs typeface="Verdana"/>
              </a:rPr>
              <a:t>technology, </a:t>
            </a:r>
            <a:r>
              <a:rPr sz="3850" spc="-100" dirty="0">
                <a:solidFill>
                  <a:srgbClr val="EBE7D8"/>
                </a:solidFill>
                <a:latin typeface="Verdana"/>
                <a:cs typeface="Verdana"/>
              </a:rPr>
              <a:t>but</a:t>
            </a:r>
            <a:r>
              <a:rPr sz="3850" spc="-2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20" dirty="0">
                <a:solidFill>
                  <a:srgbClr val="EBE7D8"/>
                </a:solidFill>
                <a:latin typeface="Verdana"/>
                <a:cs typeface="Verdana"/>
              </a:rPr>
              <a:t>still</a:t>
            </a:r>
            <a:r>
              <a:rPr sz="3850" spc="-2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dirty="0">
                <a:solidFill>
                  <a:srgbClr val="EBE7D8"/>
                </a:solidFill>
                <a:latin typeface="Verdana"/>
                <a:cs typeface="Verdana"/>
              </a:rPr>
              <a:t>is</a:t>
            </a:r>
            <a:r>
              <a:rPr sz="3850" spc="-2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80" dirty="0">
                <a:solidFill>
                  <a:srgbClr val="EBE7D8"/>
                </a:solidFill>
                <a:latin typeface="Verdana"/>
                <a:cs typeface="Verdana"/>
              </a:rPr>
              <a:t>not</a:t>
            </a:r>
            <a:r>
              <a:rPr sz="3850" spc="-2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25" dirty="0">
                <a:solidFill>
                  <a:srgbClr val="EBE7D8"/>
                </a:solidFill>
                <a:latin typeface="Verdana"/>
                <a:cs typeface="Verdana"/>
              </a:rPr>
              <a:t>an </a:t>
            </a:r>
            <a:r>
              <a:rPr sz="3850" spc="-20" dirty="0">
                <a:solidFill>
                  <a:srgbClr val="EBE7D8"/>
                </a:solidFill>
                <a:latin typeface="Verdana"/>
                <a:cs typeface="Verdana"/>
              </a:rPr>
              <a:t>adequate</a:t>
            </a:r>
            <a:r>
              <a:rPr sz="3850" spc="-28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850" spc="-10" dirty="0">
                <a:solidFill>
                  <a:srgbClr val="EBE7D8"/>
                </a:solidFill>
                <a:latin typeface="Verdana"/>
                <a:cs typeface="Verdana"/>
              </a:rPr>
              <a:t>substitute</a:t>
            </a:r>
            <a:endParaRPr sz="385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spc="-605" dirty="0"/>
              <a:t>17</a:t>
            </a:fld>
            <a:endParaRPr spc="-605" dirty="0"/>
          </a:p>
        </p:txBody>
      </p:sp>
      <p:sp>
        <p:nvSpPr>
          <p:cNvPr id="4" name="object 4"/>
          <p:cNvSpPr txBox="1"/>
          <p:nvPr/>
        </p:nvSpPr>
        <p:spPr>
          <a:xfrm>
            <a:off x="12898" y="-22828"/>
            <a:ext cx="6130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2800" spc="-1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00" dirty="0">
                <a:solidFill>
                  <a:srgbClr val="EBE7D8"/>
                </a:solidFill>
                <a:latin typeface="Verdana"/>
                <a:cs typeface="Verdana"/>
              </a:rPr>
              <a:t>territoriality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50" dirty="0">
                <a:solidFill>
                  <a:srgbClr val="EBE7D8"/>
                </a:solidFill>
                <a:latin typeface="Verdana"/>
                <a:cs typeface="Verdana"/>
              </a:rPr>
              <a:t>thin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EBE7D8"/>
                </a:solidFill>
                <a:latin typeface="Verdana"/>
                <a:cs typeface="Verdana"/>
              </a:rPr>
              <a:t>relevance(s)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682" y="710819"/>
            <a:ext cx="5981699" cy="88296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24092" y="669544"/>
            <a:ext cx="7127240" cy="39116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5080">
              <a:lnSpc>
                <a:spcPts val="9900"/>
              </a:lnSpc>
              <a:spcBef>
                <a:spcPts val="1100"/>
              </a:spcBef>
            </a:pPr>
            <a:r>
              <a:rPr sz="9000" spc="50" dirty="0">
                <a:solidFill>
                  <a:srgbClr val="253432"/>
                </a:solidFill>
              </a:rPr>
              <a:t>DEBATE</a:t>
            </a:r>
            <a:r>
              <a:rPr sz="9000" spc="-290" dirty="0">
                <a:solidFill>
                  <a:srgbClr val="253432"/>
                </a:solidFill>
              </a:rPr>
              <a:t> </a:t>
            </a:r>
            <a:r>
              <a:rPr sz="9000" spc="215" dirty="0">
                <a:solidFill>
                  <a:srgbClr val="253432"/>
                </a:solidFill>
              </a:rPr>
              <a:t>ON </a:t>
            </a:r>
            <a:r>
              <a:rPr sz="9000" spc="254" dirty="0">
                <a:solidFill>
                  <a:srgbClr val="253432"/>
                </a:solidFill>
              </a:rPr>
              <a:t>HOME</a:t>
            </a:r>
            <a:r>
              <a:rPr sz="9000" spc="-300" dirty="0">
                <a:solidFill>
                  <a:srgbClr val="253432"/>
                </a:solidFill>
              </a:rPr>
              <a:t> </a:t>
            </a:r>
            <a:r>
              <a:rPr sz="9000" spc="-25" dirty="0">
                <a:solidFill>
                  <a:srgbClr val="253432"/>
                </a:solidFill>
              </a:rPr>
              <a:t>AND </a:t>
            </a:r>
            <a:r>
              <a:rPr sz="9000" spc="-10" dirty="0">
                <a:solidFill>
                  <a:srgbClr val="253432"/>
                </a:solidFill>
              </a:rPr>
              <a:t>BELONGING</a:t>
            </a:r>
            <a:endParaRPr sz="9000"/>
          </a:p>
        </p:txBody>
      </p:sp>
      <p:sp>
        <p:nvSpPr>
          <p:cNvPr id="6" name="object 6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18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5047" y="-22828"/>
            <a:ext cx="3275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253432"/>
                </a:solidFill>
                <a:latin typeface="Verdana"/>
                <a:cs typeface="Verdana"/>
              </a:rPr>
              <a:t>from</a:t>
            </a:r>
            <a:r>
              <a:rPr sz="28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65" dirty="0">
                <a:solidFill>
                  <a:srgbClr val="253432"/>
                </a:solidFill>
                <a:latin typeface="Verdana"/>
                <a:cs typeface="Verdana"/>
              </a:rPr>
              <a:t>rutes</a:t>
            </a:r>
            <a:r>
              <a:rPr sz="28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280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253432"/>
                </a:solidFill>
                <a:latin typeface="Verdana"/>
                <a:cs typeface="Verdana"/>
              </a:rPr>
              <a:t>roots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24092" y="5176590"/>
            <a:ext cx="7238365" cy="40614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965200">
              <a:lnSpc>
                <a:spcPct val="117000"/>
              </a:lnSpc>
              <a:spcBef>
                <a:spcPts val="90"/>
              </a:spcBef>
            </a:pPr>
            <a:r>
              <a:rPr sz="2950" spc="-35" dirty="0">
                <a:solidFill>
                  <a:srgbClr val="253432"/>
                </a:solidFill>
                <a:latin typeface="Verdana"/>
                <a:cs typeface="Verdana"/>
              </a:rPr>
              <a:t>conservative</a:t>
            </a:r>
            <a:r>
              <a:rPr sz="295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253432"/>
                </a:solidFill>
                <a:latin typeface="Verdana"/>
                <a:cs typeface="Verdana"/>
              </a:rPr>
              <a:t>from</a:t>
            </a:r>
            <a:r>
              <a:rPr sz="295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253432"/>
                </a:solidFill>
                <a:latin typeface="Verdana"/>
                <a:cs typeface="Verdana"/>
              </a:rPr>
              <a:t>point</a:t>
            </a:r>
            <a:r>
              <a:rPr sz="295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55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253432"/>
                </a:solidFill>
                <a:latin typeface="Verdana"/>
                <a:cs typeface="Verdana"/>
              </a:rPr>
              <a:t>view</a:t>
            </a:r>
            <a:r>
              <a:rPr sz="295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30" dirty="0">
                <a:solidFill>
                  <a:srgbClr val="253432"/>
                </a:solidFill>
                <a:latin typeface="Verdana"/>
                <a:cs typeface="Verdana"/>
              </a:rPr>
              <a:t>of </a:t>
            </a:r>
            <a:r>
              <a:rPr sz="2950" spc="-25" dirty="0">
                <a:solidFill>
                  <a:srgbClr val="253432"/>
                </a:solidFill>
                <a:latin typeface="Verdana"/>
                <a:cs typeface="Verdana"/>
              </a:rPr>
              <a:t>globalization</a:t>
            </a:r>
            <a:r>
              <a:rPr sz="295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253432"/>
                </a:solidFill>
                <a:latin typeface="Verdana"/>
                <a:cs typeface="Verdana"/>
              </a:rPr>
              <a:t>theory</a:t>
            </a:r>
            <a:endParaRPr sz="2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29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950" spc="-25" dirty="0">
                <a:solidFill>
                  <a:srgbClr val="253432"/>
                </a:solidFill>
                <a:latin typeface="Verdana"/>
                <a:cs typeface="Verdana"/>
              </a:rPr>
              <a:t>reducing</a:t>
            </a:r>
            <a:r>
              <a:rPr sz="295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253432"/>
                </a:solidFill>
                <a:latin typeface="Verdana"/>
                <a:cs typeface="Verdana"/>
              </a:rPr>
              <a:t>this</a:t>
            </a:r>
            <a:r>
              <a:rPr sz="295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253432"/>
                </a:solidFill>
                <a:latin typeface="Verdana"/>
                <a:cs typeface="Verdana"/>
              </a:rPr>
              <a:t>debate</a:t>
            </a:r>
            <a:r>
              <a:rPr sz="295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295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253432"/>
                </a:solidFill>
                <a:latin typeface="Verdana"/>
                <a:cs typeface="Verdana"/>
              </a:rPr>
              <a:t>nostalgia</a:t>
            </a:r>
            <a:endParaRPr sz="2950">
              <a:latin typeface="Verdana"/>
              <a:cs typeface="Verdana"/>
            </a:endParaRPr>
          </a:p>
          <a:p>
            <a:pPr marL="12700" marR="5080">
              <a:lnSpc>
                <a:spcPct val="117000"/>
              </a:lnSpc>
              <a:spcBef>
                <a:spcPts val="3465"/>
              </a:spcBef>
            </a:pPr>
            <a:r>
              <a:rPr sz="2950" dirty="0">
                <a:solidFill>
                  <a:srgbClr val="253432"/>
                </a:solidFill>
                <a:latin typeface="Verdana"/>
                <a:cs typeface="Verdana"/>
              </a:rPr>
              <a:t>issues</a:t>
            </a:r>
            <a:r>
              <a:rPr sz="295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55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2950" spc="-1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253432"/>
                </a:solidFill>
                <a:latin typeface="Verdana"/>
                <a:cs typeface="Verdana"/>
              </a:rPr>
              <a:t>‘home,</a:t>
            </a:r>
            <a:r>
              <a:rPr sz="2950" spc="-1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253432"/>
                </a:solidFill>
                <a:latin typeface="Verdana"/>
                <a:cs typeface="Verdana"/>
              </a:rPr>
              <a:t>belonging’</a:t>
            </a:r>
            <a:r>
              <a:rPr sz="2950" spc="-1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2950" spc="-1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55" dirty="0">
                <a:solidFill>
                  <a:srgbClr val="253432"/>
                </a:solidFill>
                <a:latin typeface="Verdana"/>
                <a:cs typeface="Verdana"/>
              </a:rPr>
              <a:t>‘place’ </a:t>
            </a:r>
            <a:r>
              <a:rPr sz="2950" spc="-20" dirty="0">
                <a:solidFill>
                  <a:srgbClr val="253432"/>
                </a:solidFill>
                <a:latin typeface="Verdana"/>
                <a:cs typeface="Verdana"/>
              </a:rPr>
              <a:t>has</a:t>
            </a:r>
            <a:r>
              <a:rPr sz="2950" spc="-2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253432"/>
                </a:solidFill>
                <a:latin typeface="Verdana"/>
                <a:cs typeface="Verdana"/>
              </a:rPr>
              <a:t>emerged</a:t>
            </a:r>
            <a:r>
              <a:rPr sz="295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253432"/>
                </a:solidFill>
                <a:latin typeface="Verdana"/>
                <a:cs typeface="Verdana"/>
              </a:rPr>
              <a:t>from</a:t>
            </a:r>
            <a:r>
              <a:rPr sz="2950" spc="-2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253432"/>
                </a:solidFill>
                <a:latin typeface="Verdana"/>
                <a:cs typeface="Verdana"/>
              </a:rPr>
              <a:t>cultural</a:t>
            </a:r>
            <a:r>
              <a:rPr sz="295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295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253432"/>
                </a:solidFill>
                <a:latin typeface="Verdana"/>
                <a:cs typeface="Verdana"/>
              </a:rPr>
              <a:t>social anthropology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52676" y="4290836"/>
            <a:ext cx="1587500" cy="1704975"/>
          </a:xfrm>
          <a:custGeom>
            <a:avLst/>
            <a:gdLst/>
            <a:ahLst/>
            <a:cxnLst/>
            <a:rect l="l" t="t" r="r" b="b"/>
            <a:pathLst>
              <a:path w="1587500" h="1704975">
                <a:moveTo>
                  <a:pt x="452401" y="1704974"/>
                </a:moveTo>
                <a:lnTo>
                  <a:pt x="223554" y="1573112"/>
                </a:lnTo>
                <a:lnTo>
                  <a:pt x="386260" y="1292247"/>
                </a:lnTo>
                <a:lnTo>
                  <a:pt x="0" y="1292247"/>
                </a:lnTo>
                <a:lnTo>
                  <a:pt x="0" y="1028523"/>
                </a:lnTo>
                <a:lnTo>
                  <a:pt x="538383" y="1028523"/>
                </a:lnTo>
                <a:lnTo>
                  <a:pt x="742096" y="676451"/>
                </a:lnTo>
                <a:lnTo>
                  <a:pt x="0" y="676451"/>
                </a:lnTo>
                <a:lnTo>
                  <a:pt x="0" y="412727"/>
                </a:lnTo>
                <a:lnTo>
                  <a:pt x="895542" y="412727"/>
                </a:lnTo>
                <a:lnTo>
                  <a:pt x="1134971" y="0"/>
                </a:lnTo>
                <a:lnTo>
                  <a:pt x="1363817" y="131861"/>
                </a:lnTo>
                <a:lnTo>
                  <a:pt x="1201111" y="412727"/>
                </a:lnTo>
                <a:lnTo>
                  <a:pt x="1587372" y="412727"/>
                </a:lnTo>
                <a:lnTo>
                  <a:pt x="1587372" y="676451"/>
                </a:lnTo>
                <a:lnTo>
                  <a:pt x="1048988" y="676451"/>
                </a:lnTo>
                <a:lnTo>
                  <a:pt x="1048988" y="675133"/>
                </a:lnTo>
                <a:lnTo>
                  <a:pt x="843952" y="1028523"/>
                </a:lnTo>
                <a:lnTo>
                  <a:pt x="1587372" y="1028523"/>
                </a:lnTo>
                <a:lnTo>
                  <a:pt x="1587372" y="1292247"/>
                </a:lnTo>
                <a:lnTo>
                  <a:pt x="691829" y="1292247"/>
                </a:lnTo>
                <a:lnTo>
                  <a:pt x="452401" y="17049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75889" y="2001661"/>
            <a:ext cx="68446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-10" dirty="0">
                <a:solidFill>
                  <a:srgbClr val="EBE7D8"/>
                </a:solidFill>
                <a:latin typeface="Tahoma"/>
                <a:cs typeface="Tahoma"/>
              </a:rPr>
              <a:t>NOSTALGIA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19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4882" y="6833518"/>
            <a:ext cx="951611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40" dirty="0">
                <a:solidFill>
                  <a:srgbClr val="EBE7D8"/>
                </a:solidFill>
                <a:latin typeface="Tahoma"/>
                <a:cs typeface="Tahoma"/>
              </a:rPr>
              <a:t>HOMESICKNESS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025047" y="-22828"/>
            <a:ext cx="3275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90" dirty="0">
                <a:latin typeface="Verdana"/>
                <a:cs typeface="Verdana"/>
              </a:rPr>
              <a:t>from</a:t>
            </a:r>
            <a:r>
              <a:rPr sz="2800" b="0" spc="-190" dirty="0">
                <a:latin typeface="Verdana"/>
                <a:cs typeface="Verdana"/>
              </a:rPr>
              <a:t> </a:t>
            </a:r>
            <a:r>
              <a:rPr sz="2800" b="0" spc="-65" dirty="0">
                <a:latin typeface="Verdana"/>
                <a:cs typeface="Verdana"/>
              </a:rPr>
              <a:t>rutes</a:t>
            </a:r>
            <a:r>
              <a:rPr sz="2800" b="0" spc="-190" dirty="0">
                <a:latin typeface="Verdana"/>
                <a:cs typeface="Verdana"/>
              </a:rPr>
              <a:t> </a:t>
            </a:r>
            <a:r>
              <a:rPr sz="2800" b="0" dirty="0">
                <a:latin typeface="Verdana"/>
                <a:cs typeface="Verdana"/>
              </a:rPr>
              <a:t>to</a:t>
            </a:r>
            <a:r>
              <a:rPr sz="2800" b="0" spc="-185" dirty="0">
                <a:latin typeface="Verdana"/>
                <a:cs typeface="Verdana"/>
              </a:rPr>
              <a:t> </a:t>
            </a:r>
            <a:r>
              <a:rPr sz="2800" b="0" spc="-20" dirty="0">
                <a:latin typeface="Verdana"/>
                <a:cs typeface="Verdana"/>
              </a:rPr>
              <a:t>roots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006" y="3787775"/>
            <a:ext cx="6814820" cy="26543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5080">
              <a:lnSpc>
                <a:spcPts val="9900"/>
              </a:lnSpc>
              <a:spcBef>
                <a:spcPts val="1100"/>
              </a:spcBef>
            </a:pPr>
            <a:r>
              <a:rPr sz="9000" b="1" spc="-290" dirty="0">
                <a:solidFill>
                  <a:srgbClr val="253432"/>
                </a:solidFill>
                <a:latin typeface="Tahoma"/>
                <a:cs typeface="Tahoma"/>
              </a:rPr>
              <a:t>AIM</a:t>
            </a:r>
            <a:r>
              <a:rPr sz="9000" b="1" spc="-29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9000" b="1" spc="345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9000" b="1" spc="-29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9000" b="1" spc="30" dirty="0">
                <a:solidFill>
                  <a:srgbClr val="253432"/>
                </a:solidFill>
                <a:latin typeface="Tahoma"/>
                <a:cs typeface="Tahoma"/>
              </a:rPr>
              <a:t>THE </a:t>
            </a:r>
            <a:r>
              <a:rPr sz="9000" b="1" spc="185" dirty="0">
                <a:solidFill>
                  <a:srgbClr val="253432"/>
                </a:solidFill>
                <a:latin typeface="Tahoma"/>
                <a:cs typeface="Tahoma"/>
              </a:rPr>
              <a:t>TEXT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0" y="2580758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575" y="0"/>
                </a:lnTo>
              </a:path>
            </a:pathLst>
          </a:custGeom>
          <a:ln w="95249">
            <a:solidFill>
              <a:srgbClr val="C38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87176" y="1720200"/>
            <a:ext cx="5074920" cy="158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099"/>
              </a:lnSpc>
              <a:spcBef>
                <a:spcPts val="100"/>
              </a:spcBef>
            </a:pPr>
            <a:r>
              <a:rPr sz="4000" spc="-65" dirty="0">
                <a:solidFill>
                  <a:srgbClr val="253432"/>
                </a:solidFill>
              </a:rPr>
              <a:t>reformulation</a:t>
            </a:r>
            <a:r>
              <a:rPr sz="4000" spc="-135" dirty="0">
                <a:solidFill>
                  <a:srgbClr val="253432"/>
                </a:solidFill>
              </a:rPr>
              <a:t> </a:t>
            </a:r>
            <a:r>
              <a:rPr sz="4000" dirty="0">
                <a:solidFill>
                  <a:srgbClr val="253432"/>
                </a:solidFill>
              </a:rPr>
              <a:t>of</a:t>
            </a:r>
            <a:r>
              <a:rPr sz="4000" spc="-125" dirty="0">
                <a:solidFill>
                  <a:srgbClr val="253432"/>
                </a:solidFill>
              </a:rPr>
              <a:t> </a:t>
            </a:r>
            <a:r>
              <a:rPr sz="4000" spc="-25" dirty="0">
                <a:solidFill>
                  <a:srgbClr val="253432"/>
                </a:solidFill>
              </a:rPr>
              <a:t>the </a:t>
            </a:r>
            <a:r>
              <a:rPr sz="4000" spc="-20" dirty="0">
                <a:solidFill>
                  <a:srgbClr val="253432"/>
                </a:solidFill>
              </a:rPr>
              <a:t>globalization</a:t>
            </a:r>
            <a:r>
              <a:rPr sz="4000" spc="-229" dirty="0">
                <a:solidFill>
                  <a:srgbClr val="253432"/>
                </a:solidFill>
              </a:rPr>
              <a:t> </a:t>
            </a:r>
            <a:r>
              <a:rPr sz="4000" spc="-10" dirty="0">
                <a:solidFill>
                  <a:srgbClr val="253432"/>
                </a:solidFill>
              </a:rPr>
              <a:t>theory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9144000" y="4754507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575" y="0"/>
                </a:lnTo>
              </a:path>
            </a:pathLst>
          </a:custGeom>
          <a:ln w="95249">
            <a:solidFill>
              <a:srgbClr val="C38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80" y="-22828"/>
            <a:ext cx="2090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253432"/>
                </a:solidFill>
                <a:latin typeface="Verdana"/>
                <a:cs typeface="Verdana"/>
              </a:rPr>
              <a:t>Introduction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6601" y="6088629"/>
            <a:ext cx="171450" cy="1714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6601" y="6936354"/>
            <a:ext cx="171450" cy="1714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787176" y="3860793"/>
            <a:ext cx="5677535" cy="4285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05790">
              <a:lnSpc>
                <a:spcPct val="139100"/>
              </a:lnSpc>
              <a:spcBef>
                <a:spcPts val="95"/>
              </a:spcBef>
            </a:pPr>
            <a:r>
              <a:rPr sz="4000" b="1" spc="70" dirty="0">
                <a:solidFill>
                  <a:srgbClr val="253432"/>
                </a:solidFill>
                <a:latin typeface="Tahoma"/>
                <a:cs typeface="Tahoma"/>
              </a:rPr>
              <a:t>identifying</a:t>
            </a:r>
            <a:r>
              <a:rPr sz="4000" b="1" spc="23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000" b="1" dirty="0">
                <a:solidFill>
                  <a:srgbClr val="253432"/>
                </a:solidFill>
                <a:latin typeface="Tahoma"/>
                <a:cs typeface="Tahoma"/>
              </a:rPr>
              <a:t>2</a:t>
            </a:r>
            <a:r>
              <a:rPr sz="4000" b="1" spc="24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000" b="1" spc="-10" dirty="0">
                <a:solidFill>
                  <a:srgbClr val="253432"/>
                </a:solidFill>
                <a:latin typeface="Tahoma"/>
                <a:cs typeface="Tahoma"/>
              </a:rPr>
              <a:t>major </a:t>
            </a:r>
            <a:r>
              <a:rPr sz="4000" b="1" spc="60" dirty="0">
                <a:solidFill>
                  <a:srgbClr val="253432"/>
                </a:solidFill>
                <a:latin typeface="Tahoma"/>
                <a:cs typeface="Tahoma"/>
              </a:rPr>
              <a:t>limitations</a:t>
            </a:r>
            <a:r>
              <a:rPr sz="4000" b="1" spc="15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000" b="1" dirty="0">
                <a:solidFill>
                  <a:srgbClr val="253432"/>
                </a:solidFill>
                <a:latin typeface="Tahoma"/>
                <a:cs typeface="Tahoma"/>
              </a:rPr>
              <a:t>in</a:t>
            </a:r>
            <a:r>
              <a:rPr sz="4000" b="1" spc="15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000" b="1" spc="-25" dirty="0">
                <a:solidFill>
                  <a:srgbClr val="253432"/>
                </a:solidFill>
                <a:latin typeface="Tahoma"/>
                <a:cs typeface="Tahoma"/>
              </a:rPr>
              <a:t>it:</a:t>
            </a:r>
            <a:endParaRPr sz="4000">
              <a:latin typeface="Tahoma"/>
              <a:cs typeface="Tahoma"/>
            </a:endParaRPr>
          </a:p>
          <a:p>
            <a:pPr marL="875665" marR="5080">
              <a:lnSpc>
                <a:spcPct val="139100"/>
              </a:lnSpc>
              <a:spcBef>
                <a:spcPts val="165"/>
              </a:spcBef>
              <a:tabLst>
                <a:tab pos="3397250" algn="l"/>
              </a:tabLst>
            </a:pPr>
            <a:r>
              <a:rPr sz="4000" b="1" spc="-215" dirty="0">
                <a:solidFill>
                  <a:srgbClr val="253432"/>
                </a:solidFill>
                <a:latin typeface="Tahoma"/>
                <a:cs typeface="Tahoma"/>
              </a:rPr>
              <a:t>“</a:t>
            </a:r>
            <a:r>
              <a:rPr sz="4000" b="1" spc="-215" dirty="0">
                <a:solidFill>
                  <a:srgbClr val="C3854E"/>
                </a:solidFill>
                <a:latin typeface="Tahoma"/>
                <a:cs typeface="Tahoma"/>
              </a:rPr>
              <a:t>flow</a:t>
            </a:r>
            <a:r>
              <a:rPr sz="4000" b="1" spc="-605" dirty="0">
                <a:solidFill>
                  <a:srgbClr val="C3854E"/>
                </a:solidFill>
                <a:latin typeface="Tahoma"/>
                <a:cs typeface="Tahoma"/>
              </a:rPr>
              <a:t> </a:t>
            </a:r>
            <a:r>
              <a:rPr sz="4000" b="1" spc="-10" dirty="0">
                <a:solidFill>
                  <a:srgbClr val="C3854E"/>
                </a:solidFill>
                <a:latin typeface="Tahoma"/>
                <a:cs typeface="Tahoma"/>
              </a:rPr>
              <a:t>speak</a:t>
            </a:r>
            <a:r>
              <a:rPr sz="4000" b="1" spc="-10" dirty="0">
                <a:solidFill>
                  <a:srgbClr val="253432"/>
                </a:solidFill>
                <a:latin typeface="Tahoma"/>
                <a:cs typeface="Tahoma"/>
              </a:rPr>
              <a:t>” </a:t>
            </a:r>
            <a:r>
              <a:rPr sz="4000" b="1" spc="-50" dirty="0">
                <a:solidFill>
                  <a:srgbClr val="253432"/>
                </a:solidFill>
                <a:latin typeface="Tahoma"/>
                <a:cs typeface="Tahoma"/>
              </a:rPr>
              <a:t>“</a:t>
            </a:r>
            <a:r>
              <a:rPr sz="4000" b="1" spc="-50" dirty="0">
                <a:solidFill>
                  <a:srgbClr val="C3854E"/>
                </a:solidFill>
                <a:latin typeface="Tahoma"/>
                <a:cs typeface="Tahoma"/>
              </a:rPr>
              <a:t>flattened</a:t>
            </a:r>
            <a:r>
              <a:rPr sz="4000" b="1" dirty="0">
                <a:solidFill>
                  <a:srgbClr val="C3854E"/>
                </a:solidFill>
                <a:latin typeface="Tahoma"/>
                <a:cs typeface="Tahoma"/>
              </a:rPr>
              <a:t>	</a:t>
            </a:r>
            <a:r>
              <a:rPr sz="4000" b="1" spc="-265" dirty="0">
                <a:solidFill>
                  <a:srgbClr val="C3854E"/>
                </a:solidFill>
                <a:latin typeface="Tahoma"/>
                <a:cs typeface="Tahoma"/>
              </a:rPr>
              <a:t>ontology</a:t>
            </a:r>
            <a:r>
              <a:rPr sz="4000" b="1" i="1" spc="-265" dirty="0">
                <a:solidFill>
                  <a:srgbClr val="253432"/>
                </a:solidFill>
                <a:latin typeface="Verdana"/>
                <a:cs typeface="Verdana"/>
              </a:rPr>
              <a:t>” </a:t>
            </a:r>
            <a:r>
              <a:rPr sz="4000" b="1" spc="-110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4000" b="1" spc="-61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000" b="1" spc="-225" dirty="0">
                <a:solidFill>
                  <a:srgbClr val="253432"/>
                </a:solidFill>
                <a:latin typeface="Tahoma"/>
                <a:cs typeface="Tahoma"/>
              </a:rPr>
              <a:t>the</a:t>
            </a:r>
            <a:r>
              <a:rPr sz="4000" b="1" spc="-61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000" b="1" spc="-10" dirty="0">
                <a:solidFill>
                  <a:srgbClr val="253432"/>
                </a:solidFill>
                <a:latin typeface="Tahoma"/>
                <a:cs typeface="Tahoma"/>
              </a:rPr>
              <a:t>social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4" y="9839992"/>
            <a:ext cx="185293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253432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253432"/>
                </a:solidFill>
                <a:latin typeface="Verdana"/>
                <a:cs typeface="Verdana"/>
              </a:rPr>
              <a:t>2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028700"/>
              <a:ext cx="16230600" cy="8229600"/>
            </a:xfrm>
            <a:custGeom>
              <a:avLst/>
              <a:gdLst/>
              <a:ahLst/>
              <a:cxnLst/>
              <a:rect l="l" t="t" r="r" b="b"/>
              <a:pathLst>
                <a:path w="16230600" h="8229600">
                  <a:moveTo>
                    <a:pt x="16230598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8229599"/>
                  </a:lnTo>
                  <a:close/>
                </a:path>
              </a:pathLst>
            </a:custGeom>
            <a:solidFill>
              <a:srgbClr val="2534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8105">
              <a:lnSpc>
                <a:spcPct val="100000"/>
              </a:lnSpc>
              <a:spcBef>
                <a:spcPts val="100"/>
              </a:spcBef>
            </a:pPr>
            <a:r>
              <a:rPr sz="9000" spc="-10" dirty="0"/>
              <a:t>NOSTALGIA</a:t>
            </a:r>
            <a:endParaRPr sz="9000"/>
          </a:p>
        </p:txBody>
      </p:sp>
      <p:sp>
        <p:nvSpPr>
          <p:cNvPr id="8" name="object 8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20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38960" marR="5080" indent="-1666875">
              <a:lnSpc>
                <a:spcPct val="116500"/>
              </a:lnSpc>
              <a:spcBef>
                <a:spcPts val="90"/>
              </a:spcBef>
            </a:pPr>
            <a:r>
              <a:rPr sz="4400" spc="-135" dirty="0"/>
              <a:t>Implies</a:t>
            </a:r>
            <a:r>
              <a:rPr sz="4400" spc="-250" dirty="0"/>
              <a:t> </a:t>
            </a:r>
            <a:r>
              <a:rPr sz="4400" spc="-60" dirty="0"/>
              <a:t>backwards-</a:t>
            </a:r>
            <a:r>
              <a:rPr sz="4400" dirty="0"/>
              <a:t>directed</a:t>
            </a:r>
            <a:r>
              <a:rPr sz="4400" spc="-250" dirty="0"/>
              <a:t> </a:t>
            </a:r>
            <a:r>
              <a:rPr sz="4400" spc="-50" dirty="0"/>
              <a:t>‘longing</a:t>
            </a:r>
            <a:r>
              <a:rPr sz="4400" spc="-250" dirty="0"/>
              <a:t> </a:t>
            </a:r>
            <a:r>
              <a:rPr sz="4400" spc="-20" dirty="0"/>
              <a:t>for’ </a:t>
            </a:r>
            <a:r>
              <a:rPr sz="4400" dirty="0"/>
              <a:t>bygone</a:t>
            </a:r>
            <a:r>
              <a:rPr sz="4400" spc="-335" dirty="0"/>
              <a:t> </a:t>
            </a:r>
            <a:r>
              <a:rPr sz="4400" spc="-80" dirty="0"/>
              <a:t>times</a:t>
            </a:r>
            <a:r>
              <a:rPr sz="4400" spc="-310" dirty="0"/>
              <a:t> </a:t>
            </a:r>
            <a:r>
              <a:rPr sz="4400" spc="-110" dirty="0"/>
              <a:t>and</a:t>
            </a:r>
            <a:r>
              <a:rPr sz="4400" spc="-310" dirty="0"/>
              <a:t> </a:t>
            </a:r>
            <a:r>
              <a:rPr sz="4400" spc="-10" dirty="0"/>
              <a:t>situations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5025047" y="-22828"/>
            <a:ext cx="3275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EBE7D8"/>
                </a:solidFill>
                <a:latin typeface="Verdana"/>
                <a:cs typeface="Verdana"/>
              </a:rPr>
              <a:t>from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65" dirty="0">
                <a:solidFill>
                  <a:srgbClr val="EBE7D8"/>
                </a:solidFill>
                <a:latin typeface="Verdana"/>
                <a:cs typeface="Verdana"/>
              </a:rPr>
              <a:t>rutes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to</a:t>
            </a:r>
            <a:r>
              <a:rPr sz="2800" spc="-18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EBE7D8"/>
                </a:solidFill>
                <a:latin typeface="Verdana"/>
                <a:cs typeface="Verdana"/>
              </a:rPr>
              <a:t>roots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028700"/>
              <a:ext cx="16230600" cy="8229600"/>
            </a:xfrm>
            <a:custGeom>
              <a:avLst/>
              <a:gdLst/>
              <a:ahLst/>
              <a:cxnLst/>
              <a:rect l="l" t="t" r="r" b="b"/>
              <a:pathLst>
                <a:path w="16230600" h="8229600">
                  <a:moveTo>
                    <a:pt x="16230598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8229599"/>
                  </a:lnTo>
                  <a:close/>
                </a:path>
              </a:pathLst>
            </a:custGeom>
            <a:solidFill>
              <a:srgbClr val="EBE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386008" y="3153947"/>
            <a:ext cx="951611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40" dirty="0">
                <a:solidFill>
                  <a:srgbClr val="253432"/>
                </a:solidFill>
                <a:latin typeface="Tahoma"/>
                <a:cs typeface="Tahoma"/>
              </a:rPr>
              <a:t>HOMESICKNESS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21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0176" y="5006036"/>
            <a:ext cx="11607800" cy="2368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6500"/>
              </a:lnSpc>
              <a:spcBef>
                <a:spcPts val="90"/>
              </a:spcBef>
            </a:pPr>
            <a:r>
              <a:rPr sz="4400" spc="-10" dirty="0">
                <a:solidFill>
                  <a:srgbClr val="253432"/>
                </a:solidFill>
                <a:latin typeface="Verdana"/>
                <a:cs typeface="Verdana"/>
              </a:rPr>
              <a:t>refers</a:t>
            </a:r>
            <a:r>
              <a:rPr sz="44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44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95" dirty="0">
                <a:solidFill>
                  <a:srgbClr val="253432"/>
                </a:solidFill>
                <a:latin typeface="Verdana"/>
                <a:cs typeface="Verdana"/>
              </a:rPr>
              <a:t>future-</a:t>
            </a:r>
            <a:r>
              <a:rPr sz="4400" dirty="0">
                <a:solidFill>
                  <a:srgbClr val="253432"/>
                </a:solidFill>
                <a:latin typeface="Verdana"/>
                <a:cs typeface="Verdana"/>
              </a:rPr>
              <a:t>directed</a:t>
            </a:r>
            <a:r>
              <a:rPr sz="44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85" dirty="0">
                <a:solidFill>
                  <a:srgbClr val="253432"/>
                </a:solidFill>
                <a:latin typeface="Verdana"/>
                <a:cs typeface="Verdana"/>
              </a:rPr>
              <a:t>urge</a:t>
            </a:r>
            <a:r>
              <a:rPr sz="44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6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44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0" dirty="0">
                <a:solidFill>
                  <a:srgbClr val="253432"/>
                </a:solidFill>
                <a:latin typeface="Verdana"/>
                <a:cs typeface="Verdana"/>
              </a:rPr>
              <a:t>belonging </a:t>
            </a:r>
            <a:r>
              <a:rPr sz="44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4400" spc="-3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10" dirty="0">
                <a:solidFill>
                  <a:srgbClr val="253432"/>
                </a:solidFill>
                <a:latin typeface="Verdana"/>
                <a:cs typeface="Verdana"/>
              </a:rPr>
              <a:t>a</a:t>
            </a:r>
            <a:r>
              <a:rPr sz="4400" spc="-30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75" dirty="0">
                <a:solidFill>
                  <a:srgbClr val="253432"/>
                </a:solidFill>
                <a:latin typeface="Verdana"/>
                <a:cs typeface="Verdana"/>
              </a:rPr>
              <a:t>specific</a:t>
            </a:r>
            <a:r>
              <a:rPr sz="4400" spc="-3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0" dirty="0">
                <a:solidFill>
                  <a:srgbClr val="253432"/>
                </a:solidFill>
                <a:latin typeface="Verdana"/>
                <a:cs typeface="Verdana"/>
              </a:rPr>
              <a:t>context</a:t>
            </a:r>
            <a:r>
              <a:rPr sz="4400" spc="-30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70" dirty="0">
                <a:solidFill>
                  <a:srgbClr val="253432"/>
                </a:solidFill>
                <a:latin typeface="Verdana"/>
                <a:cs typeface="Verdana"/>
              </a:rPr>
              <a:t>with</a:t>
            </a:r>
            <a:r>
              <a:rPr sz="4400" spc="-31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80" dirty="0">
                <a:solidFill>
                  <a:srgbClr val="253432"/>
                </a:solidFill>
                <a:latin typeface="Verdana"/>
                <a:cs typeface="Verdana"/>
              </a:rPr>
              <a:t>its</a:t>
            </a:r>
            <a:r>
              <a:rPr sz="4400" spc="-30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0" dirty="0">
                <a:solidFill>
                  <a:srgbClr val="253432"/>
                </a:solidFill>
                <a:latin typeface="Verdana"/>
                <a:cs typeface="Verdana"/>
              </a:rPr>
              <a:t>attached </a:t>
            </a:r>
            <a:r>
              <a:rPr sz="4400" spc="-85" dirty="0">
                <a:solidFill>
                  <a:srgbClr val="253432"/>
                </a:solidFill>
                <a:latin typeface="Verdana"/>
                <a:cs typeface="Verdana"/>
              </a:rPr>
              <a:t>commitments</a:t>
            </a:r>
            <a:r>
              <a:rPr sz="44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1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44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400" spc="-10" dirty="0">
                <a:solidFill>
                  <a:srgbClr val="253432"/>
                </a:solidFill>
                <a:latin typeface="Verdana"/>
                <a:cs typeface="Verdana"/>
              </a:rPr>
              <a:t>responsibilities</a:t>
            </a:r>
            <a:endParaRPr sz="4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025047" y="-22828"/>
            <a:ext cx="3275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EBE7D8"/>
                </a:solidFill>
                <a:latin typeface="Verdana"/>
                <a:cs typeface="Verdana"/>
              </a:rPr>
              <a:t>from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65" dirty="0">
                <a:solidFill>
                  <a:srgbClr val="EBE7D8"/>
                </a:solidFill>
                <a:latin typeface="Verdana"/>
                <a:cs typeface="Verdana"/>
              </a:rPr>
              <a:t>rutes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to</a:t>
            </a:r>
            <a:r>
              <a:rPr sz="2800" spc="-18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EBE7D8"/>
                </a:solidFill>
                <a:latin typeface="Verdana"/>
                <a:cs typeface="Verdana"/>
              </a:rPr>
              <a:t>roots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228" rIns="0" bIns="0" rtlCol="0">
            <a:spAutoFit/>
          </a:bodyPr>
          <a:lstStyle/>
          <a:p>
            <a:pPr marL="3299460">
              <a:lnSpc>
                <a:spcPct val="100000"/>
              </a:lnSpc>
              <a:spcBef>
                <a:spcPts val="100"/>
              </a:spcBef>
            </a:pPr>
            <a:r>
              <a:rPr sz="9000" spc="185" dirty="0">
                <a:solidFill>
                  <a:srgbClr val="253432"/>
                </a:solidFill>
              </a:rPr>
              <a:t>HOMECOMER</a:t>
            </a:r>
            <a:endParaRPr sz="9000"/>
          </a:p>
        </p:txBody>
      </p:sp>
      <p:sp>
        <p:nvSpPr>
          <p:cNvPr id="6" name="object 6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22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25047" y="-22828"/>
            <a:ext cx="3275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253432"/>
                </a:solidFill>
                <a:latin typeface="Verdana"/>
                <a:cs typeface="Verdana"/>
              </a:rPr>
              <a:t>from</a:t>
            </a:r>
            <a:r>
              <a:rPr sz="28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65" dirty="0">
                <a:solidFill>
                  <a:srgbClr val="253432"/>
                </a:solidFill>
                <a:latin typeface="Verdana"/>
                <a:cs typeface="Verdana"/>
              </a:rPr>
              <a:t>rutes</a:t>
            </a:r>
            <a:r>
              <a:rPr sz="28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2800" spc="-1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253432"/>
                </a:solidFill>
                <a:latin typeface="Verdana"/>
                <a:cs typeface="Verdana"/>
              </a:rPr>
              <a:t>roots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5590">
              <a:lnSpc>
                <a:spcPct val="115599"/>
              </a:lnSpc>
              <a:spcBef>
                <a:spcPts val="100"/>
              </a:spcBef>
            </a:pPr>
            <a:r>
              <a:rPr spc="-100" dirty="0"/>
              <a:t>figure</a:t>
            </a:r>
            <a:r>
              <a:rPr spc="-290" dirty="0"/>
              <a:t> </a:t>
            </a:r>
            <a:r>
              <a:rPr spc="50" dirty="0"/>
              <a:t>of</a:t>
            </a:r>
            <a:r>
              <a:rPr spc="-315" dirty="0"/>
              <a:t> </a:t>
            </a:r>
            <a:r>
              <a:rPr b="1" spc="-65" dirty="0">
                <a:latin typeface="Tahoma"/>
                <a:cs typeface="Tahoma"/>
              </a:rPr>
              <a:t>growing</a:t>
            </a:r>
            <a:r>
              <a:rPr b="1" spc="-114" dirty="0">
                <a:latin typeface="Tahoma"/>
                <a:cs typeface="Tahoma"/>
              </a:rPr>
              <a:t> </a:t>
            </a:r>
            <a:r>
              <a:rPr b="1" spc="-105" dirty="0">
                <a:latin typeface="Tahoma"/>
                <a:cs typeface="Tahoma"/>
              </a:rPr>
              <a:t>up</a:t>
            </a:r>
            <a:r>
              <a:rPr spc="-105" dirty="0"/>
              <a:t>, </a:t>
            </a:r>
            <a:r>
              <a:rPr spc="-100" dirty="0"/>
              <a:t>not</a:t>
            </a:r>
            <a:r>
              <a:rPr spc="-285" dirty="0"/>
              <a:t> </a:t>
            </a:r>
            <a:r>
              <a:rPr spc="50" dirty="0"/>
              <a:t>of</a:t>
            </a:r>
            <a:r>
              <a:rPr spc="-280" dirty="0"/>
              <a:t> </a:t>
            </a:r>
            <a:r>
              <a:rPr spc="-10" dirty="0"/>
              <a:t>backwards nostalgia</a:t>
            </a:r>
          </a:p>
          <a:p>
            <a:pPr>
              <a:lnSpc>
                <a:spcPct val="100000"/>
              </a:lnSpc>
              <a:spcBef>
                <a:spcPts val="3675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spc="-20" dirty="0"/>
              <a:t>symbolizes</a:t>
            </a:r>
            <a:r>
              <a:rPr spc="-290" dirty="0"/>
              <a:t> </a:t>
            </a:r>
            <a:r>
              <a:rPr spc="-20" dirty="0"/>
              <a:t>that</a:t>
            </a:r>
          </a:p>
          <a:p>
            <a:pPr marL="12700" marR="5080">
              <a:lnSpc>
                <a:spcPct val="115599"/>
              </a:lnSpc>
            </a:pPr>
            <a:r>
              <a:rPr spc="-100" dirty="0"/>
              <a:t>a</a:t>
            </a:r>
            <a:r>
              <a:rPr spc="-285" dirty="0"/>
              <a:t> </a:t>
            </a:r>
            <a:r>
              <a:rPr b="1" dirty="0">
                <a:latin typeface="Tahoma"/>
                <a:cs typeface="Tahoma"/>
              </a:rPr>
              <a:t>global</a:t>
            </a:r>
            <a:r>
              <a:rPr b="1" spc="-9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player</a:t>
            </a:r>
            <a:r>
              <a:rPr b="1" spc="-45" dirty="0">
                <a:latin typeface="Tahoma"/>
                <a:cs typeface="Tahoma"/>
              </a:rPr>
              <a:t> </a:t>
            </a:r>
            <a:r>
              <a:rPr spc="-10" dirty="0"/>
              <a:t>needs </a:t>
            </a:r>
            <a:r>
              <a:rPr spc="-100" dirty="0"/>
              <a:t>a</a:t>
            </a:r>
            <a:r>
              <a:rPr spc="-290" dirty="0"/>
              <a:t> </a:t>
            </a:r>
            <a:r>
              <a:rPr b="1" spc="100" dirty="0">
                <a:latin typeface="Tahoma"/>
                <a:cs typeface="Tahoma"/>
              </a:rPr>
              <a:t>place</a:t>
            </a:r>
            <a:r>
              <a:rPr b="1" spc="-114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to</a:t>
            </a:r>
            <a:r>
              <a:rPr b="1" spc="-105" dirty="0">
                <a:latin typeface="Tahoma"/>
                <a:cs typeface="Tahoma"/>
              </a:rPr>
              <a:t> </a:t>
            </a:r>
            <a:r>
              <a:rPr b="1" spc="-20" dirty="0">
                <a:latin typeface="Tahoma"/>
                <a:cs typeface="Tahoma"/>
              </a:rPr>
              <a:t>rest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61110">
              <a:lnSpc>
                <a:spcPct val="115599"/>
              </a:lnSpc>
              <a:spcBef>
                <a:spcPts val="100"/>
              </a:spcBef>
            </a:pPr>
            <a:r>
              <a:rPr b="0" dirty="0">
                <a:latin typeface="Verdana"/>
                <a:cs typeface="Verdana"/>
              </a:rPr>
              <a:t>embodies</a:t>
            </a:r>
            <a:r>
              <a:rPr b="0" spc="-295" dirty="0">
                <a:latin typeface="Verdana"/>
                <a:cs typeface="Verdana"/>
              </a:rPr>
              <a:t> </a:t>
            </a:r>
            <a:r>
              <a:rPr spc="-65" dirty="0"/>
              <a:t>limits </a:t>
            </a:r>
            <a:r>
              <a:rPr dirty="0"/>
              <a:t>of</a:t>
            </a:r>
            <a:r>
              <a:rPr spc="-45" dirty="0"/>
              <a:t> </a:t>
            </a:r>
            <a:r>
              <a:rPr spc="-10" dirty="0"/>
              <a:t>global omnipresence</a:t>
            </a:r>
          </a:p>
          <a:p>
            <a:pPr>
              <a:lnSpc>
                <a:spcPct val="100000"/>
              </a:lnSpc>
              <a:spcBef>
                <a:spcPts val="2960"/>
              </a:spcBef>
            </a:pPr>
            <a:endParaRPr spc="-10" dirty="0"/>
          </a:p>
          <a:p>
            <a:pPr marL="12700" marR="5080">
              <a:lnSpc>
                <a:spcPct val="115599"/>
              </a:lnSpc>
            </a:pPr>
            <a:r>
              <a:rPr b="0" spc="-45" dirty="0">
                <a:latin typeface="Verdana"/>
                <a:cs typeface="Verdana"/>
              </a:rPr>
              <a:t>prepared</a:t>
            </a:r>
            <a:r>
              <a:rPr b="0" spc="-310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to</a:t>
            </a:r>
            <a:r>
              <a:rPr b="0" spc="-305" dirty="0">
                <a:latin typeface="Verdana"/>
                <a:cs typeface="Verdana"/>
              </a:rPr>
              <a:t> </a:t>
            </a:r>
            <a:r>
              <a:rPr b="0" spc="-40" dirty="0">
                <a:latin typeface="Verdana"/>
                <a:cs typeface="Verdana"/>
              </a:rPr>
              <a:t>entangle </a:t>
            </a:r>
            <a:r>
              <a:rPr b="0" spc="-235" dirty="0">
                <a:latin typeface="Verdana"/>
                <a:cs typeface="Verdana"/>
              </a:rPr>
              <a:t>in</a:t>
            </a:r>
            <a:r>
              <a:rPr b="0" spc="-275" dirty="0">
                <a:latin typeface="Verdana"/>
                <a:cs typeface="Verdana"/>
              </a:rPr>
              <a:t> </a:t>
            </a:r>
            <a:r>
              <a:rPr b="0" spc="-65" dirty="0">
                <a:latin typeface="Verdana"/>
                <a:cs typeface="Verdana"/>
              </a:rPr>
              <a:t>networks</a:t>
            </a:r>
            <a:r>
              <a:rPr b="0" spc="-275" dirty="0">
                <a:latin typeface="Verdana"/>
                <a:cs typeface="Verdana"/>
              </a:rPr>
              <a:t> </a:t>
            </a:r>
            <a:r>
              <a:rPr b="0" spc="25" dirty="0">
                <a:latin typeface="Verdana"/>
                <a:cs typeface="Verdana"/>
              </a:rPr>
              <a:t>of </a:t>
            </a:r>
            <a:r>
              <a:rPr spc="-50" dirty="0"/>
              <a:t>commitment</a:t>
            </a:r>
            <a:r>
              <a:rPr spc="-235" dirty="0"/>
              <a:t> </a:t>
            </a:r>
            <a:r>
              <a:rPr b="0" spc="-25" dirty="0">
                <a:latin typeface="Verdana"/>
                <a:cs typeface="Verdana"/>
              </a:rPr>
              <a:t>and </a:t>
            </a:r>
            <a:r>
              <a:rPr spc="-10" dirty="0"/>
              <a:t>responsibility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84059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38089" y="-22828"/>
            <a:ext cx="8162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Agency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between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EBE7D8"/>
                </a:solidFill>
                <a:latin typeface="Verdana"/>
                <a:cs typeface="Verdana"/>
              </a:rPr>
              <a:t>opportunity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EBE7D8"/>
                </a:solidFill>
                <a:latin typeface="Verdana"/>
                <a:cs typeface="Verdana"/>
              </a:rPr>
              <a:t>and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BE7D8"/>
                </a:solidFill>
                <a:latin typeface="Verdana"/>
                <a:cs typeface="Verdana"/>
              </a:rPr>
              <a:t>responsibility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23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604" rIns="0" bIns="0" rtlCol="0">
            <a:spAutoFit/>
          </a:bodyPr>
          <a:lstStyle/>
          <a:p>
            <a:pPr marL="5648960">
              <a:lnSpc>
                <a:spcPct val="100000"/>
              </a:lnSpc>
              <a:spcBef>
                <a:spcPts val="125"/>
              </a:spcBef>
            </a:pPr>
            <a:r>
              <a:rPr spc="-140" dirty="0"/>
              <a:t>EXISTENTIAL</a:t>
            </a:r>
            <a:r>
              <a:rPr spc="-245" dirty="0"/>
              <a:t> </a:t>
            </a:r>
            <a:r>
              <a:rPr spc="-10" dirty="0"/>
              <a:t>ISSUES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dirty="0"/>
              <a:t>‘global</a:t>
            </a:r>
            <a:r>
              <a:rPr spc="-315" dirty="0"/>
              <a:t> </a:t>
            </a:r>
            <a:r>
              <a:rPr spc="-160" dirty="0"/>
              <a:t>environment’</a:t>
            </a:r>
            <a:r>
              <a:rPr spc="-310" dirty="0"/>
              <a:t> </a:t>
            </a:r>
            <a:r>
              <a:rPr dirty="0"/>
              <a:t>is</a:t>
            </a:r>
            <a:r>
              <a:rPr spc="-315" dirty="0"/>
              <a:t> </a:t>
            </a:r>
            <a:r>
              <a:rPr spc="-25" dirty="0"/>
              <a:t>not </a:t>
            </a:r>
            <a:r>
              <a:rPr spc="-114" dirty="0"/>
              <a:t>the</a:t>
            </a:r>
            <a:r>
              <a:rPr spc="-360" dirty="0"/>
              <a:t> </a:t>
            </a:r>
            <a:r>
              <a:rPr spc="-35" dirty="0"/>
              <a:t>ideal</a:t>
            </a:r>
            <a:r>
              <a:rPr spc="-355" dirty="0"/>
              <a:t> </a:t>
            </a:r>
            <a:r>
              <a:rPr spc="-105" dirty="0"/>
              <a:t>resting</a:t>
            </a:r>
            <a:r>
              <a:rPr spc="-355" dirty="0"/>
              <a:t> </a:t>
            </a:r>
            <a:r>
              <a:rPr spc="85" dirty="0"/>
              <a:t>place</a:t>
            </a:r>
            <a:r>
              <a:rPr spc="-355" dirty="0"/>
              <a:t> </a:t>
            </a:r>
            <a:r>
              <a:rPr spc="-60" dirty="0"/>
              <a:t>for</a:t>
            </a:r>
            <a:r>
              <a:rPr spc="-360" dirty="0"/>
              <a:t> </a:t>
            </a:r>
            <a:r>
              <a:rPr spc="-25" dirty="0"/>
              <a:t>the </a:t>
            </a:r>
            <a:r>
              <a:rPr b="1" spc="-35" dirty="0">
                <a:latin typeface="Tahoma"/>
                <a:cs typeface="Tahoma"/>
              </a:rPr>
              <a:t>fragmented</a:t>
            </a:r>
            <a:r>
              <a:rPr b="1" spc="-280" dirty="0">
                <a:latin typeface="Tahoma"/>
                <a:cs typeface="Tahoma"/>
              </a:rPr>
              <a:t> </a:t>
            </a:r>
            <a:r>
              <a:rPr b="1" spc="75" dirty="0">
                <a:latin typeface="Tahoma"/>
                <a:cs typeface="Tahoma"/>
              </a:rPr>
              <a:t>self</a:t>
            </a:r>
          </a:p>
          <a:p>
            <a:pPr marL="12700" marR="1833880">
              <a:lnSpc>
                <a:spcPct val="116199"/>
              </a:lnSpc>
              <a:spcBef>
                <a:spcPts val="5300"/>
              </a:spcBef>
            </a:pPr>
            <a:r>
              <a:rPr spc="-25" dirty="0"/>
              <a:t>all</a:t>
            </a:r>
            <a:r>
              <a:rPr spc="-345" dirty="0"/>
              <a:t> </a:t>
            </a:r>
            <a:r>
              <a:rPr spc="-105" dirty="0"/>
              <a:t>existential</a:t>
            </a:r>
            <a:r>
              <a:rPr spc="-340" dirty="0"/>
              <a:t> </a:t>
            </a:r>
            <a:r>
              <a:rPr spc="-10" dirty="0"/>
              <a:t>questions </a:t>
            </a:r>
            <a:r>
              <a:rPr dirty="0"/>
              <a:t>add</a:t>
            </a:r>
            <a:r>
              <a:rPr spc="-420" dirty="0"/>
              <a:t> </a:t>
            </a:r>
            <a:r>
              <a:rPr spc="-135" dirty="0"/>
              <a:t>up</a:t>
            </a:r>
            <a:r>
              <a:rPr spc="-360" dirty="0"/>
              <a:t> </a:t>
            </a:r>
            <a:r>
              <a:rPr spc="-465" dirty="0"/>
              <a:t>to:</a:t>
            </a:r>
          </a:p>
          <a:p>
            <a:pPr marL="1520190" algn="ctr">
              <a:lnSpc>
                <a:spcPct val="100000"/>
              </a:lnSpc>
              <a:spcBef>
                <a:spcPts val="4200"/>
              </a:spcBef>
            </a:pPr>
            <a:r>
              <a:rPr b="1" spc="185" dirty="0">
                <a:solidFill>
                  <a:srgbClr val="C3854E"/>
                </a:solidFill>
                <a:latin typeface="Tahoma"/>
                <a:cs typeface="Tahoma"/>
              </a:rPr>
              <a:t>HOW</a:t>
            </a:r>
            <a:r>
              <a:rPr b="1" spc="-120" dirty="0">
                <a:solidFill>
                  <a:srgbClr val="C3854E"/>
                </a:solidFill>
                <a:latin typeface="Tahoma"/>
                <a:cs typeface="Tahoma"/>
              </a:rPr>
              <a:t> </a:t>
            </a:r>
            <a:r>
              <a:rPr b="1" dirty="0">
                <a:solidFill>
                  <a:srgbClr val="C3854E"/>
                </a:solidFill>
                <a:latin typeface="Tahoma"/>
                <a:cs typeface="Tahoma"/>
              </a:rPr>
              <a:t>SHALL</a:t>
            </a:r>
            <a:r>
              <a:rPr b="1" spc="-114" dirty="0">
                <a:solidFill>
                  <a:srgbClr val="C3854E"/>
                </a:solidFill>
                <a:latin typeface="Tahoma"/>
                <a:cs typeface="Tahoma"/>
              </a:rPr>
              <a:t> </a:t>
            </a:r>
            <a:r>
              <a:rPr b="1" spc="-1015" dirty="0">
                <a:solidFill>
                  <a:srgbClr val="C3854E"/>
                </a:solidFill>
                <a:latin typeface="Tahoma"/>
                <a:cs typeface="Tahoma"/>
              </a:rPr>
              <a:t>I</a:t>
            </a:r>
            <a:r>
              <a:rPr b="1" spc="-120" dirty="0">
                <a:solidFill>
                  <a:srgbClr val="C3854E"/>
                </a:solidFill>
                <a:latin typeface="Tahoma"/>
                <a:cs typeface="Tahoma"/>
              </a:rPr>
              <a:t> </a:t>
            </a:r>
            <a:r>
              <a:rPr b="1" spc="-10" dirty="0">
                <a:solidFill>
                  <a:srgbClr val="C3854E"/>
                </a:solidFill>
                <a:latin typeface="Tahoma"/>
                <a:cs typeface="Tahoma"/>
              </a:rPr>
              <a:t>LIVE?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2935" y="2562842"/>
            <a:ext cx="76022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330" dirty="0">
                <a:solidFill>
                  <a:srgbClr val="253432"/>
                </a:solidFill>
                <a:latin typeface="Tahoma"/>
                <a:cs typeface="Tahoma"/>
              </a:rPr>
              <a:t>HOW</a:t>
            </a:r>
            <a:r>
              <a:rPr sz="6400" b="1" spc="-21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6400" b="1" spc="90" dirty="0">
                <a:solidFill>
                  <a:srgbClr val="253432"/>
                </a:solidFill>
                <a:latin typeface="Tahoma"/>
                <a:cs typeface="Tahoma"/>
              </a:rPr>
              <a:t>SHALL</a:t>
            </a:r>
            <a:r>
              <a:rPr sz="6400" b="1" spc="-21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6400" b="1" spc="-1210" dirty="0">
                <a:solidFill>
                  <a:srgbClr val="253432"/>
                </a:solidFill>
                <a:latin typeface="Tahoma"/>
                <a:cs typeface="Tahoma"/>
              </a:rPr>
              <a:t>I</a:t>
            </a:r>
            <a:r>
              <a:rPr sz="6400" b="1" spc="-21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6400" b="1" spc="-300" dirty="0">
                <a:solidFill>
                  <a:srgbClr val="253432"/>
                </a:solidFill>
                <a:latin typeface="Tahoma"/>
                <a:cs typeface="Tahoma"/>
              </a:rPr>
              <a:t>LIVE</a:t>
            </a:r>
            <a:endParaRPr sz="6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24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2993" y="4994259"/>
            <a:ext cx="11602085" cy="2682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300"/>
              </a:lnSpc>
              <a:spcBef>
                <a:spcPts val="95"/>
              </a:spcBef>
            </a:pPr>
            <a:r>
              <a:rPr sz="5000" spc="-195" dirty="0">
                <a:solidFill>
                  <a:srgbClr val="253432"/>
                </a:solidFill>
                <a:latin typeface="Verdana"/>
                <a:cs typeface="Verdana"/>
              </a:rPr>
              <a:t>when,</a:t>
            </a:r>
            <a:r>
              <a:rPr sz="5000" spc="-3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spc="-150" dirty="0">
                <a:solidFill>
                  <a:srgbClr val="253432"/>
                </a:solidFill>
                <a:latin typeface="Verdana"/>
                <a:cs typeface="Verdana"/>
              </a:rPr>
              <a:t>structurally,</a:t>
            </a:r>
            <a:r>
              <a:rPr sz="5000" spc="-3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spc="-865" dirty="0">
                <a:solidFill>
                  <a:srgbClr val="253432"/>
                </a:solidFill>
                <a:latin typeface="Verdana"/>
                <a:cs typeface="Verdana"/>
              </a:rPr>
              <a:t>I</a:t>
            </a:r>
            <a:r>
              <a:rPr sz="5000" spc="-3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spc="-130" dirty="0">
                <a:solidFill>
                  <a:srgbClr val="253432"/>
                </a:solidFill>
                <a:latin typeface="Verdana"/>
                <a:cs typeface="Verdana"/>
              </a:rPr>
              <a:t>live</a:t>
            </a:r>
            <a:r>
              <a:rPr sz="5000" spc="-3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spc="-270" dirty="0">
                <a:solidFill>
                  <a:srgbClr val="253432"/>
                </a:solidFill>
                <a:latin typeface="Verdana"/>
                <a:cs typeface="Verdana"/>
              </a:rPr>
              <a:t>in</a:t>
            </a:r>
            <a:r>
              <a:rPr sz="5000" spc="-3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spc="-210" dirty="0">
                <a:solidFill>
                  <a:srgbClr val="253432"/>
                </a:solidFill>
                <a:latin typeface="Verdana"/>
                <a:cs typeface="Verdana"/>
              </a:rPr>
              <a:t>an</a:t>
            </a:r>
            <a:r>
              <a:rPr sz="5000" spc="-3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b="1" spc="30" dirty="0">
                <a:solidFill>
                  <a:srgbClr val="253432"/>
                </a:solidFill>
                <a:latin typeface="Tahoma"/>
                <a:cs typeface="Tahoma"/>
              </a:rPr>
              <a:t>open </a:t>
            </a:r>
            <a:r>
              <a:rPr sz="5000" b="1" spc="-35" dirty="0">
                <a:solidFill>
                  <a:srgbClr val="253432"/>
                </a:solidFill>
                <a:latin typeface="Tahoma"/>
                <a:cs typeface="Tahoma"/>
              </a:rPr>
              <a:t>horizon</a:t>
            </a:r>
            <a:r>
              <a:rPr sz="5000" b="1" spc="-14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5000" b="1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5000" b="1" spc="-14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5000" b="1" spc="-25" dirty="0">
                <a:solidFill>
                  <a:srgbClr val="253432"/>
                </a:solidFill>
                <a:latin typeface="Tahoma"/>
                <a:cs typeface="Tahoma"/>
              </a:rPr>
              <a:t>possibilities</a:t>
            </a:r>
            <a:r>
              <a:rPr sz="5000" spc="-25" dirty="0">
                <a:solidFill>
                  <a:srgbClr val="253432"/>
                </a:solidFill>
                <a:latin typeface="Verdana"/>
                <a:cs typeface="Verdana"/>
              </a:rPr>
              <a:t>,</a:t>
            </a:r>
            <a:r>
              <a:rPr sz="5000" spc="-37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b="1" spc="45" dirty="0">
                <a:solidFill>
                  <a:srgbClr val="253432"/>
                </a:solidFill>
                <a:latin typeface="Tahoma"/>
                <a:cs typeface="Tahoma"/>
              </a:rPr>
              <a:t>pressured</a:t>
            </a:r>
            <a:r>
              <a:rPr sz="5000" b="1" spc="-7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5000" spc="-25" dirty="0">
                <a:solidFill>
                  <a:srgbClr val="253432"/>
                </a:solidFill>
                <a:latin typeface="Verdana"/>
                <a:cs typeface="Verdana"/>
              </a:rPr>
              <a:t>to </a:t>
            </a:r>
            <a:r>
              <a:rPr sz="5000" spc="-50" dirty="0">
                <a:solidFill>
                  <a:srgbClr val="253432"/>
                </a:solidFill>
                <a:latin typeface="Verdana"/>
                <a:cs typeface="Verdana"/>
              </a:rPr>
              <a:t>solidify</a:t>
            </a:r>
            <a:r>
              <a:rPr sz="5000" spc="-38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dirty="0">
                <a:solidFill>
                  <a:srgbClr val="253432"/>
                </a:solidFill>
                <a:latin typeface="Verdana"/>
                <a:cs typeface="Verdana"/>
              </a:rPr>
              <a:t>some</a:t>
            </a:r>
            <a:r>
              <a:rPr sz="5000" spc="-3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spc="7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5000" spc="-37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spc="-185" dirty="0">
                <a:solidFill>
                  <a:srgbClr val="253432"/>
                </a:solidFill>
                <a:latin typeface="Verdana"/>
                <a:cs typeface="Verdana"/>
              </a:rPr>
              <a:t>them</a:t>
            </a:r>
            <a:r>
              <a:rPr sz="5000" spc="-3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5000" b="1" spc="-75" dirty="0">
                <a:solidFill>
                  <a:srgbClr val="253432"/>
                </a:solidFill>
                <a:latin typeface="Tahoma"/>
                <a:cs typeface="Tahoma"/>
              </a:rPr>
              <a:t>into</a:t>
            </a:r>
            <a:r>
              <a:rPr sz="5000" b="1" spc="-13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5000" b="1" spc="55" dirty="0">
                <a:solidFill>
                  <a:srgbClr val="253432"/>
                </a:solidFill>
                <a:latin typeface="Tahoma"/>
                <a:cs typeface="Tahoma"/>
              </a:rPr>
              <a:t>existence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8089" y="-22828"/>
            <a:ext cx="8162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Agency</a:t>
            </a:r>
            <a:r>
              <a:rPr sz="280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between</a:t>
            </a:r>
            <a:r>
              <a:rPr sz="280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253432"/>
                </a:solidFill>
                <a:latin typeface="Verdana"/>
                <a:cs typeface="Verdana"/>
              </a:rPr>
              <a:t>opportunity</a:t>
            </a:r>
            <a:r>
              <a:rPr sz="28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280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253432"/>
                </a:solidFill>
                <a:latin typeface="Verdana"/>
                <a:cs typeface="Verdana"/>
              </a:rPr>
              <a:t>responsibility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4565" y="1225457"/>
            <a:ext cx="14758035" cy="11595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400" spc="-55" dirty="0"/>
              <a:t>ZIGMUNT</a:t>
            </a:r>
            <a:r>
              <a:rPr sz="7400" spc="-295" dirty="0"/>
              <a:t> </a:t>
            </a:r>
            <a:r>
              <a:rPr sz="7400" spc="105" dirty="0"/>
              <a:t>BAUMAN</a:t>
            </a:r>
            <a:r>
              <a:rPr sz="7400" spc="-295" dirty="0"/>
              <a:t> </a:t>
            </a:r>
            <a:r>
              <a:rPr sz="7400" spc="-434" dirty="0"/>
              <a:t>(1925-</a:t>
            </a:r>
            <a:r>
              <a:rPr sz="7400" spc="-520" dirty="0"/>
              <a:t>2017)</a:t>
            </a:r>
            <a:endParaRPr sz="7400"/>
          </a:p>
        </p:txBody>
      </p:sp>
      <p:grpSp>
        <p:nvGrpSpPr>
          <p:cNvPr id="4" name="object 4"/>
          <p:cNvGrpSpPr/>
          <p:nvPr/>
        </p:nvGrpSpPr>
        <p:grpSpPr>
          <a:xfrm>
            <a:off x="0" y="4574907"/>
            <a:ext cx="8368030" cy="5712460"/>
            <a:chOff x="0" y="4574907"/>
            <a:chExt cx="8368030" cy="57124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74907"/>
              <a:ext cx="8367637" cy="57120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28" y="4757118"/>
              <a:ext cx="8296274" cy="552988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38089" y="-22828"/>
            <a:ext cx="8162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Agency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between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EBE7D8"/>
                </a:solidFill>
                <a:latin typeface="Verdana"/>
                <a:cs typeface="Verdana"/>
              </a:rPr>
              <a:t>opportunity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EBE7D8"/>
                </a:solidFill>
                <a:latin typeface="Verdana"/>
                <a:cs typeface="Verdana"/>
              </a:rPr>
              <a:t>and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BE7D8"/>
                </a:solidFill>
                <a:latin typeface="Verdana"/>
                <a:cs typeface="Verdana"/>
              </a:rPr>
              <a:t>responsibility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25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94179" y="2879069"/>
            <a:ext cx="6822440" cy="6720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6525" marR="5080">
              <a:lnSpc>
                <a:spcPct val="115599"/>
              </a:lnSpc>
              <a:spcBef>
                <a:spcPts val="95"/>
              </a:spcBef>
            </a:pPr>
            <a:r>
              <a:rPr sz="5300" spc="-20" dirty="0">
                <a:solidFill>
                  <a:srgbClr val="EBE7D8"/>
                </a:solidFill>
                <a:latin typeface="Verdana"/>
                <a:cs typeface="Verdana"/>
              </a:rPr>
              <a:t>world</a:t>
            </a:r>
            <a:r>
              <a:rPr sz="5300" spc="-40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95" dirty="0">
                <a:solidFill>
                  <a:srgbClr val="EBE7D8"/>
                </a:solidFill>
                <a:latin typeface="Verdana"/>
                <a:cs typeface="Verdana"/>
              </a:rPr>
              <a:t>with</a:t>
            </a:r>
            <a:r>
              <a:rPr sz="5300" spc="-38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305" dirty="0">
                <a:solidFill>
                  <a:srgbClr val="EBE7D8"/>
                </a:solidFill>
                <a:latin typeface="Verdana"/>
                <a:cs typeface="Verdana"/>
              </a:rPr>
              <a:t>many </a:t>
            </a:r>
            <a:r>
              <a:rPr sz="5300" spc="105" dirty="0">
                <a:solidFill>
                  <a:srgbClr val="EBE7D8"/>
                </a:solidFill>
                <a:latin typeface="Verdana"/>
                <a:cs typeface="Verdana"/>
              </a:rPr>
              <a:t>choices</a:t>
            </a:r>
            <a:r>
              <a:rPr sz="5300" spc="-38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65" dirty="0">
                <a:solidFill>
                  <a:srgbClr val="EBE7D8"/>
                </a:solidFill>
                <a:latin typeface="Verdana"/>
                <a:cs typeface="Verdana"/>
              </a:rPr>
              <a:t>but</a:t>
            </a:r>
            <a:r>
              <a:rPr sz="5300" spc="-37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65" dirty="0">
                <a:solidFill>
                  <a:srgbClr val="EBE7D8"/>
                </a:solidFill>
                <a:latin typeface="Verdana"/>
                <a:cs typeface="Verdana"/>
              </a:rPr>
              <a:t>no</a:t>
            </a:r>
            <a:r>
              <a:rPr sz="5300" spc="-37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0" dirty="0">
                <a:solidFill>
                  <a:srgbClr val="EBE7D8"/>
                </a:solidFill>
                <a:latin typeface="Verdana"/>
                <a:cs typeface="Verdana"/>
              </a:rPr>
              <a:t>clear </a:t>
            </a:r>
            <a:r>
              <a:rPr sz="5300" dirty="0">
                <a:solidFill>
                  <a:srgbClr val="EBE7D8"/>
                </a:solidFill>
                <a:latin typeface="Verdana"/>
                <a:cs typeface="Verdana"/>
              </a:rPr>
              <a:t>proof</a:t>
            </a:r>
            <a:r>
              <a:rPr sz="5300" spc="-37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220" dirty="0">
                <a:solidFill>
                  <a:srgbClr val="EBE7D8"/>
                </a:solidFill>
                <a:latin typeface="Verdana"/>
                <a:cs typeface="Verdana"/>
              </a:rPr>
              <a:t>that</a:t>
            </a:r>
            <a:r>
              <a:rPr sz="5300" spc="-3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75" dirty="0">
                <a:solidFill>
                  <a:srgbClr val="EBE7D8"/>
                </a:solidFill>
                <a:latin typeface="Verdana"/>
                <a:cs typeface="Verdana"/>
              </a:rPr>
              <a:t>we</a:t>
            </a:r>
            <a:r>
              <a:rPr sz="5300" spc="-37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20" dirty="0">
                <a:solidFill>
                  <a:srgbClr val="EBE7D8"/>
                </a:solidFill>
                <a:latin typeface="Verdana"/>
                <a:cs typeface="Verdana"/>
              </a:rPr>
              <a:t>have </a:t>
            </a:r>
            <a:r>
              <a:rPr sz="5300" spc="-105" dirty="0">
                <a:solidFill>
                  <a:srgbClr val="EBE7D8"/>
                </a:solidFill>
                <a:latin typeface="Verdana"/>
                <a:cs typeface="Verdana"/>
              </a:rPr>
              <a:t>made</a:t>
            </a:r>
            <a:r>
              <a:rPr sz="5300" spc="-3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20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5300" spc="-3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0" dirty="0">
                <a:solidFill>
                  <a:srgbClr val="EBE7D8"/>
                </a:solidFill>
                <a:latin typeface="Verdana"/>
                <a:cs typeface="Verdana"/>
              </a:rPr>
              <a:t>right</a:t>
            </a:r>
            <a:endParaRPr sz="5300">
              <a:latin typeface="Verdana"/>
              <a:cs typeface="Verdana"/>
            </a:endParaRPr>
          </a:p>
          <a:p>
            <a:pPr marL="12700" marR="965835" algn="just">
              <a:lnSpc>
                <a:spcPct val="115599"/>
              </a:lnSpc>
              <a:spcBef>
                <a:spcPts val="1265"/>
              </a:spcBef>
            </a:pPr>
            <a:r>
              <a:rPr sz="5300" dirty="0">
                <a:solidFill>
                  <a:srgbClr val="EBE7D8"/>
                </a:solidFill>
                <a:latin typeface="Verdana"/>
                <a:cs typeface="Verdana"/>
              </a:rPr>
              <a:t>precious</a:t>
            </a:r>
            <a:r>
              <a:rPr sz="5300" spc="-37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0" dirty="0">
                <a:solidFill>
                  <a:srgbClr val="EBE7D8"/>
                </a:solidFill>
                <a:latin typeface="Verdana"/>
                <a:cs typeface="Verdana"/>
              </a:rPr>
              <a:t>freedom </a:t>
            </a:r>
            <a:r>
              <a:rPr sz="5300" spc="-229" dirty="0">
                <a:solidFill>
                  <a:srgbClr val="EBE7D8"/>
                </a:solidFill>
                <a:latin typeface="Verdana"/>
                <a:cs typeface="Verdana"/>
              </a:rPr>
              <a:t>turns</a:t>
            </a:r>
            <a:r>
              <a:rPr sz="5300" spc="-2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75" dirty="0">
                <a:solidFill>
                  <a:srgbClr val="EBE7D8"/>
                </a:solidFill>
                <a:latin typeface="Verdana"/>
                <a:cs typeface="Verdana"/>
              </a:rPr>
              <a:t>into</a:t>
            </a:r>
            <a:r>
              <a:rPr sz="530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130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530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100" dirty="0">
                <a:solidFill>
                  <a:srgbClr val="EBE7D8"/>
                </a:solidFill>
                <a:latin typeface="Verdana"/>
                <a:cs typeface="Verdana"/>
              </a:rPr>
              <a:t>less </a:t>
            </a:r>
            <a:r>
              <a:rPr sz="5300" spc="-114" dirty="0">
                <a:solidFill>
                  <a:srgbClr val="EBE7D8"/>
                </a:solidFill>
                <a:latin typeface="Verdana"/>
                <a:cs typeface="Verdana"/>
              </a:rPr>
              <a:t>valuable</a:t>
            </a:r>
            <a:r>
              <a:rPr sz="5300" spc="-30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300" spc="-20" dirty="0">
                <a:solidFill>
                  <a:srgbClr val="EBE7D8"/>
                </a:solidFill>
                <a:latin typeface="Verdana"/>
                <a:cs typeface="Verdana"/>
              </a:rPr>
              <a:t>need</a:t>
            </a:r>
            <a:endParaRPr sz="5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17638" y="2246383"/>
            <a:ext cx="5470525" cy="8041005"/>
            <a:chOff x="12817638" y="2246383"/>
            <a:chExt cx="5470525" cy="8041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17638" y="2246383"/>
              <a:ext cx="5470360" cy="8040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0480" y="2531523"/>
              <a:ext cx="5267518" cy="775547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44284" y="994663"/>
            <a:ext cx="14276705" cy="11595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400" b="1" spc="50" dirty="0">
                <a:solidFill>
                  <a:srgbClr val="253432"/>
                </a:solidFill>
                <a:latin typeface="Tahoma"/>
                <a:cs typeface="Tahoma"/>
              </a:rPr>
              <a:t>ALBERT</a:t>
            </a:r>
            <a:r>
              <a:rPr sz="7400" b="1" spc="-204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7400" b="1" spc="105" dirty="0">
                <a:solidFill>
                  <a:srgbClr val="253432"/>
                </a:solidFill>
                <a:latin typeface="Tahoma"/>
                <a:cs typeface="Tahoma"/>
              </a:rPr>
              <a:t>MELUCCI</a:t>
            </a:r>
            <a:r>
              <a:rPr sz="7400" b="1" spc="-20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7400" b="1" spc="-395" dirty="0">
                <a:solidFill>
                  <a:srgbClr val="253432"/>
                </a:solidFill>
                <a:latin typeface="Tahoma"/>
                <a:cs typeface="Tahoma"/>
              </a:rPr>
              <a:t>(1943-</a:t>
            </a:r>
            <a:r>
              <a:rPr sz="7400" b="1" spc="-370" dirty="0">
                <a:solidFill>
                  <a:srgbClr val="253432"/>
                </a:solidFill>
                <a:latin typeface="Tahoma"/>
                <a:cs typeface="Tahoma"/>
              </a:rPr>
              <a:t>2001)</a:t>
            </a:r>
            <a:endParaRPr sz="7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8428" y="4112273"/>
            <a:ext cx="7599680" cy="3456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399"/>
              </a:lnSpc>
              <a:spcBef>
                <a:spcPts val="95"/>
              </a:spcBef>
            </a:pPr>
            <a:r>
              <a:rPr sz="6450" dirty="0">
                <a:solidFill>
                  <a:srgbClr val="253432"/>
                </a:solidFill>
                <a:latin typeface="Verdana"/>
                <a:cs typeface="Verdana"/>
              </a:rPr>
              <a:t>choosing</a:t>
            </a:r>
            <a:r>
              <a:rPr sz="6450" spc="-4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6450" spc="-30" dirty="0">
                <a:solidFill>
                  <a:srgbClr val="253432"/>
                </a:solidFill>
                <a:latin typeface="Verdana"/>
                <a:cs typeface="Verdana"/>
              </a:rPr>
              <a:t>is</a:t>
            </a:r>
            <a:r>
              <a:rPr sz="6450" spc="-4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6450" spc="-25" dirty="0">
                <a:solidFill>
                  <a:srgbClr val="253432"/>
                </a:solidFill>
                <a:latin typeface="Verdana"/>
                <a:cs typeface="Verdana"/>
              </a:rPr>
              <a:t>the </a:t>
            </a:r>
            <a:r>
              <a:rPr sz="6450" spc="-220" dirty="0">
                <a:solidFill>
                  <a:srgbClr val="253432"/>
                </a:solidFill>
                <a:latin typeface="Verdana"/>
                <a:cs typeface="Verdana"/>
              </a:rPr>
              <a:t>ultimate</a:t>
            </a:r>
            <a:r>
              <a:rPr sz="6450" spc="-4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6450" spc="-55" dirty="0">
                <a:solidFill>
                  <a:srgbClr val="253432"/>
                </a:solidFill>
                <a:latin typeface="Verdana"/>
                <a:cs typeface="Verdana"/>
              </a:rPr>
              <a:t>fate</a:t>
            </a:r>
            <a:r>
              <a:rPr sz="6450" spc="-4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6450" spc="95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6450" spc="-4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6450" spc="-70" dirty="0">
                <a:solidFill>
                  <a:srgbClr val="253432"/>
                </a:solidFill>
                <a:latin typeface="Verdana"/>
                <a:cs typeface="Verdana"/>
              </a:rPr>
              <a:t>our </a:t>
            </a:r>
            <a:r>
              <a:rPr sz="6450" spc="-20" dirty="0">
                <a:solidFill>
                  <a:srgbClr val="253432"/>
                </a:solidFill>
                <a:latin typeface="Verdana"/>
                <a:cs typeface="Verdana"/>
              </a:rPr>
              <a:t>time</a:t>
            </a:r>
            <a:endParaRPr sz="645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67534" y="3991126"/>
            <a:ext cx="817244" cy="620395"/>
          </a:xfrm>
          <a:custGeom>
            <a:avLst/>
            <a:gdLst/>
            <a:ahLst/>
            <a:cxnLst/>
            <a:rect l="l" t="t" r="r" b="b"/>
            <a:pathLst>
              <a:path w="817244" h="620395">
                <a:moveTo>
                  <a:pt x="383743" y="438035"/>
                </a:moveTo>
                <a:lnTo>
                  <a:pt x="377583" y="392214"/>
                </a:lnTo>
                <a:lnTo>
                  <a:pt x="360197" y="351028"/>
                </a:lnTo>
                <a:lnTo>
                  <a:pt x="333235" y="316141"/>
                </a:lnTo>
                <a:lnTo>
                  <a:pt x="298335" y="289179"/>
                </a:lnTo>
                <a:lnTo>
                  <a:pt x="257149" y="271792"/>
                </a:lnTo>
                <a:lnTo>
                  <a:pt x="211315" y="265633"/>
                </a:lnTo>
                <a:lnTo>
                  <a:pt x="182981" y="267982"/>
                </a:lnTo>
                <a:lnTo>
                  <a:pt x="156159" y="274751"/>
                </a:lnTo>
                <a:lnTo>
                  <a:pt x="131178" y="285534"/>
                </a:lnTo>
                <a:lnTo>
                  <a:pt x="108419" y="299935"/>
                </a:lnTo>
                <a:lnTo>
                  <a:pt x="113690" y="261594"/>
                </a:lnTo>
                <a:lnTo>
                  <a:pt x="127101" y="223240"/>
                </a:lnTo>
                <a:lnTo>
                  <a:pt x="148678" y="184886"/>
                </a:lnTo>
                <a:lnTo>
                  <a:pt x="178422" y="146519"/>
                </a:lnTo>
                <a:lnTo>
                  <a:pt x="216369" y="108153"/>
                </a:lnTo>
                <a:lnTo>
                  <a:pt x="262509" y="69799"/>
                </a:lnTo>
                <a:lnTo>
                  <a:pt x="316877" y="31432"/>
                </a:lnTo>
                <a:lnTo>
                  <a:pt x="296633" y="0"/>
                </a:lnTo>
                <a:lnTo>
                  <a:pt x="245148" y="33807"/>
                </a:lnTo>
                <a:lnTo>
                  <a:pt x="198577" y="68211"/>
                </a:lnTo>
                <a:lnTo>
                  <a:pt x="156895" y="103200"/>
                </a:lnTo>
                <a:lnTo>
                  <a:pt x="120129" y="138785"/>
                </a:lnTo>
                <a:lnTo>
                  <a:pt x="88252" y="174967"/>
                </a:lnTo>
                <a:lnTo>
                  <a:pt x="61290" y="211734"/>
                </a:lnTo>
                <a:lnTo>
                  <a:pt x="39230" y="249097"/>
                </a:lnTo>
                <a:lnTo>
                  <a:pt x="22059" y="287058"/>
                </a:lnTo>
                <a:lnTo>
                  <a:pt x="9804" y="325615"/>
                </a:lnTo>
                <a:lnTo>
                  <a:pt x="2451" y="364756"/>
                </a:lnTo>
                <a:lnTo>
                  <a:pt x="0" y="404495"/>
                </a:lnTo>
                <a:lnTo>
                  <a:pt x="3441" y="452323"/>
                </a:lnTo>
                <a:lnTo>
                  <a:pt x="13754" y="494665"/>
                </a:lnTo>
                <a:lnTo>
                  <a:pt x="30962" y="531533"/>
                </a:lnTo>
                <a:lnTo>
                  <a:pt x="55054" y="562902"/>
                </a:lnTo>
                <a:lnTo>
                  <a:pt x="84404" y="587984"/>
                </a:lnTo>
                <a:lnTo>
                  <a:pt x="154076" y="616623"/>
                </a:lnTo>
                <a:lnTo>
                  <a:pt x="194386" y="620204"/>
                </a:lnTo>
                <a:lnTo>
                  <a:pt x="234492" y="617321"/>
                </a:lnTo>
                <a:lnTo>
                  <a:pt x="302463" y="594296"/>
                </a:lnTo>
                <a:lnTo>
                  <a:pt x="352958" y="549922"/>
                </a:lnTo>
                <a:lnTo>
                  <a:pt x="378802" y="494309"/>
                </a:lnTo>
                <a:lnTo>
                  <a:pt x="382041" y="462432"/>
                </a:lnTo>
                <a:lnTo>
                  <a:pt x="381952" y="461556"/>
                </a:lnTo>
                <a:lnTo>
                  <a:pt x="383006" y="453859"/>
                </a:lnTo>
                <a:lnTo>
                  <a:pt x="383743" y="446074"/>
                </a:lnTo>
                <a:lnTo>
                  <a:pt x="383743" y="438035"/>
                </a:lnTo>
                <a:close/>
              </a:path>
              <a:path w="817244" h="620395">
                <a:moveTo>
                  <a:pt x="816622" y="438035"/>
                </a:moveTo>
                <a:lnTo>
                  <a:pt x="810463" y="392214"/>
                </a:lnTo>
                <a:lnTo>
                  <a:pt x="793076" y="351028"/>
                </a:lnTo>
                <a:lnTo>
                  <a:pt x="766114" y="316128"/>
                </a:lnTo>
                <a:lnTo>
                  <a:pt x="731215" y="289166"/>
                </a:lnTo>
                <a:lnTo>
                  <a:pt x="690029" y="271780"/>
                </a:lnTo>
                <a:lnTo>
                  <a:pt x="644207" y="265620"/>
                </a:lnTo>
                <a:lnTo>
                  <a:pt x="612317" y="268579"/>
                </a:lnTo>
                <a:lnTo>
                  <a:pt x="582409" y="277114"/>
                </a:lnTo>
                <a:lnTo>
                  <a:pt x="554977" y="290652"/>
                </a:lnTo>
                <a:lnTo>
                  <a:pt x="530529" y="308648"/>
                </a:lnTo>
                <a:lnTo>
                  <a:pt x="530529" y="307594"/>
                </a:lnTo>
                <a:lnTo>
                  <a:pt x="530352" y="306692"/>
                </a:lnTo>
                <a:lnTo>
                  <a:pt x="530352" y="305600"/>
                </a:lnTo>
                <a:lnTo>
                  <a:pt x="534619" y="266433"/>
                </a:lnTo>
                <a:lnTo>
                  <a:pt x="547408" y="227266"/>
                </a:lnTo>
                <a:lnTo>
                  <a:pt x="568731" y="188099"/>
                </a:lnTo>
                <a:lnTo>
                  <a:pt x="598589" y="148932"/>
                </a:lnTo>
                <a:lnTo>
                  <a:pt x="636981" y="109753"/>
                </a:lnTo>
                <a:lnTo>
                  <a:pt x="683907" y="70586"/>
                </a:lnTo>
                <a:lnTo>
                  <a:pt x="739355" y="31407"/>
                </a:lnTo>
                <a:lnTo>
                  <a:pt x="719124" y="0"/>
                </a:lnTo>
                <a:lnTo>
                  <a:pt x="667639" y="33807"/>
                </a:lnTo>
                <a:lnTo>
                  <a:pt x="621055" y="68211"/>
                </a:lnTo>
                <a:lnTo>
                  <a:pt x="579374" y="103200"/>
                </a:lnTo>
                <a:lnTo>
                  <a:pt x="542607" y="138785"/>
                </a:lnTo>
                <a:lnTo>
                  <a:pt x="510730" y="174967"/>
                </a:lnTo>
                <a:lnTo>
                  <a:pt x="483768" y="211747"/>
                </a:lnTo>
                <a:lnTo>
                  <a:pt x="461695" y="249110"/>
                </a:lnTo>
                <a:lnTo>
                  <a:pt x="444538" y="287070"/>
                </a:lnTo>
                <a:lnTo>
                  <a:pt x="432282" y="325628"/>
                </a:lnTo>
                <a:lnTo>
                  <a:pt x="424916" y="364782"/>
                </a:lnTo>
                <a:lnTo>
                  <a:pt x="422465" y="404533"/>
                </a:lnTo>
                <a:lnTo>
                  <a:pt x="425907" y="452348"/>
                </a:lnTo>
                <a:lnTo>
                  <a:pt x="436232" y="494703"/>
                </a:lnTo>
                <a:lnTo>
                  <a:pt x="453440" y="531558"/>
                </a:lnTo>
                <a:lnTo>
                  <a:pt x="477545" y="562927"/>
                </a:lnTo>
                <a:lnTo>
                  <a:pt x="506882" y="588010"/>
                </a:lnTo>
                <a:lnTo>
                  <a:pt x="576541" y="616673"/>
                </a:lnTo>
                <a:lnTo>
                  <a:pt x="616851" y="620255"/>
                </a:lnTo>
                <a:lnTo>
                  <a:pt x="656945" y="617372"/>
                </a:lnTo>
                <a:lnTo>
                  <a:pt x="724941" y="594321"/>
                </a:lnTo>
                <a:lnTo>
                  <a:pt x="757694" y="569861"/>
                </a:lnTo>
                <a:lnTo>
                  <a:pt x="761479" y="565048"/>
                </a:lnTo>
                <a:lnTo>
                  <a:pt x="768819" y="557072"/>
                </a:lnTo>
                <a:lnTo>
                  <a:pt x="771042" y="554482"/>
                </a:lnTo>
                <a:lnTo>
                  <a:pt x="773747" y="552030"/>
                </a:lnTo>
                <a:lnTo>
                  <a:pt x="775792" y="549338"/>
                </a:lnTo>
                <a:lnTo>
                  <a:pt x="792886" y="525246"/>
                </a:lnTo>
                <a:lnTo>
                  <a:pt x="805726" y="498348"/>
                </a:lnTo>
                <a:lnTo>
                  <a:pt x="813816" y="469125"/>
                </a:lnTo>
                <a:lnTo>
                  <a:pt x="816622" y="438035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038089" y="-22828"/>
            <a:ext cx="8162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Agency</a:t>
            </a:r>
            <a:r>
              <a:rPr sz="280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253432"/>
                </a:solidFill>
                <a:latin typeface="Verdana"/>
                <a:cs typeface="Verdana"/>
              </a:rPr>
              <a:t>between</a:t>
            </a:r>
            <a:r>
              <a:rPr sz="280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253432"/>
                </a:solidFill>
                <a:latin typeface="Verdana"/>
                <a:cs typeface="Verdana"/>
              </a:rPr>
              <a:t>opportunity</a:t>
            </a:r>
            <a:r>
              <a:rPr sz="2800" spc="-1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2800" spc="-1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253432"/>
                </a:solidFill>
                <a:latin typeface="Verdana"/>
                <a:cs typeface="Verdana"/>
              </a:rPr>
              <a:t>responsibility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26</a:t>
            </a:fld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17638" y="2246383"/>
            <a:ext cx="5470525" cy="8041005"/>
            <a:chOff x="12817638" y="2246383"/>
            <a:chExt cx="5470525" cy="8041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17638" y="2246383"/>
              <a:ext cx="5470360" cy="8040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0480" y="2531523"/>
              <a:ext cx="5267518" cy="775547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038089" y="-22828"/>
            <a:ext cx="8162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Agency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between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EBE7D8"/>
                </a:solidFill>
                <a:latin typeface="Verdana"/>
                <a:cs typeface="Verdana"/>
              </a:rPr>
              <a:t>opportunity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EBE7D8"/>
                </a:solidFill>
                <a:latin typeface="Verdana"/>
                <a:cs typeface="Verdana"/>
              </a:rPr>
              <a:t>and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BE7D8"/>
                </a:solidFill>
                <a:latin typeface="Verdana"/>
                <a:cs typeface="Verdana"/>
              </a:rPr>
              <a:t>responsibility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1018598"/>
            <a:ext cx="12115800" cy="8234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95"/>
              </a:spcBef>
            </a:pPr>
            <a:r>
              <a:rPr sz="4250" spc="-175" dirty="0">
                <a:solidFill>
                  <a:srgbClr val="EBE7D8"/>
                </a:solidFill>
                <a:latin typeface="Verdana"/>
                <a:cs typeface="Verdana"/>
              </a:rPr>
              <a:t>it</a:t>
            </a:r>
            <a:r>
              <a:rPr sz="42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dirty="0">
                <a:solidFill>
                  <a:srgbClr val="EBE7D8"/>
                </a:solidFill>
                <a:latin typeface="Verdana"/>
                <a:cs typeface="Verdana"/>
              </a:rPr>
              <a:t>is</a:t>
            </a:r>
            <a:r>
              <a:rPr sz="4250" spc="-28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dirty="0">
                <a:solidFill>
                  <a:srgbClr val="EBE7D8"/>
                </a:solidFill>
                <a:latin typeface="Verdana"/>
                <a:cs typeface="Verdana"/>
              </a:rPr>
              <a:t>impossible</a:t>
            </a:r>
            <a:r>
              <a:rPr sz="42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spc="-85" dirty="0">
                <a:solidFill>
                  <a:srgbClr val="EBE7D8"/>
                </a:solidFill>
                <a:latin typeface="Verdana"/>
                <a:cs typeface="Verdana"/>
              </a:rPr>
              <a:t>not</a:t>
            </a:r>
            <a:r>
              <a:rPr sz="4250" spc="-28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dirty="0">
                <a:solidFill>
                  <a:srgbClr val="EBE7D8"/>
                </a:solidFill>
                <a:latin typeface="Verdana"/>
                <a:cs typeface="Verdana"/>
              </a:rPr>
              <a:t>to</a:t>
            </a:r>
            <a:r>
              <a:rPr sz="42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spc="45" dirty="0">
                <a:solidFill>
                  <a:srgbClr val="EBE7D8"/>
                </a:solidFill>
                <a:latin typeface="Verdana"/>
                <a:cs typeface="Verdana"/>
              </a:rPr>
              <a:t>choose,</a:t>
            </a:r>
            <a:r>
              <a:rPr sz="4250" spc="-28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spc="150" dirty="0">
                <a:solidFill>
                  <a:srgbClr val="EBE7D8"/>
                </a:solidFill>
                <a:latin typeface="Verdana"/>
                <a:cs typeface="Verdana"/>
              </a:rPr>
              <a:t>so</a:t>
            </a:r>
            <a:r>
              <a:rPr sz="42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spc="-120" dirty="0">
                <a:solidFill>
                  <a:srgbClr val="EBE7D8"/>
                </a:solidFill>
                <a:latin typeface="Verdana"/>
                <a:cs typeface="Verdana"/>
              </a:rPr>
              <a:t>our</a:t>
            </a:r>
            <a:r>
              <a:rPr sz="4250" spc="-28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spc="-90" dirty="0">
                <a:solidFill>
                  <a:srgbClr val="EBE7D8"/>
                </a:solidFill>
                <a:latin typeface="Verdana"/>
                <a:cs typeface="Verdana"/>
              </a:rPr>
              <a:t>range</a:t>
            </a:r>
            <a:r>
              <a:rPr sz="4250" spc="-2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spc="45" dirty="0">
                <a:solidFill>
                  <a:srgbClr val="EBE7D8"/>
                </a:solidFill>
                <a:latin typeface="Verdana"/>
                <a:cs typeface="Verdana"/>
              </a:rPr>
              <a:t>of </a:t>
            </a:r>
            <a:r>
              <a:rPr sz="4250" spc="-60" dirty="0">
                <a:solidFill>
                  <a:srgbClr val="EBE7D8"/>
                </a:solidFill>
                <a:latin typeface="Verdana"/>
                <a:cs typeface="Verdana"/>
              </a:rPr>
              <a:t>opportunities</a:t>
            </a:r>
            <a:r>
              <a:rPr sz="4250" spc="-31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spc="-50" dirty="0">
                <a:solidFill>
                  <a:srgbClr val="EBE7D8"/>
                </a:solidFill>
                <a:latin typeface="Verdana"/>
                <a:cs typeface="Verdana"/>
              </a:rPr>
              <a:t>has</a:t>
            </a:r>
            <a:r>
              <a:rPr sz="4250" spc="-32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b="1" spc="-25" dirty="0">
                <a:solidFill>
                  <a:srgbClr val="EBE7D8"/>
                </a:solidFill>
                <a:latin typeface="Tahoma"/>
                <a:cs typeface="Tahoma"/>
              </a:rPr>
              <a:t>turned</a:t>
            </a:r>
            <a:r>
              <a:rPr sz="4250" b="1" spc="-22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250" b="1" spc="135" dirty="0">
                <a:solidFill>
                  <a:srgbClr val="EBE7D8"/>
                </a:solidFill>
                <a:latin typeface="Tahoma"/>
                <a:cs typeface="Tahoma"/>
              </a:rPr>
              <a:t>choice</a:t>
            </a:r>
            <a:r>
              <a:rPr sz="4250" b="1" spc="-155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250" b="1" spc="-40" dirty="0">
                <a:solidFill>
                  <a:srgbClr val="EBE7D8"/>
                </a:solidFill>
                <a:latin typeface="Tahoma"/>
                <a:cs typeface="Tahoma"/>
              </a:rPr>
              <a:t>into</a:t>
            </a:r>
            <a:r>
              <a:rPr sz="4250" b="1" spc="-155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250" b="1" spc="-25" dirty="0">
                <a:solidFill>
                  <a:srgbClr val="EBE7D8"/>
                </a:solidFill>
                <a:latin typeface="Tahoma"/>
                <a:cs typeface="Tahoma"/>
              </a:rPr>
              <a:t>an </a:t>
            </a:r>
            <a:r>
              <a:rPr sz="4250" b="1" dirty="0">
                <a:solidFill>
                  <a:srgbClr val="EBE7D8"/>
                </a:solidFill>
                <a:latin typeface="Tahoma"/>
                <a:cs typeface="Tahoma"/>
              </a:rPr>
              <a:t>obligation</a:t>
            </a:r>
            <a:r>
              <a:rPr sz="4250" b="1" spc="-145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250" spc="-50" dirty="0">
                <a:solidFill>
                  <a:srgbClr val="EBE7D8"/>
                </a:solidFill>
                <a:latin typeface="Verdana"/>
                <a:cs typeface="Verdana"/>
              </a:rPr>
              <a:t>or</a:t>
            </a:r>
            <a:r>
              <a:rPr sz="4250" spc="-32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250" dirty="0">
                <a:solidFill>
                  <a:srgbClr val="EBE7D8"/>
                </a:solidFill>
                <a:latin typeface="Verdana"/>
                <a:cs typeface="Verdana"/>
              </a:rPr>
              <a:t>‘</a:t>
            </a:r>
            <a:r>
              <a:rPr sz="4250" b="1" dirty="0">
                <a:solidFill>
                  <a:srgbClr val="EBE7D8"/>
                </a:solidFill>
                <a:latin typeface="Tahoma"/>
                <a:cs typeface="Tahoma"/>
              </a:rPr>
              <a:t>new</a:t>
            </a:r>
            <a:r>
              <a:rPr sz="4250" b="1" spc="-165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250" b="1" dirty="0">
                <a:solidFill>
                  <a:srgbClr val="EBE7D8"/>
                </a:solidFill>
                <a:latin typeface="Tahoma"/>
                <a:cs typeface="Tahoma"/>
              </a:rPr>
              <a:t>destiny</a:t>
            </a:r>
            <a:r>
              <a:rPr sz="4250" b="1" spc="-16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250" b="1" spc="50" dirty="0">
                <a:solidFill>
                  <a:srgbClr val="EBE7D8"/>
                </a:solidFill>
                <a:latin typeface="Tahoma"/>
                <a:cs typeface="Tahoma"/>
              </a:rPr>
              <a:t>of</a:t>
            </a:r>
            <a:r>
              <a:rPr sz="4250" b="1" spc="-16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250" b="1" spc="114" dirty="0">
                <a:solidFill>
                  <a:srgbClr val="EBE7D8"/>
                </a:solidFill>
                <a:latin typeface="Tahoma"/>
                <a:cs typeface="Tahoma"/>
              </a:rPr>
              <a:t>choice</a:t>
            </a:r>
            <a:r>
              <a:rPr sz="4250" spc="114" dirty="0">
                <a:solidFill>
                  <a:srgbClr val="EBE7D8"/>
                </a:solidFill>
                <a:latin typeface="Verdana"/>
                <a:cs typeface="Verdana"/>
              </a:rPr>
              <a:t>’</a:t>
            </a:r>
            <a:endParaRPr sz="42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4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4250">
              <a:latin typeface="Verdana"/>
              <a:cs typeface="Verdana"/>
            </a:endParaRPr>
          </a:p>
          <a:p>
            <a:pPr marL="20320">
              <a:lnSpc>
                <a:spcPct val="100000"/>
              </a:lnSpc>
            </a:pPr>
            <a:r>
              <a:rPr sz="5600" b="1" spc="120" dirty="0">
                <a:solidFill>
                  <a:srgbClr val="EBE7D8"/>
                </a:solidFill>
                <a:latin typeface="Tahoma"/>
                <a:cs typeface="Tahoma"/>
              </a:rPr>
              <a:t>‘NOMADS</a:t>
            </a:r>
            <a:r>
              <a:rPr sz="5600" b="1" spc="-12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5600" b="1" spc="190" dirty="0">
                <a:solidFill>
                  <a:srgbClr val="EBE7D8"/>
                </a:solidFill>
                <a:latin typeface="Tahoma"/>
                <a:cs typeface="Tahoma"/>
              </a:rPr>
              <a:t>OF</a:t>
            </a:r>
            <a:r>
              <a:rPr sz="5600" b="1" spc="-12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5600" b="1" dirty="0">
                <a:solidFill>
                  <a:srgbClr val="EBE7D8"/>
                </a:solidFill>
                <a:latin typeface="Tahoma"/>
                <a:cs typeface="Tahoma"/>
              </a:rPr>
              <a:t>THE</a:t>
            </a:r>
            <a:r>
              <a:rPr sz="5600" b="1" spc="-12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5600" b="1" spc="40" dirty="0">
                <a:solidFill>
                  <a:srgbClr val="EBE7D8"/>
                </a:solidFill>
                <a:latin typeface="Tahoma"/>
                <a:cs typeface="Tahoma"/>
              </a:rPr>
              <a:t>PRESENT’</a:t>
            </a:r>
            <a:endParaRPr sz="5600">
              <a:latin typeface="Tahoma"/>
              <a:cs typeface="Tahoma"/>
            </a:endParaRPr>
          </a:p>
          <a:p>
            <a:pPr marL="12700" marR="2625725">
              <a:lnSpc>
                <a:spcPct val="115799"/>
              </a:lnSpc>
              <a:spcBef>
                <a:spcPts val="2630"/>
              </a:spcBef>
            </a:pPr>
            <a:r>
              <a:rPr sz="4750" spc="-10" dirty="0">
                <a:solidFill>
                  <a:srgbClr val="EBE7D8"/>
                </a:solidFill>
                <a:latin typeface="Verdana"/>
                <a:cs typeface="Verdana"/>
              </a:rPr>
              <a:t>all</a:t>
            </a:r>
            <a:r>
              <a:rPr sz="4750" spc="-37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135" dirty="0">
                <a:solidFill>
                  <a:srgbClr val="EBE7D8"/>
                </a:solidFill>
                <a:latin typeface="Verdana"/>
                <a:cs typeface="Verdana"/>
              </a:rPr>
              <a:t>this</a:t>
            </a:r>
            <a:r>
              <a:rPr sz="4750" spc="-3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140" dirty="0">
                <a:solidFill>
                  <a:srgbClr val="EBE7D8"/>
                </a:solidFill>
                <a:latin typeface="Verdana"/>
                <a:cs typeface="Verdana"/>
              </a:rPr>
              <a:t>make</a:t>
            </a:r>
            <a:r>
              <a:rPr sz="4750" spc="-3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30" dirty="0">
                <a:solidFill>
                  <a:srgbClr val="EBE7D8"/>
                </a:solidFill>
                <a:latin typeface="Verdana"/>
                <a:cs typeface="Verdana"/>
              </a:rPr>
              <a:t>us</a:t>
            </a:r>
            <a:r>
              <a:rPr sz="4750" spc="-3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40" dirty="0">
                <a:solidFill>
                  <a:srgbClr val="EBE7D8"/>
                </a:solidFill>
                <a:latin typeface="Verdana"/>
                <a:cs typeface="Verdana"/>
              </a:rPr>
              <a:t>‘nomads</a:t>
            </a:r>
            <a:r>
              <a:rPr sz="4750" spc="-35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65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4750" spc="-3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25" dirty="0">
                <a:solidFill>
                  <a:srgbClr val="EBE7D8"/>
                </a:solidFill>
                <a:latin typeface="Verdana"/>
                <a:cs typeface="Verdana"/>
              </a:rPr>
              <a:t>the </a:t>
            </a:r>
            <a:r>
              <a:rPr sz="4750" spc="-60" dirty="0">
                <a:solidFill>
                  <a:srgbClr val="EBE7D8"/>
                </a:solidFill>
                <a:latin typeface="Verdana"/>
                <a:cs typeface="Verdana"/>
              </a:rPr>
              <a:t>present’,</a:t>
            </a:r>
            <a:r>
              <a:rPr sz="4750" spc="-35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35" dirty="0">
                <a:solidFill>
                  <a:srgbClr val="EBE7D8"/>
                </a:solidFill>
                <a:latin typeface="Verdana"/>
                <a:cs typeface="Verdana"/>
              </a:rPr>
              <a:t>who</a:t>
            </a:r>
            <a:r>
              <a:rPr sz="4750" spc="-3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95" dirty="0">
                <a:solidFill>
                  <a:srgbClr val="EBE7D8"/>
                </a:solidFill>
                <a:latin typeface="Verdana"/>
                <a:cs typeface="Verdana"/>
              </a:rPr>
              <a:t>are</a:t>
            </a:r>
            <a:r>
              <a:rPr sz="4750" spc="-33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b="1" spc="-10" dirty="0">
                <a:solidFill>
                  <a:srgbClr val="EBE7D8"/>
                </a:solidFill>
                <a:latin typeface="Tahoma"/>
                <a:cs typeface="Tahoma"/>
              </a:rPr>
              <a:t>aimlessly </a:t>
            </a:r>
            <a:r>
              <a:rPr sz="4750" spc="-145" dirty="0">
                <a:solidFill>
                  <a:srgbClr val="EBE7D8"/>
                </a:solidFill>
                <a:latin typeface="Verdana"/>
                <a:cs typeface="Verdana"/>
              </a:rPr>
              <a:t>traveling</a:t>
            </a:r>
            <a:r>
              <a:rPr sz="4750" spc="-32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95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4750" spc="-32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60" dirty="0">
                <a:solidFill>
                  <a:srgbClr val="EBE7D8"/>
                </a:solidFill>
                <a:latin typeface="Verdana"/>
                <a:cs typeface="Verdana"/>
              </a:rPr>
              <a:t>planet</a:t>
            </a:r>
            <a:r>
              <a:rPr sz="4750" spc="-31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254" dirty="0">
                <a:solidFill>
                  <a:srgbClr val="EBE7D8"/>
                </a:solidFill>
                <a:latin typeface="Verdana"/>
                <a:cs typeface="Verdana"/>
              </a:rPr>
              <a:t>in</a:t>
            </a:r>
            <a:r>
              <a:rPr sz="4750" spc="-32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dirty="0">
                <a:solidFill>
                  <a:srgbClr val="EBE7D8"/>
                </a:solidFill>
                <a:latin typeface="Verdana"/>
                <a:cs typeface="Verdana"/>
              </a:rPr>
              <a:t>search</a:t>
            </a:r>
            <a:r>
              <a:rPr sz="4750" spc="-32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25" dirty="0">
                <a:solidFill>
                  <a:srgbClr val="EBE7D8"/>
                </a:solidFill>
                <a:latin typeface="Verdana"/>
                <a:cs typeface="Verdana"/>
              </a:rPr>
              <a:t>for </a:t>
            </a:r>
            <a:r>
              <a:rPr sz="4750" b="1" dirty="0">
                <a:solidFill>
                  <a:srgbClr val="EBE7D8"/>
                </a:solidFill>
                <a:latin typeface="Tahoma"/>
                <a:cs typeface="Tahoma"/>
              </a:rPr>
              <a:t>anchors</a:t>
            </a:r>
            <a:r>
              <a:rPr sz="4750" b="1" spc="8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750" spc="-190" dirty="0">
                <a:solidFill>
                  <a:srgbClr val="EBE7D8"/>
                </a:solidFill>
                <a:latin typeface="Verdana"/>
                <a:cs typeface="Verdana"/>
              </a:rPr>
              <a:t>that</a:t>
            </a:r>
            <a:r>
              <a:rPr sz="475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4750" spc="-20" dirty="0">
                <a:solidFill>
                  <a:srgbClr val="EBE7D8"/>
                </a:solidFill>
                <a:latin typeface="Verdana"/>
                <a:cs typeface="Verdana"/>
              </a:rPr>
              <a:t>hold</a:t>
            </a:r>
            <a:endParaRPr sz="475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670539" y="3439751"/>
            <a:ext cx="152400" cy="1092200"/>
            <a:chOff x="5670539" y="3439751"/>
            <a:chExt cx="152400" cy="1092200"/>
          </a:xfrm>
        </p:grpSpPr>
        <p:sp>
          <p:nvSpPr>
            <p:cNvPr id="8" name="object 8"/>
            <p:cNvSpPr/>
            <p:nvPr/>
          </p:nvSpPr>
          <p:spPr>
            <a:xfrm>
              <a:off x="5746739" y="3439751"/>
              <a:ext cx="0" cy="1073150"/>
            </a:xfrm>
            <a:custGeom>
              <a:avLst/>
              <a:gdLst/>
              <a:ahLst/>
              <a:cxnLst/>
              <a:rect l="l" t="t" r="r" b="b"/>
              <a:pathLst>
                <a:path h="1073150">
                  <a:moveTo>
                    <a:pt x="0" y="0"/>
                  </a:moveTo>
                  <a:lnTo>
                    <a:pt x="0" y="1072536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89589" y="4436087"/>
              <a:ext cx="114300" cy="76200"/>
            </a:xfrm>
            <a:custGeom>
              <a:avLst/>
              <a:gdLst/>
              <a:ahLst/>
              <a:cxnLst/>
              <a:rect l="l" t="t" r="r" b="b"/>
              <a:pathLst>
                <a:path w="114300" h="76200">
                  <a:moveTo>
                    <a:pt x="114299" y="0"/>
                  </a:moveTo>
                  <a:lnTo>
                    <a:pt x="57149" y="76199"/>
                  </a:lnTo>
                  <a:lnTo>
                    <a:pt x="0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27</a:t>
            </a:fld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33704" y="2337527"/>
            <a:ext cx="981138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b="0" dirty="0">
                <a:latin typeface="Verdana"/>
                <a:cs typeface="Verdana"/>
              </a:rPr>
              <a:t>two</a:t>
            </a:r>
            <a:r>
              <a:rPr sz="7000" b="0" spc="-530" dirty="0">
                <a:latin typeface="Verdana"/>
                <a:cs typeface="Verdana"/>
              </a:rPr>
              <a:t> </a:t>
            </a:r>
            <a:r>
              <a:rPr sz="7000" b="0" spc="-55" dirty="0">
                <a:latin typeface="Verdana"/>
                <a:cs typeface="Verdana"/>
              </a:rPr>
              <a:t>strategies</a:t>
            </a:r>
            <a:r>
              <a:rPr sz="7000" b="0" spc="-530" dirty="0">
                <a:latin typeface="Verdana"/>
                <a:cs typeface="Verdana"/>
              </a:rPr>
              <a:t> </a:t>
            </a:r>
            <a:r>
              <a:rPr sz="7000" b="0" spc="100" dirty="0">
                <a:latin typeface="Verdana"/>
                <a:cs typeface="Verdana"/>
              </a:rPr>
              <a:t>of</a:t>
            </a:r>
            <a:r>
              <a:rPr sz="7000" b="0" spc="-525" dirty="0">
                <a:latin typeface="Verdana"/>
                <a:cs typeface="Verdana"/>
              </a:rPr>
              <a:t> </a:t>
            </a:r>
            <a:r>
              <a:rPr sz="7000" b="0" spc="-280" dirty="0">
                <a:latin typeface="Verdana"/>
                <a:cs typeface="Verdana"/>
              </a:rPr>
              <a:t>living</a:t>
            </a:r>
            <a:endParaRPr sz="7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7475" y="5693820"/>
            <a:ext cx="7186295" cy="2682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104" marR="143510" algn="ctr">
              <a:lnSpc>
                <a:spcPct val="116300"/>
              </a:lnSpc>
              <a:spcBef>
                <a:spcPts val="95"/>
              </a:spcBef>
            </a:pPr>
            <a:r>
              <a:rPr sz="5000" spc="-175" dirty="0">
                <a:solidFill>
                  <a:srgbClr val="EBE7D8"/>
                </a:solidFill>
                <a:latin typeface="Verdana"/>
                <a:cs typeface="Verdana"/>
              </a:rPr>
              <a:t>taking</a:t>
            </a:r>
            <a:r>
              <a:rPr sz="5000" spc="-33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spc="-135" dirty="0">
                <a:solidFill>
                  <a:srgbClr val="EBE7D8"/>
                </a:solidFill>
                <a:latin typeface="Verdana"/>
                <a:cs typeface="Verdana"/>
              </a:rPr>
              <a:t>up</a:t>
            </a:r>
            <a:r>
              <a:rPr sz="5000" spc="-33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spc="-25" dirty="0">
                <a:solidFill>
                  <a:srgbClr val="EBE7D8"/>
                </a:solidFill>
                <a:latin typeface="Verdana"/>
                <a:cs typeface="Verdana"/>
              </a:rPr>
              <a:t>the </a:t>
            </a:r>
            <a:r>
              <a:rPr sz="5000" spc="-105" dirty="0">
                <a:solidFill>
                  <a:srgbClr val="EBE7D8"/>
                </a:solidFill>
                <a:latin typeface="Verdana"/>
                <a:cs typeface="Verdana"/>
              </a:rPr>
              <a:t>‘authorship’</a:t>
            </a:r>
            <a:r>
              <a:rPr sz="5000" spc="-3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spc="70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5000" spc="-3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spc="-10" dirty="0">
                <a:solidFill>
                  <a:srgbClr val="EBE7D8"/>
                </a:solidFill>
                <a:latin typeface="Verdana"/>
                <a:cs typeface="Verdana"/>
              </a:rPr>
              <a:t>actions</a:t>
            </a:r>
            <a:endParaRPr sz="5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sz="5000" spc="-575" dirty="0">
                <a:solidFill>
                  <a:srgbClr val="EBE7D8"/>
                </a:solidFill>
                <a:latin typeface="Verdana"/>
                <a:cs typeface="Verdana"/>
              </a:rPr>
              <a:t>-</a:t>
            </a:r>
            <a:r>
              <a:rPr sz="5000" spc="-1310" dirty="0">
                <a:solidFill>
                  <a:srgbClr val="EBE7D8"/>
                </a:solidFill>
                <a:latin typeface="Verdana"/>
                <a:cs typeface="Verdana"/>
              </a:rPr>
              <a:t>&gt;</a:t>
            </a:r>
            <a:r>
              <a:rPr sz="5000" spc="-3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b="1" spc="-90" dirty="0">
                <a:solidFill>
                  <a:srgbClr val="EBE7D8"/>
                </a:solidFill>
                <a:latin typeface="Tahoma"/>
                <a:cs typeface="Tahoma"/>
              </a:rPr>
              <a:t>taking</a:t>
            </a:r>
            <a:r>
              <a:rPr sz="5000" b="1" spc="-254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5000" b="1" spc="-10" dirty="0">
                <a:solidFill>
                  <a:srgbClr val="EBE7D8"/>
                </a:solidFill>
                <a:latin typeface="Tahoma"/>
                <a:cs typeface="Tahoma"/>
              </a:rPr>
              <a:t>responsibility</a:t>
            </a:r>
            <a:endParaRPr sz="5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94334" y="5693820"/>
            <a:ext cx="5285740" cy="2682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300"/>
              </a:lnSpc>
              <a:spcBef>
                <a:spcPts val="95"/>
              </a:spcBef>
            </a:pPr>
            <a:r>
              <a:rPr sz="5000" spc="125" dirty="0">
                <a:solidFill>
                  <a:srgbClr val="EBE7D8"/>
                </a:solidFill>
                <a:latin typeface="Verdana"/>
                <a:cs typeface="Verdana"/>
              </a:rPr>
              <a:t>escape</a:t>
            </a:r>
            <a:r>
              <a:rPr sz="5000" spc="-35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spc="-70" dirty="0">
                <a:solidFill>
                  <a:srgbClr val="EBE7D8"/>
                </a:solidFill>
                <a:latin typeface="Verdana"/>
                <a:cs typeface="Verdana"/>
              </a:rPr>
              <a:t>attempts </a:t>
            </a:r>
            <a:r>
              <a:rPr sz="5000" spc="70" dirty="0">
                <a:solidFill>
                  <a:srgbClr val="EBE7D8"/>
                </a:solidFill>
                <a:latin typeface="Verdana"/>
                <a:cs typeface="Verdana"/>
              </a:rPr>
              <a:t>of</a:t>
            </a:r>
            <a:r>
              <a:rPr sz="5000" spc="-35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spc="-114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5000" spc="-3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5000" spc="50" dirty="0">
                <a:solidFill>
                  <a:srgbClr val="EBE7D8"/>
                </a:solidFill>
                <a:latin typeface="Verdana"/>
                <a:cs typeface="Verdana"/>
              </a:rPr>
              <a:t>‘</a:t>
            </a:r>
            <a:r>
              <a:rPr sz="5000" b="1" spc="50" dirty="0">
                <a:solidFill>
                  <a:srgbClr val="EBE7D8"/>
                </a:solidFill>
                <a:latin typeface="Tahoma"/>
                <a:cs typeface="Tahoma"/>
              </a:rPr>
              <a:t>absentee </a:t>
            </a:r>
            <a:r>
              <a:rPr sz="5000" b="1" spc="-10" dirty="0">
                <a:solidFill>
                  <a:srgbClr val="EBE7D8"/>
                </a:solidFill>
                <a:latin typeface="Tahoma"/>
                <a:cs typeface="Tahoma"/>
              </a:rPr>
              <a:t>landlord</a:t>
            </a:r>
            <a:r>
              <a:rPr sz="5000" spc="-10" dirty="0">
                <a:solidFill>
                  <a:srgbClr val="EBE7D8"/>
                </a:solidFill>
                <a:latin typeface="Verdana"/>
                <a:cs typeface="Verdana"/>
              </a:rPr>
              <a:t>’</a:t>
            </a:r>
            <a:endParaRPr sz="50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56741" y="3397943"/>
            <a:ext cx="8671560" cy="2445385"/>
            <a:chOff x="4856741" y="3397943"/>
            <a:chExt cx="8671560" cy="2445385"/>
          </a:xfrm>
        </p:grpSpPr>
        <p:sp>
          <p:nvSpPr>
            <p:cNvPr id="7" name="object 7"/>
            <p:cNvSpPr/>
            <p:nvPr/>
          </p:nvSpPr>
          <p:spPr>
            <a:xfrm>
              <a:off x="9239249" y="3445568"/>
              <a:ext cx="4098290" cy="2350135"/>
            </a:xfrm>
            <a:custGeom>
              <a:avLst/>
              <a:gdLst/>
              <a:ahLst/>
              <a:cxnLst/>
              <a:rect l="l" t="t" r="r" b="b"/>
              <a:pathLst>
                <a:path w="4098290" h="2350135">
                  <a:moveTo>
                    <a:pt x="0" y="0"/>
                  </a:moveTo>
                  <a:lnTo>
                    <a:pt x="0" y="642989"/>
                  </a:lnTo>
                  <a:lnTo>
                    <a:pt x="4644" y="689060"/>
                  </a:lnTo>
                  <a:lnTo>
                    <a:pt x="17964" y="731970"/>
                  </a:lnTo>
                  <a:lnTo>
                    <a:pt x="39041" y="770801"/>
                  </a:lnTo>
                  <a:lnTo>
                    <a:pt x="66955" y="804633"/>
                  </a:lnTo>
                  <a:lnTo>
                    <a:pt x="100787" y="832547"/>
                  </a:lnTo>
                  <a:lnTo>
                    <a:pt x="139618" y="853624"/>
                  </a:lnTo>
                  <a:lnTo>
                    <a:pt x="182529" y="866944"/>
                  </a:lnTo>
                  <a:lnTo>
                    <a:pt x="228599" y="871589"/>
                  </a:lnTo>
                  <a:lnTo>
                    <a:pt x="3869390" y="871589"/>
                  </a:lnTo>
                  <a:lnTo>
                    <a:pt x="3915461" y="876233"/>
                  </a:lnTo>
                  <a:lnTo>
                    <a:pt x="3958371" y="889553"/>
                  </a:lnTo>
                  <a:lnTo>
                    <a:pt x="3997202" y="910630"/>
                  </a:lnTo>
                  <a:lnTo>
                    <a:pt x="4031035" y="938544"/>
                  </a:lnTo>
                  <a:lnTo>
                    <a:pt x="4058949" y="972376"/>
                  </a:lnTo>
                  <a:lnTo>
                    <a:pt x="4080025" y="1011207"/>
                  </a:lnTo>
                  <a:lnTo>
                    <a:pt x="4093346" y="1054118"/>
                  </a:lnTo>
                  <a:lnTo>
                    <a:pt x="4097990" y="1100189"/>
                  </a:lnTo>
                  <a:lnTo>
                    <a:pt x="4097990" y="2349865"/>
                  </a:lnTo>
                </a:path>
              </a:pathLst>
            </a:custGeom>
            <a:ln w="95249">
              <a:solidFill>
                <a:srgbClr val="C385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194365" y="5604933"/>
              <a:ext cx="285750" cy="190500"/>
            </a:xfrm>
            <a:custGeom>
              <a:avLst/>
              <a:gdLst/>
              <a:ahLst/>
              <a:cxnLst/>
              <a:rect l="l" t="t" r="r" b="b"/>
              <a:pathLst>
                <a:path w="285750" h="190500">
                  <a:moveTo>
                    <a:pt x="285749" y="0"/>
                  </a:moveTo>
                  <a:lnTo>
                    <a:pt x="142874" y="190499"/>
                  </a:lnTo>
                  <a:lnTo>
                    <a:pt x="0" y="0"/>
                  </a:lnTo>
                </a:path>
              </a:pathLst>
            </a:custGeom>
            <a:ln w="95249">
              <a:solidFill>
                <a:srgbClr val="C385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47241" y="3445568"/>
              <a:ext cx="4192270" cy="2350135"/>
            </a:xfrm>
            <a:custGeom>
              <a:avLst/>
              <a:gdLst/>
              <a:ahLst/>
              <a:cxnLst/>
              <a:rect l="l" t="t" r="r" b="b"/>
              <a:pathLst>
                <a:path w="4192270" h="2350135">
                  <a:moveTo>
                    <a:pt x="4192007" y="0"/>
                  </a:moveTo>
                  <a:lnTo>
                    <a:pt x="4192007" y="628145"/>
                  </a:lnTo>
                  <a:lnTo>
                    <a:pt x="4187363" y="674216"/>
                  </a:lnTo>
                  <a:lnTo>
                    <a:pt x="4174043" y="717126"/>
                  </a:lnTo>
                  <a:lnTo>
                    <a:pt x="4152966" y="755957"/>
                  </a:lnTo>
                  <a:lnTo>
                    <a:pt x="4125052" y="789789"/>
                  </a:lnTo>
                  <a:lnTo>
                    <a:pt x="4091220" y="817703"/>
                  </a:lnTo>
                  <a:lnTo>
                    <a:pt x="4052389" y="838780"/>
                  </a:lnTo>
                  <a:lnTo>
                    <a:pt x="4009478" y="852100"/>
                  </a:lnTo>
                  <a:lnTo>
                    <a:pt x="3963407" y="856745"/>
                  </a:lnTo>
                  <a:lnTo>
                    <a:pt x="228599" y="856745"/>
                  </a:lnTo>
                  <a:lnTo>
                    <a:pt x="182529" y="861389"/>
                  </a:lnTo>
                  <a:lnTo>
                    <a:pt x="139618" y="874709"/>
                  </a:lnTo>
                  <a:lnTo>
                    <a:pt x="100787" y="895786"/>
                  </a:lnTo>
                  <a:lnTo>
                    <a:pt x="66955" y="923700"/>
                  </a:lnTo>
                  <a:lnTo>
                    <a:pt x="39041" y="957532"/>
                  </a:lnTo>
                  <a:lnTo>
                    <a:pt x="17964" y="996363"/>
                  </a:lnTo>
                  <a:lnTo>
                    <a:pt x="4644" y="1039274"/>
                  </a:lnTo>
                  <a:lnTo>
                    <a:pt x="0" y="1085345"/>
                  </a:lnTo>
                  <a:lnTo>
                    <a:pt x="0" y="2349865"/>
                  </a:lnTo>
                </a:path>
              </a:pathLst>
            </a:custGeom>
            <a:ln w="95249">
              <a:solidFill>
                <a:srgbClr val="C385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04366" y="5604933"/>
              <a:ext cx="285750" cy="190500"/>
            </a:xfrm>
            <a:custGeom>
              <a:avLst/>
              <a:gdLst/>
              <a:ahLst/>
              <a:cxnLst/>
              <a:rect l="l" t="t" r="r" b="b"/>
              <a:pathLst>
                <a:path w="285750" h="190500">
                  <a:moveTo>
                    <a:pt x="285749" y="0"/>
                  </a:moveTo>
                  <a:lnTo>
                    <a:pt x="142874" y="190499"/>
                  </a:lnTo>
                  <a:lnTo>
                    <a:pt x="0" y="0"/>
                  </a:lnTo>
                </a:path>
              </a:pathLst>
            </a:custGeom>
            <a:ln w="95249">
              <a:solidFill>
                <a:srgbClr val="C385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038089" y="-22828"/>
            <a:ext cx="8162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Agency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between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EBE7D8"/>
                </a:solidFill>
                <a:latin typeface="Verdana"/>
                <a:cs typeface="Verdana"/>
              </a:rPr>
              <a:t>opportunity</a:t>
            </a:r>
            <a:r>
              <a:rPr sz="2800" spc="-19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EBE7D8"/>
                </a:solidFill>
                <a:latin typeface="Verdana"/>
                <a:cs typeface="Verdana"/>
              </a:rPr>
              <a:t>and</a:t>
            </a:r>
            <a:r>
              <a:rPr sz="2800" spc="-19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BE7D8"/>
                </a:solidFill>
                <a:latin typeface="Verdana"/>
                <a:cs typeface="Verdana"/>
              </a:rPr>
              <a:t>responsibility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28</a:t>
            </a:fld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21652" y="3067803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575" y="0"/>
                </a:lnTo>
              </a:path>
            </a:pathLst>
          </a:custGeom>
          <a:ln w="95249">
            <a:solidFill>
              <a:srgbClr val="C38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21652" y="4941947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575" y="0"/>
                </a:lnTo>
              </a:path>
            </a:pathLst>
          </a:custGeom>
          <a:ln w="95249">
            <a:solidFill>
              <a:srgbClr val="C38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43734" y="2283577"/>
            <a:ext cx="8945245" cy="73939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700"/>
              </a:spcBef>
            </a:pPr>
            <a:r>
              <a:rPr sz="4800" b="1" spc="-55" dirty="0">
                <a:solidFill>
                  <a:srgbClr val="253432"/>
                </a:solidFill>
                <a:latin typeface="Tahoma"/>
                <a:cs typeface="Tahoma"/>
              </a:rPr>
              <a:t>RETURNING</a:t>
            </a:r>
            <a:r>
              <a:rPr sz="4800" b="1" spc="-19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155" dirty="0">
                <a:solidFill>
                  <a:srgbClr val="253432"/>
                </a:solidFill>
                <a:latin typeface="Tahoma"/>
                <a:cs typeface="Tahoma"/>
              </a:rPr>
              <a:t>TO</a:t>
            </a:r>
            <a:r>
              <a:rPr sz="4800" b="1" spc="-18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55" dirty="0">
                <a:solidFill>
                  <a:srgbClr val="253432"/>
                </a:solidFill>
                <a:latin typeface="Tahoma"/>
                <a:cs typeface="Tahoma"/>
              </a:rPr>
              <a:t>ROOTS:</a:t>
            </a:r>
            <a:r>
              <a:rPr sz="4800" b="1" spc="-18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45" dirty="0">
                <a:solidFill>
                  <a:srgbClr val="253432"/>
                </a:solidFill>
                <a:latin typeface="Tahoma"/>
                <a:cs typeface="Tahoma"/>
              </a:rPr>
              <a:t>‘THE </a:t>
            </a:r>
            <a:r>
              <a:rPr sz="4800" b="1" spc="50" dirty="0">
                <a:solidFill>
                  <a:srgbClr val="253432"/>
                </a:solidFill>
                <a:latin typeface="Tahoma"/>
                <a:cs typeface="Tahoma"/>
              </a:rPr>
              <a:t>SOCIAL</a:t>
            </a:r>
            <a:r>
              <a:rPr sz="4800" b="1" spc="-15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50" dirty="0">
                <a:solidFill>
                  <a:srgbClr val="253432"/>
                </a:solidFill>
                <a:latin typeface="Tahoma"/>
                <a:cs typeface="Tahoma"/>
              </a:rPr>
              <a:t>BOND’</a:t>
            </a:r>
            <a:endParaRPr sz="4800">
              <a:latin typeface="Tahoma"/>
              <a:cs typeface="Tahoma"/>
            </a:endParaRPr>
          </a:p>
          <a:p>
            <a:pPr marL="12700" marR="322580">
              <a:lnSpc>
                <a:spcPts val="5250"/>
              </a:lnSpc>
              <a:spcBef>
                <a:spcPts val="5130"/>
              </a:spcBef>
            </a:pPr>
            <a:r>
              <a:rPr sz="4800" b="1" spc="80" dirty="0">
                <a:solidFill>
                  <a:srgbClr val="253432"/>
                </a:solidFill>
                <a:latin typeface="Tahoma"/>
                <a:cs typeface="Tahoma"/>
              </a:rPr>
              <a:t>‘RECONSTRUCTION</a:t>
            </a:r>
            <a:r>
              <a:rPr sz="4800" b="1" spc="-15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185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4800" b="1" spc="-15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-25" dirty="0">
                <a:solidFill>
                  <a:srgbClr val="253432"/>
                </a:solidFill>
                <a:latin typeface="Tahoma"/>
                <a:cs typeface="Tahoma"/>
              </a:rPr>
              <a:t>THE </a:t>
            </a:r>
            <a:r>
              <a:rPr sz="4800" b="1" spc="50" dirty="0">
                <a:solidFill>
                  <a:srgbClr val="253432"/>
                </a:solidFill>
                <a:latin typeface="Tahoma"/>
                <a:cs typeface="Tahoma"/>
              </a:rPr>
              <a:t>SOCIAL</a:t>
            </a:r>
            <a:r>
              <a:rPr sz="4800" b="1" spc="-11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dirty="0">
                <a:solidFill>
                  <a:srgbClr val="253432"/>
                </a:solidFill>
                <a:latin typeface="Tahoma"/>
                <a:cs typeface="Tahoma"/>
              </a:rPr>
              <a:t>BOND</a:t>
            </a:r>
            <a:r>
              <a:rPr sz="4800" b="1" spc="-10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125" dirty="0">
                <a:solidFill>
                  <a:srgbClr val="253432"/>
                </a:solidFill>
                <a:latin typeface="Tahoma"/>
                <a:cs typeface="Tahoma"/>
              </a:rPr>
              <a:t>ON</a:t>
            </a:r>
            <a:r>
              <a:rPr sz="4800" b="1" spc="-10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-25" dirty="0">
                <a:solidFill>
                  <a:srgbClr val="253432"/>
                </a:solidFill>
                <a:latin typeface="Tahoma"/>
                <a:cs typeface="Tahoma"/>
              </a:rPr>
              <a:t>THE </a:t>
            </a:r>
            <a:r>
              <a:rPr sz="4800" b="1" dirty="0">
                <a:solidFill>
                  <a:srgbClr val="253432"/>
                </a:solidFill>
                <a:latin typeface="Tahoma"/>
                <a:cs typeface="Tahoma"/>
              </a:rPr>
              <a:t>BASIS</a:t>
            </a:r>
            <a:r>
              <a:rPr sz="4800" b="1" spc="-114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185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4800" b="1" spc="-114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dirty="0">
                <a:solidFill>
                  <a:srgbClr val="253432"/>
                </a:solidFill>
                <a:latin typeface="Tahoma"/>
                <a:cs typeface="Tahoma"/>
              </a:rPr>
              <a:t>THE</a:t>
            </a:r>
            <a:r>
              <a:rPr sz="4800" b="1" spc="-11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200" dirty="0">
                <a:solidFill>
                  <a:srgbClr val="253432"/>
                </a:solidFill>
                <a:latin typeface="Tahoma"/>
                <a:cs typeface="Tahoma"/>
              </a:rPr>
              <a:t>ACTORS’ </a:t>
            </a:r>
            <a:r>
              <a:rPr sz="4800" b="1" spc="-10" dirty="0">
                <a:solidFill>
                  <a:srgbClr val="253432"/>
                </a:solidFill>
                <a:latin typeface="Tahoma"/>
                <a:cs typeface="Tahoma"/>
              </a:rPr>
              <a:t>DEMAND’</a:t>
            </a:r>
            <a:endParaRPr sz="4800">
              <a:latin typeface="Tahoma"/>
              <a:cs typeface="Tahoma"/>
            </a:endParaRPr>
          </a:p>
          <a:p>
            <a:pPr marL="12700" marR="803910">
              <a:lnSpc>
                <a:spcPts val="5250"/>
              </a:lnSpc>
              <a:spcBef>
                <a:spcPts val="5125"/>
              </a:spcBef>
            </a:pPr>
            <a:r>
              <a:rPr sz="4800" b="1" spc="160" dirty="0">
                <a:solidFill>
                  <a:srgbClr val="253432"/>
                </a:solidFill>
                <a:latin typeface="Tahoma"/>
                <a:cs typeface="Tahoma"/>
              </a:rPr>
              <a:t>FOCUSED</a:t>
            </a:r>
            <a:r>
              <a:rPr sz="4800" b="1" spc="-12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125" dirty="0">
                <a:solidFill>
                  <a:srgbClr val="253432"/>
                </a:solidFill>
                <a:latin typeface="Tahoma"/>
                <a:cs typeface="Tahoma"/>
              </a:rPr>
              <a:t>ON</a:t>
            </a:r>
            <a:r>
              <a:rPr sz="4800" b="1" spc="-12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dirty="0">
                <a:solidFill>
                  <a:srgbClr val="253432"/>
                </a:solidFill>
                <a:latin typeface="Tahoma"/>
                <a:cs typeface="Tahoma"/>
              </a:rPr>
              <a:t>THE</a:t>
            </a:r>
            <a:r>
              <a:rPr sz="4800" b="1" spc="-12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-10" dirty="0">
                <a:solidFill>
                  <a:srgbClr val="253432"/>
                </a:solidFill>
                <a:latin typeface="Tahoma"/>
                <a:cs typeface="Tahoma"/>
              </a:rPr>
              <a:t>SOCIAL </a:t>
            </a:r>
            <a:r>
              <a:rPr sz="4800" b="1" spc="-50" dirty="0">
                <a:solidFill>
                  <a:srgbClr val="253432"/>
                </a:solidFill>
                <a:latin typeface="Tahoma"/>
                <a:cs typeface="Tahoma"/>
              </a:rPr>
              <a:t>FIGURE</a:t>
            </a:r>
            <a:r>
              <a:rPr sz="4800" b="1" spc="-23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185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4800" b="1" spc="-229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800" b="1" spc="-25" dirty="0">
                <a:solidFill>
                  <a:srgbClr val="253432"/>
                </a:solidFill>
                <a:latin typeface="Tahoma"/>
                <a:cs typeface="Tahoma"/>
              </a:rPr>
              <a:t>THE </a:t>
            </a:r>
            <a:r>
              <a:rPr sz="4800" b="1" spc="165" dirty="0">
                <a:solidFill>
                  <a:srgbClr val="253432"/>
                </a:solidFill>
                <a:latin typeface="Tahoma"/>
                <a:cs typeface="Tahoma"/>
              </a:rPr>
              <a:t>‘HOMECOMER’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21652" y="8230072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575" y="0"/>
                </a:lnTo>
              </a:path>
            </a:pathLst>
          </a:custGeom>
          <a:ln w="95249">
            <a:solidFill>
              <a:srgbClr val="C38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348402" y="-22828"/>
            <a:ext cx="19526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253432"/>
                </a:solidFill>
                <a:latin typeface="Verdana"/>
                <a:cs typeface="Verdana"/>
              </a:rPr>
              <a:t>Conclusion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29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7740" y="382903"/>
            <a:ext cx="812038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170" dirty="0">
                <a:solidFill>
                  <a:srgbClr val="253432"/>
                </a:solidFill>
              </a:rPr>
              <a:t>CONCLUSION</a:t>
            </a:r>
            <a:endParaRPr sz="9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6000" y="4297996"/>
            <a:ext cx="60655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-75" dirty="0">
                <a:solidFill>
                  <a:srgbClr val="EBE7D8"/>
                </a:solidFill>
                <a:latin typeface="Tahoma"/>
                <a:cs typeface="Tahoma"/>
              </a:rPr>
              <a:t>SOLUTION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64774" y="1785297"/>
            <a:ext cx="5494020" cy="2139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4000" spc="-10" dirty="0"/>
              <a:t>phenomenologically </a:t>
            </a:r>
            <a:r>
              <a:rPr sz="4000" dirty="0"/>
              <a:t>inclined</a:t>
            </a:r>
            <a:r>
              <a:rPr sz="4000" spc="-235" dirty="0"/>
              <a:t> </a:t>
            </a:r>
            <a:r>
              <a:rPr sz="4000" spc="-20" dirty="0"/>
              <a:t>repositioning </a:t>
            </a:r>
            <a:r>
              <a:rPr sz="4000" dirty="0"/>
              <a:t>of</a:t>
            </a:r>
            <a:r>
              <a:rPr sz="4000" spc="-135" dirty="0"/>
              <a:t> </a:t>
            </a:r>
            <a:r>
              <a:rPr sz="4000" dirty="0"/>
              <a:t>the</a:t>
            </a:r>
            <a:r>
              <a:rPr sz="4000" spc="-135" dirty="0"/>
              <a:t> </a:t>
            </a:r>
            <a:r>
              <a:rPr sz="4000" spc="-150" dirty="0"/>
              <a:t>main</a:t>
            </a:r>
            <a:r>
              <a:rPr sz="4000" spc="-140" dirty="0"/>
              <a:t> </a:t>
            </a:r>
            <a:r>
              <a:rPr sz="4000" spc="110" dirty="0"/>
              <a:t>concepts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9144000" y="2468769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575" y="0"/>
                </a:lnTo>
              </a:path>
            </a:pathLst>
          </a:custGeom>
          <a:ln w="95249">
            <a:solidFill>
              <a:srgbClr val="C38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4199" y="5640386"/>
            <a:ext cx="171450" cy="1714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4199" y="6430961"/>
            <a:ext cx="171450" cy="1714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4199" y="7221535"/>
            <a:ext cx="171450" cy="1714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564774" y="4395780"/>
            <a:ext cx="5674360" cy="3978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5665" marR="5080" indent="-863600">
              <a:lnSpc>
                <a:spcPct val="129700"/>
              </a:lnSpc>
              <a:spcBef>
                <a:spcPts val="100"/>
              </a:spcBef>
            </a:pPr>
            <a:r>
              <a:rPr sz="4000" b="1" spc="-155" dirty="0">
                <a:solidFill>
                  <a:srgbClr val="EBE7D8"/>
                </a:solidFill>
                <a:latin typeface="Tahoma"/>
                <a:cs typeface="Tahoma"/>
              </a:rPr>
              <a:t>turn</a:t>
            </a:r>
            <a:r>
              <a:rPr sz="4000" b="1" spc="-14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000" b="1" spc="-10" dirty="0">
                <a:solidFill>
                  <a:srgbClr val="EBE7D8"/>
                </a:solidFill>
                <a:latin typeface="Tahoma"/>
                <a:cs typeface="Tahoma"/>
              </a:rPr>
              <a:t>towards</a:t>
            </a:r>
            <a:r>
              <a:rPr sz="4000" b="1" spc="-155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000" b="1" spc="80" dirty="0">
                <a:solidFill>
                  <a:srgbClr val="EBE7D8"/>
                </a:solidFill>
                <a:latin typeface="Tahoma"/>
                <a:cs typeface="Tahoma"/>
              </a:rPr>
              <a:t>issues</a:t>
            </a:r>
            <a:r>
              <a:rPr sz="4000" b="1" spc="-150" dirty="0">
                <a:solidFill>
                  <a:srgbClr val="EBE7D8"/>
                </a:solidFill>
                <a:latin typeface="Tahoma"/>
                <a:cs typeface="Tahoma"/>
              </a:rPr>
              <a:t> </a:t>
            </a:r>
            <a:r>
              <a:rPr sz="4000" b="1" spc="-25" dirty="0">
                <a:solidFill>
                  <a:srgbClr val="EBE7D8"/>
                </a:solidFill>
                <a:latin typeface="Tahoma"/>
                <a:cs typeface="Tahoma"/>
              </a:rPr>
              <a:t>of </a:t>
            </a:r>
            <a:r>
              <a:rPr sz="4000" b="1" spc="-10" dirty="0">
                <a:solidFill>
                  <a:srgbClr val="C3854E"/>
                </a:solidFill>
                <a:latin typeface="Tahoma"/>
                <a:cs typeface="Tahoma"/>
              </a:rPr>
              <a:t>belonging commitment </a:t>
            </a:r>
            <a:r>
              <a:rPr sz="4000" b="1" spc="-100" dirty="0">
                <a:solidFill>
                  <a:srgbClr val="C3854E"/>
                </a:solidFill>
                <a:latin typeface="Tahoma"/>
                <a:cs typeface="Tahoma"/>
              </a:rPr>
              <a:t>rhythmicity</a:t>
            </a:r>
            <a:r>
              <a:rPr sz="4000" b="1" spc="-120" dirty="0">
                <a:solidFill>
                  <a:srgbClr val="C3854E"/>
                </a:solidFill>
                <a:latin typeface="Tahoma"/>
                <a:cs typeface="Tahoma"/>
              </a:rPr>
              <a:t> </a:t>
            </a:r>
            <a:r>
              <a:rPr sz="4000" b="1" spc="-25" dirty="0">
                <a:solidFill>
                  <a:srgbClr val="C3854E"/>
                </a:solidFill>
                <a:latin typeface="Tahoma"/>
                <a:cs typeface="Tahoma"/>
              </a:rPr>
              <a:t>of </a:t>
            </a:r>
            <a:r>
              <a:rPr sz="4000" b="1" spc="70" dirty="0">
                <a:solidFill>
                  <a:srgbClr val="C3854E"/>
                </a:solidFill>
                <a:latin typeface="Tahoma"/>
                <a:cs typeface="Tahoma"/>
              </a:rPr>
              <a:t>social</a:t>
            </a:r>
            <a:r>
              <a:rPr sz="4000" b="1" spc="-75" dirty="0">
                <a:solidFill>
                  <a:srgbClr val="C3854E"/>
                </a:solidFill>
                <a:latin typeface="Tahoma"/>
                <a:cs typeface="Tahoma"/>
              </a:rPr>
              <a:t> </a:t>
            </a:r>
            <a:r>
              <a:rPr sz="4000" b="1" spc="-10" dirty="0">
                <a:solidFill>
                  <a:srgbClr val="C3854E"/>
                </a:solidFill>
                <a:latin typeface="Tahoma"/>
                <a:cs typeface="Tahoma"/>
              </a:rPr>
              <a:t>relations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0" y="5072696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575" y="0"/>
                </a:lnTo>
              </a:path>
            </a:pathLst>
          </a:custGeom>
          <a:ln w="95249">
            <a:solidFill>
              <a:srgbClr val="C38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80" y="-22828"/>
            <a:ext cx="2090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Introduction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3</a:t>
            </a:fld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63416" cy="58228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96481" y="3159125"/>
            <a:ext cx="7094855" cy="39116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5080" indent="-635" algn="ctr">
              <a:lnSpc>
                <a:spcPts val="9900"/>
              </a:lnSpc>
              <a:spcBef>
                <a:spcPts val="1100"/>
              </a:spcBef>
            </a:pPr>
            <a:r>
              <a:rPr sz="9000" b="1" spc="70" dirty="0">
                <a:solidFill>
                  <a:srgbClr val="253432"/>
                </a:solidFill>
                <a:latin typeface="Tahoma"/>
                <a:cs typeface="Tahoma"/>
              </a:rPr>
              <a:t>THANK</a:t>
            </a:r>
            <a:r>
              <a:rPr sz="9000" b="1" spc="-29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9000" b="1" spc="320" dirty="0">
                <a:solidFill>
                  <a:srgbClr val="253432"/>
                </a:solidFill>
                <a:latin typeface="Tahoma"/>
                <a:cs typeface="Tahoma"/>
              </a:rPr>
              <a:t>YOU </a:t>
            </a:r>
            <a:r>
              <a:rPr sz="9000" b="1" spc="165" dirty="0">
                <a:solidFill>
                  <a:srgbClr val="253432"/>
                </a:solidFill>
                <a:latin typeface="Tahoma"/>
                <a:cs typeface="Tahoma"/>
              </a:rPr>
              <a:t>FOR</a:t>
            </a:r>
            <a:r>
              <a:rPr sz="9000" b="1" spc="-30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9000" b="1" spc="190" dirty="0">
                <a:solidFill>
                  <a:srgbClr val="253432"/>
                </a:solidFill>
                <a:latin typeface="Tahoma"/>
                <a:cs typeface="Tahoma"/>
              </a:rPr>
              <a:t>YOUR </a:t>
            </a:r>
            <a:r>
              <a:rPr sz="9000" b="1" spc="-85" dirty="0">
                <a:solidFill>
                  <a:srgbClr val="253432"/>
                </a:solidFill>
                <a:latin typeface="Tahoma"/>
                <a:cs typeface="Tahoma"/>
              </a:rPr>
              <a:t>ATTENTION!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13354" y="9839989"/>
            <a:ext cx="2125980" cy="46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EBE7D8"/>
                </a:solidFill>
                <a:latin typeface="Verdana"/>
                <a:cs typeface="Verdana"/>
              </a:rPr>
              <a:t>Page</a:t>
            </a:r>
            <a:r>
              <a:rPr sz="2800" spc="-14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EBE7D8"/>
                </a:solidFill>
                <a:latin typeface="Verdana"/>
                <a:cs typeface="Verdana"/>
              </a:rPr>
              <a:t>no.</a:t>
            </a:r>
            <a:r>
              <a:rPr sz="2800" spc="-14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fld id="{81D60167-4931-47E6-BA6A-407CBD079E47}" type="slidenum">
              <a:rPr sz="2800" spc="-25" dirty="0">
                <a:solidFill>
                  <a:srgbClr val="EBE7D8"/>
                </a:solidFill>
                <a:latin typeface="Verdana"/>
                <a:cs typeface="Verdana"/>
              </a:rPr>
              <a:t>30</a:t>
            </a:fld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5329" y="7580772"/>
            <a:ext cx="3797300" cy="588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155" dirty="0">
                <a:solidFill>
                  <a:srgbClr val="253432"/>
                </a:solidFill>
                <a:latin typeface="Verdana"/>
                <a:cs typeface="Verdana"/>
              </a:rPr>
              <a:t>Natalija</a:t>
            </a:r>
            <a:r>
              <a:rPr sz="3700" spc="-2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700" spc="-10" dirty="0">
                <a:solidFill>
                  <a:srgbClr val="253432"/>
                </a:solidFill>
                <a:latin typeface="Verdana"/>
                <a:cs typeface="Verdana"/>
              </a:rPr>
              <a:t>Ćojbašić</a:t>
            </a:r>
            <a:endParaRPr sz="37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33583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818508" y="5144782"/>
            <a:ext cx="8638540" cy="123825"/>
          </a:xfrm>
          <a:custGeom>
            <a:avLst/>
            <a:gdLst/>
            <a:ahLst/>
            <a:cxnLst/>
            <a:rect l="l" t="t" r="r" b="b"/>
            <a:pathLst>
              <a:path w="8638540" h="123825">
                <a:moveTo>
                  <a:pt x="8638281" y="123824"/>
                </a:moveTo>
                <a:lnTo>
                  <a:pt x="0" y="123824"/>
                </a:lnTo>
                <a:lnTo>
                  <a:pt x="0" y="0"/>
                </a:lnTo>
                <a:lnTo>
                  <a:pt x="8638281" y="0"/>
                </a:lnTo>
                <a:lnTo>
                  <a:pt x="8638281" y="123824"/>
                </a:lnTo>
                <a:close/>
              </a:path>
            </a:pathLst>
          </a:custGeom>
          <a:solidFill>
            <a:srgbClr val="EBE7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33150" rIns="0" bIns="0" rtlCol="0">
            <a:spAutoFit/>
          </a:bodyPr>
          <a:lstStyle/>
          <a:p>
            <a:pPr marL="432434">
              <a:lnSpc>
                <a:spcPct val="100000"/>
              </a:lnSpc>
              <a:spcBef>
                <a:spcPts val="100"/>
              </a:spcBef>
            </a:pPr>
            <a:r>
              <a:rPr sz="10000" spc="50" dirty="0"/>
              <a:t>HOMECOMER</a:t>
            </a:r>
            <a:endParaRPr sz="100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555518" rIns="0" bIns="0" rtlCol="0">
            <a:spAutoFit/>
          </a:bodyPr>
          <a:lstStyle/>
          <a:p>
            <a:pPr marL="12700" marR="5080" algn="ctr">
              <a:lnSpc>
                <a:spcPct val="137900"/>
              </a:lnSpc>
              <a:spcBef>
                <a:spcPts val="95"/>
              </a:spcBef>
            </a:pPr>
            <a:r>
              <a:rPr sz="3400" b="1" spc="-10" dirty="0">
                <a:solidFill>
                  <a:srgbClr val="CBC7B9"/>
                </a:solidFill>
                <a:latin typeface="Tahoma"/>
                <a:cs typeface="Tahoma"/>
              </a:rPr>
              <a:t>S/he</a:t>
            </a:r>
            <a:r>
              <a:rPr sz="3400" b="1" spc="-140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embodies</a:t>
            </a:r>
            <a:r>
              <a:rPr sz="3400" b="1" spc="-13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the</a:t>
            </a:r>
            <a:r>
              <a:rPr sz="3400" b="1" spc="-13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ambivalence</a:t>
            </a:r>
            <a:r>
              <a:rPr sz="3400" b="1" spc="-13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between</a:t>
            </a:r>
            <a:r>
              <a:rPr sz="3400" b="1" spc="-140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the</a:t>
            </a:r>
            <a:r>
              <a:rPr sz="3400" b="1" spc="-13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lure</a:t>
            </a:r>
            <a:r>
              <a:rPr sz="3400" b="1" spc="-13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spc="-25" dirty="0">
                <a:solidFill>
                  <a:srgbClr val="CBC7B9"/>
                </a:solidFill>
                <a:latin typeface="Tahoma"/>
                <a:cs typeface="Tahoma"/>
              </a:rPr>
              <a:t>of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global</a:t>
            </a:r>
            <a:r>
              <a:rPr sz="3400" b="1" spc="-100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options</a:t>
            </a:r>
            <a:r>
              <a:rPr sz="3400" b="1" spc="-10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and</a:t>
            </a:r>
            <a:r>
              <a:rPr sz="3400" b="1" spc="-10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the</a:t>
            </a:r>
            <a:r>
              <a:rPr sz="3400" b="1" spc="-10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need</a:t>
            </a:r>
            <a:r>
              <a:rPr sz="3400" b="1" spc="-10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CBC7B9"/>
                </a:solidFill>
                <a:latin typeface="Tahoma"/>
                <a:cs typeface="Tahoma"/>
              </a:rPr>
              <a:t>for</a:t>
            </a:r>
            <a:r>
              <a:rPr sz="3400" b="1" spc="-10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spc="-50" dirty="0">
                <a:solidFill>
                  <a:srgbClr val="CBC7B9"/>
                </a:solidFill>
                <a:latin typeface="Tahoma"/>
                <a:cs typeface="Tahoma"/>
              </a:rPr>
              <a:t>commitment</a:t>
            </a:r>
            <a:r>
              <a:rPr sz="3400" b="1" spc="-10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spc="-25" dirty="0">
                <a:solidFill>
                  <a:srgbClr val="CBC7B9"/>
                </a:solidFill>
                <a:latin typeface="Tahoma"/>
                <a:cs typeface="Tahoma"/>
              </a:rPr>
              <a:t>to </a:t>
            </a:r>
            <a:r>
              <a:rPr sz="3400" b="1" spc="-20" dirty="0">
                <a:solidFill>
                  <a:srgbClr val="CBC7B9"/>
                </a:solidFill>
                <a:latin typeface="Tahoma"/>
                <a:cs typeface="Tahoma"/>
              </a:rPr>
              <a:t>lasting</a:t>
            </a:r>
            <a:r>
              <a:rPr sz="3400" b="1" spc="-175" dirty="0">
                <a:solidFill>
                  <a:srgbClr val="CBC7B9"/>
                </a:solidFill>
                <a:latin typeface="Tahoma"/>
                <a:cs typeface="Tahoma"/>
              </a:rPr>
              <a:t> </a:t>
            </a:r>
            <a:r>
              <a:rPr sz="3400" b="1" spc="-10" dirty="0">
                <a:solidFill>
                  <a:srgbClr val="CBC7B9"/>
                </a:solidFill>
                <a:latin typeface="Tahoma"/>
                <a:cs typeface="Tahoma"/>
              </a:rPr>
              <a:t>bonds.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0" y="-22828"/>
            <a:ext cx="2090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Introduction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028700"/>
              <a:ext cx="16230600" cy="8229600"/>
            </a:xfrm>
            <a:custGeom>
              <a:avLst/>
              <a:gdLst/>
              <a:ahLst/>
              <a:cxnLst/>
              <a:rect l="l" t="t" r="r" b="b"/>
              <a:pathLst>
                <a:path w="16230600" h="8229600">
                  <a:moveTo>
                    <a:pt x="16230598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8229599"/>
                  </a:lnTo>
                  <a:close/>
                </a:path>
              </a:pathLst>
            </a:custGeom>
            <a:solidFill>
              <a:srgbClr val="2534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447977" y="6066745"/>
            <a:ext cx="10501630" cy="1849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2540" marR="5080" indent="-1260475" algn="r">
              <a:lnSpc>
                <a:spcPct val="115599"/>
              </a:lnSpc>
              <a:spcBef>
                <a:spcPts val="95"/>
              </a:spcBef>
            </a:pPr>
            <a:r>
              <a:rPr sz="3450" spc="-60" dirty="0">
                <a:solidFill>
                  <a:srgbClr val="EBE7D8"/>
                </a:solidFill>
                <a:latin typeface="Verdana"/>
                <a:cs typeface="Verdana"/>
              </a:rPr>
              <a:t>certain</a:t>
            </a:r>
            <a:r>
              <a:rPr sz="3450" spc="-204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85" dirty="0">
                <a:solidFill>
                  <a:srgbClr val="EBE7D8"/>
                </a:solidFill>
                <a:latin typeface="Verdana"/>
                <a:cs typeface="Verdana"/>
              </a:rPr>
              <a:t>arguments</a:t>
            </a:r>
            <a:r>
              <a:rPr sz="3450" spc="-20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150" dirty="0">
                <a:solidFill>
                  <a:srgbClr val="EBE7D8"/>
                </a:solidFill>
                <a:latin typeface="Verdana"/>
                <a:cs typeface="Verdana"/>
              </a:rPr>
              <a:t>within</a:t>
            </a:r>
            <a:r>
              <a:rPr sz="3450" spc="-204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40" dirty="0">
                <a:solidFill>
                  <a:srgbClr val="EBE7D8"/>
                </a:solidFill>
                <a:latin typeface="Verdana"/>
                <a:cs typeface="Verdana"/>
              </a:rPr>
              <a:t>globalization</a:t>
            </a:r>
            <a:r>
              <a:rPr sz="3450" spc="-20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80" dirty="0">
                <a:solidFill>
                  <a:srgbClr val="EBE7D8"/>
                </a:solidFill>
                <a:latin typeface="Verdana"/>
                <a:cs typeface="Verdana"/>
              </a:rPr>
              <a:t>theory</a:t>
            </a:r>
            <a:r>
              <a:rPr sz="3450" spc="-20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25" dirty="0">
                <a:solidFill>
                  <a:srgbClr val="EBE7D8"/>
                </a:solidFill>
                <a:latin typeface="Verdana"/>
                <a:cs typeface="Verdana"/>
              </a:rPr>
              <a:t>use </a:t>
            </a:r>
            <a:r>
              <a:rPr sz="3450" dirty="0">
                <a:solidFill>
                  <a:srgbClr val="EBE7D8"/>
                </a:solidFill>
                <a:latin typeface="Verdana"/>
                <a:cs typeface="Verdana"/>
              </a:rPr>
              <a:t>‘flow</a:t>
            </a:r>
            <a:r>
              <a:rPr sz="3450" spc="-1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dirty="0">
                <a:solidFill>
                  <a:srgbClr val="EBE7D8"/>
                </a:solidFill>
                <a:latin typeface="Verdana"/>
                <a:cs typeface="Verdana"/>
              </a:rPr>
              <a:t>speak’</a:t>
            </a:r>
            <a:r>
              <a:rPr sz="3450" spc="-1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dirty="0">
                <a:solidFill>
                  <a:srgbClr val="EBE7D8"/>
                </a:solidFill>
                <a:latin typeface="Verdana"/>
                <a:cs typeface="Verdana"/>
              </a:rPr>
              <a:t>as</a:t>
            </a:r>
            <a:r>
              <a:rPr sz="3450" spc="-1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90" dirty="0">
                <a:solidFill>
                  <a:srgbClr val="EBE7D8"/>
                </a:solidFill>
                <a:latin typeface="Verdana"/>
                <a:cs typeface="Verdana"/>
              </a:rPr>
              <a:t>a</a:t>
            </a:r>
            <a:r>
              <a:rPr sz="3450" spc="-1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50" dirty="0">
                <a:solidFill>
                  <a:srgbClr val="EBE7D8"/>
                </a:solidFill>
                <a:latin typeface="Verdana"/>
                <a:cs typeface="Verdana"/>
              </a:rPr>
              <a:t>convenient</a:t>
            </a:r>
            <a:r>
              <a:rPr sz="3450" spc="-1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120" dirty="0">
                <a:solidFill>
                  <a:srgbClr val="EBE7D8"/>
                </a:solidFill>
                <a:latin typeface="Verdana"/>
                <a:cs typeface="Verdana"/>
              </a:rPr>
              <a:t>short-</a:t>
            </a:r>
            <a:r>
              <a:rPr sz="3450" spc="-114" dirty="0">
                <a:solidFill>
                  <a:srgbClr val="EBE7D8"/>
                </a:solidFill>
                <a:latin typeface="Verdana"/>
                <a:cs typeface="Verdana"/>
              </a:rPr>
              <a:t>hand</a:t>
            </a:r>
            <a:r>
              <a:rPr sz="3450" spc="-16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25" dirty="0">
                <a:solidFill>
                  <a:srgbClr val="EBE7D8"/>
                </a:solidFill>
                <a:latin typeface="Verdana"/>
                <a:cs typeface="Verdana"/>
              </a:rPr>
              <a:t>for</a:t>
            </a:r>
            <a:endParaRPr sz="3450">
              <a:latin typeface="Verdana"/>
              <a:cs typeface="Verdana"/>
            </a:endParaRPr>
          </a:p>
          <a:p>
            <a:pPr marR="128270" algn="r">
              <a:lnSpc>
                <a:spcPct val="100000"/>
              </a:lnSpc>
              <a:spcBef>
                <a:spcPts val="645"/>
              </a:spcBef>
            </a:pPr>
            <a:r>
              <a:rPr sz="3450" spc="-40" dirty="0">
                <a:solidFill>
                  <a:srgbClr val="EBE7D8"/>
                </a:solidFill>
                <a:latin typeface="Verdana"/>
                <a:cs typeface="Verdana"/>
              </a:rPr>
              <a:t>globalization</a:t>
            </a:r>
            <a:r>
              <a:rPr sz="3450" spc="-180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3450" spc="-10" dirty="0">
                <a:solidFill>
                  <a:srgbClr val="EBE7D8"/>
                </a:solidFill>
                <a:latin typeface="Verdana"/>
                <a:cs typeface="Verdana"/>
              </a:rPr>
              <a:t>‘problématique’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05887" y="2311414"/>
            <a:ext cx="11410950" cy="26543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5080">
              <a:lnSpc>
                <a:spcPts val="9900"/>
              </a:lnSpc>
              <a:spcBef>
                <a:spcPts val="1100"/>
              </a:spcBef>
            </a:pPr>
            <a:r>
              <a:rPr sz="9000" spc="250" dirty="0"/>
              <a:t>Why</a:t>
            </a:r>
            <a:r>
              <a:rPr sz="9000" spc="-300" dirty="0"/>
              <a:t> </a:t>
            </a:r>
            <a:r>
              <a:rPr sz="9000" spc="215" dirty="0"/>
              <a:t>is</a:t>
            </a:r>
            <a:r>
              <a:rPr sz="9000" spc="-295" dirty="0"/>
              <a:t> </a:t>
            </a:r>
            <a:r>
              <a:rPr sz="9000" spc="114" dirty="0"/>
              <a:t>‘flow</a:t>
            </a:r>
            <a:r>
              <a:rPr sz="9000" spc="-300" dirty="0"/>
              <a:t> </a:t>
            </a:r>
            <a:r>
              <a:rPr sz="9000" spc="305" dirty="0"/>
              <a:t>speak’ </a:t>
            </a:r>
            <a:r>
              <a:rPr sz="9000" spc="-10" dirty="0"/>
              <a:t>important?</a:t>
            </a:r>
            <a:endParaRPr sz="9000"/>
          </a:p>
        </p:txBody>
      </p:sp>
      <p:sp>
        <p:nvSpPr>
          <p:cNvPr id="7" name="object 7"/>
          <p:cNvSpPr txBox="1"/>
          <p:nvPr/>
        </p:nvSpPr>
        <p:spPr>
          <a:xfrm>
            <a:off x="14114518" y="-22828"/>
            <a:ext cx="4122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Setting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out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problem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9389" y="2585156"/>
            <a:ext cx="914400" cy="914400"/>
            <a:chOff x="3719389" y="2585156"/>
            <a:chExt cx="914400" cy="914400"/>
          </a:xfrm>
        </p:grpSpPr>
        <p:sp>
          <p:nvSpPr>
            <p:cNvPr id="3" name="object 3"/>
            <p:cNvSpPr/>
            <p:nvPr/>
          </p:nvSpPr>
          <p:spPr>
            <a:xfrm>
              <a:off x="3719389" y="258515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199" y="914399"/>
                  </a:moveTo>
                  <a:lnTo>
                    <a:pt x="410512" y="912035"/>
                  </a:lnTo>
                  <a:lnTo>
                    <a:pt x="365160" y="905096"/>
                  </a:lnTo>
                  <a:lnTo>
                    <a:pt x="321374" y="893814"/>
                  </a:lnTo>
                  <a:lnTo>
                    <a:pt x="279386" y="878421"/>
                  </a:lnTo>
                  <a:lnTo>
                    <a:pt x="239428" y="859146"/>
                  </a:lnTo>
                  <a:lnTo>
                    <a:pt x="201731" y="836223"/>
                  </a:lnTo>
                  <a:lnTo>
                    <a:pt x="166525" y="809883"/>
                  </a:lnTo>
                  <a:lnTo>
                    <a:pt x="134043" y="780356"/>
                  </a:lnTo>
                  <a:lnTo>
                    <a:pt x="104516" y="747874"/>
                  </a:lnTo>
                  <a:lnTo>
                    <a:pt x="78176" y="712668"/>
                  </a:lnTo>
                  <a:lnTo>
                    <a:pt x="55253" y="674971"/>
                  </a:lnTo>
                  <a:lnTo>
                    <a:pt x="35978" y="635013"/>
                  </a:lnTo>
                  <a:lnTo>
                    <a:pt x="20578" y="592999"/>
                  </a:lnTo>
                  <a:lnTo>
                    <a:pt x="9303" y="549239"/>
                  </a:lnTo>
                  <a:lnTo>
                    <a:pt x="2364" y="503887"/>
                  </a:lnTo>
                  <a:lnTo>
                    <a:pt x="0" y="457199"/>
                  </a:lnTo>
                  <a:lnTo>
                    <a:pt x="2381" y="410401"/>
                  </a:lnTo>
                  <a:lnTo>
                    <a:pt x="9332" y="365046"/>
                  </a:lnTo>
                  <a:lnTo>
                    <a:pt x="20585" y="321374"/>
                  </a:lnTo>
                  <a:lnTo>
                    <a:pt x="35978" y="279386"/>
                  </a:lnTo>
                  <a:lnTo>
                    <a:pt x="55253" y="239428"/>
                  </a:lnTo>
                  <a:lnTo>
                    <a:pt x="78176" y="201731"/>
                  </a:lnTo>
                  <a:lnTo>
                    <a:pt x="104516" y="166525"/>
                  </a:lnTo>
                  <a:lnTo>
                    <a:pt x="134043" y="134043"/>
                  </a:lnTo>
                  <a:lnTo>
                    <a:pt x="166525" y="104516"/>
                  </a:lnTo>
                  <a:lnTo>
                    <a:pt x="201731" y="78176"/>
                  </a:lnTo>
                  <a:lnTo>
                    <a:pt x="239428" y="55253"/>
                  </a:lnTo>
                  <a:lnTo>
                    <a:pt x="279386" y="35978"/>
                  </a:lnTo>
                  <a:lnTo>
                    <a:pt x="321374" y="20585"/>
                  </a:lnTo>
                  <a:lnTo>
                    <a:pt x="365160" y="9303"/>
                  </a:lnTo>
                  <a:lnTo>
                    <a:pt x="410512" y="2364"/>
                  </a:lnTo>
                  <a:lnTo>
                    <a:pt x="457199" y="0"/>
                  </a:lnTo>
                  <a:lnTo>
                    <a:pt x="503887" y="2364"/>
                  </a:lnTo>
                  <a:lnTo>
                    <a:pt x="549239" y="9303"/>
                  </a:lnTo>
                  <a:lnTo>
                    <a:pt x="593025" y="20585"/>
                  </a:lnTo>
                  <a:lnTo>
                    <a:pt x="610844" y="27118"/>
                  </a:lnTo>
                  <a:lnTo>
                    <a:pt x="457199" y="27118"/>
                  </a:lnTo>
                  <a:lnTo>
                    <a:pt x="410401" y="29646"/>
                  </a:lnTo>
                  <a:lnTo>
                    <a:pt x="365046" y="37054"/>
                  </a:lnTo>
                  <a:lnTo>
                    <a:pt x="321400" y="49078"/>
                  </a:lnTo>
                  <a:lnTo>
                    <a:pt x="279727" y="65454"/>
                  </a:lnTo>
                  <a:lnTo>
                    <a:pt x="240291" y="85917"/>
                  </a:lnTo>
                  <a:lnTo>
                    <a:pt x="203356" y="110203"/>
                  </a:lnTo>
                  <a:lnTo>
                    <a:pt x="169187" y="138048"/>
                  </a:lnTo>
                  <a:lnTo>
                    <a:pt x="138048" y="169187"/>
                  </a:lnTo>
                  <a:lnTo>
                    <a:pt x="110203" y="203356"/>
                  </a:lnTo>
                  <a:lnTo>
                    <a:pt x="85917" y="240291"/>
                  </a:lnTo>
                  <a:lnTo>
                    <a:pt x="65454" y="279727"/>
                  </a:lnTo>
                  <a:lnTo>
                    <a:pt x="49078" y="321400"/>
                  </a:lnTo>
                  <a:lnTo>
                    <a:pt x="37036" y="365160"/>
                  </a:lnTo>
                  <a:lnTo>
                    <a:pt x="29640" y="410512"/>
                  </a:lnTo>
                  <a:lnTo>
                    <a:pt x="27118" y="457199"/>
                  </a:lnTo>
                  <a:lnTo>
                    <a:pt x="29646" y="503998"/>
                  </a:lnTo>
                  <a:lnTo>
                    <a:pt x="37054" y="549353"/>
                  </a:lnTo>
                  <a:lnTo>
                    <a:pt x="49089" y="593025"/>
                  </a:lnTo>
                  <a:lnTo>
                    <a:pt x="65454" y="634672"/>
                  </a:lnTo>
                  <a:lnTo>
                    <a:pt x="85917" y="674108"/>
                  </a:lnTo>
                  <a:lnTo>
                    <a:pt x="110203" y="711043"/>
                  </a:lnTo>
                  <a:lnTo>
                    <a:pt x="138048" y="745212"/>
                  </a:lnTo>
                  <a:lnTo>
                    <a:pt x="169187" y="776351"/>
                  </a:lnTo>
                  <a:lnTo>
                    <a:pt x="203356" y="804196"/>
                  </a:lnTo>
                  <a:lnTo>
                    <a:pt x="240291" y="828482"/>
                  </a:lnTo>
                  <a:lnTo>
                    <a:pt x="279727" y="848945"/>
                  </a:lnTo>
                  <a:lnTo>
                    <a:pt x="321400" y="865321"/>
                  </a:lnTo>
                  <a:lnTo>
                    <a:pt x="365046" y="877345"/>
                  </a:lnTo>
                  <a:lnTo>
                    <a:pt x="410401" y="884753"/>
                  </a:lnTo>
                  <a:lnTo>
                    <a:pt x="457199" y="887281"/>
                  </a:lnTo>
                  <a:lnTo>
                    <a:pt x="610844" y="887281"/>
                  </a:lnTo>
                  <a:lnTo>
                    <a:pt x="593025" y="893814"/>
                  </a:lnTo>
                  <a:lnTo>
                    <a:pt x="549239" y="905096"/>
                  </a:lnTo>
                  <a:lnTo>
                    <a:pt x="503887" y="912035"/>
                  </a:lnTo>
                  <a:lnTo>
                    <a:pt x="457199" y="914399"/>
                  </a:lnTo>
                  <a:close/>
                </a:path>
                <a:path w="914400" h="914400">
                  <a:moveTo>
                    <a:pt x="610844" y="887281"/>
                  </a:moveTo>
                  <a:lnTo>
                    <a:pt x="457199" y="887281"/>
                  </a:lnTo>
                  <a:lnTo>
                    <a:pt x="503998" y="884753"/>
                  </a:lnTo>
                  <a:lnTo>
                    <a:pt x="549353" y="877345"/>
                  </a:lnTo>
                  <a:lnTo>
                    <a:pt x="592999" y="865321"/>
                  </a:lnTo>
                  <a:lnTo>
                    <a:pt x="634672" y="848945"/>
                  </a:lnTo>
                  <a:lnTo>
                    <a:pt x="674108" y="828482"/>
                  </a:lnTo>
                  <a:lnTo>
                    <a:pt x="711043" y="804196"/>
                  </a:lnTo>
                  <a:lnTo>
                    <a:pt x="745212" y="776351"/>
                  </a:lnTo>
                  <a:lnTo>
                    <a:pt x="776351" y="745212"/>
                  </a:lnTo>
                  <a:lnTo>
                    <a:pt x="804196" y="711043"/>
                  </a:lnTo>
                  <a:lnTo>
                    <a:pt x="828482" y="674108"/>
                  </a:lnTo>
                  <a:lnTo>
                    <a:pt x="848945" y="634672"/>
                  </a:lnTo>
                  <a:lnTo>
                    <a:pt x="865321" y="592999"/>
                  </a:lnTo>
                  <a:lnTo>
                    <a:pt x="877363" y="549239"/>
                  </a:lnTo>
                  <a:lnTo>
                    <a:pt x="884759" y="503887"/>
                  </a:lnTo>
                  <a:lnTo>
                    <a:pt x="887281" y="457199"/>
                  </a:lnTo>
                  <a:lnTo>
                    <a:pt x="884753" y="410401"/>
                  </a:lnTo>
                  <a:lnTo>
                    <a:pt x="877345" y="365046"/>
                  </a:lnTo>
                  <a:lnTo>
                    <a:pt x="865310" y="321374"/>
                  </a:lnTo>
                  <a:lnTo>
                    <a:pt x="848945" y="279727"/>
                  </a:lnTo>
                  <a:lnTo>
                    <a:pt x="828482" y="240291"/>
                  </a:lnTo>
                  <a:lnTo>
                    <a:pt x="804196" y="203356"/>
                  </a:lnTo>
                  <a:lnTo>
                    <a:pt x="776351" y="169187"/>
                  </a:lnTo>
                  <a:lnTo>
                    <a:pt x="745212" y="138048"/>
                  </a:lnTo>
                  <a:lnTo>
                    <a:pt x="711043" y="110203"/>
                  </a:lnTo>
                  <a:lnTo>
                    <a:pt x="674108" y="85917"/>
                  </a:lnTo>
                  <a:lnTo>
                    <a:pt x="634672" y="65454"/>
                  </a:lnTo>
                  <a:lnTo>
                    <a:pt x="592999" y="49078"/>
                  </a:lnTo>
                  <a:lnTo>
                    <a:pt x="549353" y="37054"/>
                  </a:lnTo>
                  <a:lnTo>
                    <a:pt x="503998" y="29646"/>
                  </a:lnTo>
                  <a:lnTo>
                    <a:pt x="457199" y="27118"/>
                  </a:lnTo>
                  <a:lnTo>
                    <a:pt x="610844" y="27118"/>
                  </a:lnTo>
                  <a:lnTo>
                    <a:pt x="674971" y="55253"/>
                  </a:lnTo>
                  <a:lnTo>
                    <a:pt x="712668" y="78176"/>
                  </a:lnTo>
                  <a:lnTo>
                    <a:pt x="747874" y="104516"/>
                  </a:lnTo>
                  <a:lnTo>
                    <a:pt x="780356" y="134043"/>
                  </a:lnTo>
                  <a:lnTo>
                    <a:pt x="809883" y="166525"/>
                  </a:lnTo>
                  <a:lnTo>
                    <a:pt x="836223" y="201731"/>
                  </a:lnTo>
                  <a:lnTo>
                    <a:pt x="859146" y="239428"/>
                  </a:lnTo>
                  <a:lnTo>
                    <a:pt x="878421" y="279386"/>
                  </a:lnTo>
                  <a:lnTo>
                    <a:pt x="893821" y="321400"/>
                  </a:lnTo>
                  <a:lnTo>
                    <a:pt x="905096" y="365160"/>
                  </a:lnTo>
                  <a:lnTo>
                    <a:pt x="912035" y="410512"/>
                  </a:lnTo>
                  <a:lnTo>
                    <a:pt x="914399" y="457199"/>
                  </a:lnTo>
                  <a:lnTo>
                    <a:pt x="912018" y="503998"/>
                  </a:lnTo>
                  <a:lnTo>
                    <a:pt x="905067" y="549353"/>
                  </a:lnTo>
                  <a:lnTo>
                    <a:pt x="893814" y="593025"/>
                  </a:lnTo>
                  <a:lnTo>
                    <a:pt x="878421" y="635013"/>
                  </a:lnTo>
                  <a:lnTo>
                    <a:pt x="859146" y="674971"/>
                  </a:lnTo>
                  <a:lnTo>
                    <a:pt x="836223" y="712668"/>
                  </a:lnTo>
                  <a:lnTo>
                    <a:pt x="809883" y="747874"/>
                  </a:lnTo>
                  <a:lnTo>
                    <a:pt x="780356" y="780356"/>
                  </a:lnTo>
                  <a:lnTo>
                    <a:pt x="747874" y="809883"/>
                  </a:lnTo>
                  <a:lnTo>
                    <a:pt x="712668" y="836223"/>
                  </a:lnTo>
                  <a:lnTo>
                    <a:pt x="674971" y="859146"/>
                  </a:lnTo>
                  <a:lnTo>
                    <a:pt x="635013" y="878421"/>
                  </a:lnTo>
                  <a:lnTo>
                    <a:pt x="610844" y="88728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1895" y="2928651"/>
              <a:ext cx="116797" cy="23549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3576817" y="2585156"/>
            <a:ext cx="914400" cy="914400"/>
            <a:chOff x="13576817" y="2585156"/>
            <a:chExt cx="914400" cy="914400"/>
          </a:xfrm>
        </p:grpSpPr>
        <p:sp>
          <p:nvSpPr>
            <p:cNvPr id="6" name="object 6"/>
            <p:cNvSpPr/>
            <p:nvPr/>
          </p:nvSpPr>
          <p:spPr>
            <a:xfrm>
              <a:off x="13576817" y="258515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199" y="914399"/>
                  </a:moveTo>
                  <a:lnTo>
                    <a:pt x="410512" y="912035"/>
                  </a:lnTo>
                  <a:lnTo>
                    <a:pt x="365160" y="905096"/>
                  </a:lnTo>
                  <a:lnTo>
                    <a:pt x="321374" y="893814"/>
                  </a:lnTo>
                  <a:lnTo>
                    <a:pt x="279386" y="878421"/>
                  </a:lnTo>
                  <a:lnTo>
                    <a:pt x="239428" y="859146"/>
                  </a:lnTo>
                  <a:lnTo>
                    <a:pt x="201731" y="836223"/>
                  </a:lnTo>
                  <a:lnTo>
                    <a:pt x="166525" y="809883"/>
                  </a:lnTo>
                  <a:lnTo>
                    <a:pt x="134043" y="780356"/>
                  </a:lnTo>
                  <a:lnTo>
                    <a:pt x="104516" y="747874"/>
                  </a:lnTo>
                  <a:lnTo>
                    <a:pt x="78176" y="712668"/>
                  </a:lnTo>
                  <a:lnTo>
                    <a:pt x="55253" y="674971"/>
                  </a:lnTo>
                  <a:lnTo>
                    <a:pt x="35978" y="635013"/>
                  </a:lnTo>
                  <a:lnTo>
                    <a:pt x="20578" y="592999"/>
                  </a:lnTo>
                  <a:lnTo>
                    <a:pt x="9303" y="549239"/>
                  </a:lnTo>
                  <a:lnTo>
                    <a:pt x="2364" y="503887"/>
                  </a:lnTo>
                  <a:lnTo>
                    <a:pt x="0" y="457199"/>
                  </a:lnTo>
                  <a:lnTo>
                    <a:pt x="2381" y="410401"/>
                  </a:lnTo>
                  <a:lnTo>
                    <a:pt x="9332" y="365046"/>
                  </a:lnTo>
                  <a:lnTo>
                    <a:pt x="20585" y="321374"/>
                  </a:lnTo>
                  <a:lnTo>
                    <a:pt x="35978" y="279386"/>
                  </a:lnTo>
                  <a:lnTo>
                    <a:pt x="55253" y="239428"/>
                  </a:lnTo>
                  <a:lnTo>
                    <a:pt x="78176" y="201731"/>
                  </a:lnTo>
                  <a:lnTo>
                    <a:pt x="104516" y="166525"/>
                  </a:lnTo>
                  <a:lnTo>
                    <a:pt x="134043" y="134043"/>
                  </a:lnTo>
                  <a:lnTo>
                    <a:pt x="166525" y="104516"/>
                  </a:lnTo>
                  <a:lnTo>
                    <a:pt x="201731" y="78176"/>
                  </a:lnTo>
                  <a:lnTo>
                    <a:pt x="239428" y="55253"/>
                  </a:lnTo>
                  <a:lnTo>
                    <a:pt x="279386" y="35978"/>
                  </a:lnTo>
                  <a:lnTo>
                    <a:pt x="321374" y="20585"/>
                  </a:lnTo>
                  <a:lnTo>
                    <a:pt x="365160" y="9303"/>
                  </a:lnTo>
                  <a:lnTo>
                    <a:pt x="410512" y="2364"/>
                  </a:lnTo>
                  <a:lnTo>
                    <a:pt x="457199" y="0"/>
                  </a:lnTo>
                  <a:lnTo>
                    <a:pt x="503887" y="2364"/>
                  </a:lnTo>
                  <a:lnTo>
                    <a:pt x="549239" y="9303"/>
                  </a:lnTo>
                  <a:lnTo>
                    <a:pt x="593025" y="20585"/>
                  </a:lnTo>
                  <a:lnTo>
                    <a:pt x="610844" y="27118"/>
                  </a:lnTo>
                  <a:lnTo>
                    <a:pt x="457199" y="27118"/>
                  </a:lnTo>
                  <a:lnTo>
                    <a:pt x="410401" y="29646"/>
                  </a:lnTo>
                  <a:lnTo>
                    <a:pt x="365046" y="37054"/>
                  </a:lnTo>
                  <a:lnTo>
                    <a:pt x="321400" y="49078"/>
                  </a:lnTo>
                  <a:lnTo>
                    <a:pt x="279727" y="65454"/>
                  </a:lnTo>
                  <a:lnTo>
                    <a:pt x="240291" y="85917"/>
                  </a:lnTo>
                  <a:lnTo>
                    <a:pt x="203356" y="110203"/>
                  </a:lnTo>
                  <a:lnTo>
                    <a:pt x="169187" y="138048"/>
                  </a:lnTo>
                  <a:lnTo>
                    <a:pt x="138048" y="169187"/>
                  </a:lnTo>
                  <a:lnTo>
                    <a:pt x="110203" y="203356"/>
                  </a:lnTo>
                  <a:lnTo>
                    <a:pt x="85917" y="240291"/>
                  </a:lnTo>
                  <a:lnTo>
                    <a:pt x="65454" y="279727"/>
                  </a:lnTo>
                  <a:lnTo>
                    <a:pt x="49078" y="321400"/>
                  </a:lnTo>
                  <a:lnTo>
                    <a:pt x="37036" y="365160"/>
                  </a:lnTo>
                  <a:lnTo>
                    <a:pt x="29640" y="410512"/>
                  </a:lnTo>
                  <a:lnTo>
                    <a:pt x="27118" y="457199"/>
                  </a:lnTo>
                  <a:lnTo>
                    <a:pt x="29646" y="503998"/>
                  </a:lnTo>
                  <a:lnTo>
                    <a:pt x="37054" y="549353"/>
                  </a:lnTo>
                  <a:lnTo>
                    <a:pt x="49089" y="593025"/>
                  </a:lnTo>
                  <a:lnTo>
                    <a:pt x="65454" y="634672"/>
                  </a:lnTo>
                  <a:lnTo>
                    <a:pt x="85917" y="674108"/>
                  </a:lnTo>
                  <a:lnTo>
                    <a:pt x="110203" y="711043"/>
                  </a:lnTo>
                  <a:lnTo>
                    <a:pt x="138048" y="745212"/>
                  </a:lnTo>
                  <a:lnTo>
                    <a:pt x="169187" y="776351"/>
                  </a:lnTo>
                  <a:lnTo>
                    <a:pt x="203356" y="804196"/>
                  </a:lnTo>
                  <a:lnTo>
                    <a:pt x="240291" y="828482"/>
                  </a:lnTo>
                  <a:lnTo>
                    <a:pt x="279727" y="848945"/>
                  </a:lnTo>
                  <a:lnTo>
                    <a:pt x="321400" y="865321"/>
                  </a:lnTo>
                  <a:lnTo>
                    <a:pt x="365046" y="877345"/>
                  </a:lnTo>
                  <a:lnTo>
                    <a:pt x="410401" y="884753"/>
                  </a:lnTo>
                  <a:lnTo>
                    <a:pt x="457199" y="887281"/>
                  </a:lnTo>
                  <a:lnTo>
                    <a:pt x="610844" y="887281"/>
                  </a:lnTo>
                  <a:lnTo>
                    <a:pt x="593025" y="893814"/>
                  </a:lnTo>
                  <a:lnTo>
                    <a:pt x="549239" y="905096"/>
                  </a:lnTo>
                  <a:lnTo>
                    <a:pt x="503887" y="912035"/>
                  </a:lnTo>
                  <a:lnTo>
                    <a:pt x="457199" y="914399"/>
                  </a:lnTo>
                  <a:close/>
                </a:path>
                <a:path w="914400" h="914400">
                  <a:moveTo>
                    <a:pt x="610844" y="887281"/>
                  </a:moveTo>
                  <a:lnTo>
                    <a:pt x="457199" y="887281"/>
                  </a:lnTo>
                  <a:lnTo>
                    <a:pt x="503998" y="884753"/>
                  </a:lnTo>
                  <a:lnTo>
                    <a:pt x="549353" y="877345"/>
                  </a:lnTo>
                  <a:lnTo>
                    <a:pt x="592999" y="865321"/>
                  </a:lnTo>
                  <a:lnTo>
                    <a:pt x="634672" y="848945"/>
                  </a:lnTo>
                  <a:lnTo>
                    <a:pt x="674108" y="828482"/>
                  </a:lnTo>
                  <a:lnTo>
                    <a:pt x="711043" y="804196"/>
                  </a:lnTo>
                  <a:lnTo>
                    <a:pt x="745212" y="776351"/>
                  </a:lnTo>
                  <a:lnTo>
                    <a:pt x="776351" y="745212"/>
                  </a:lnTo>
                  <a:lnTo>
                    <a:pt x="804196" y="711043"/>
                  </a:lnTo>
                  <a:lnTo>
                    <a:pt x="828482" y="674108"/>
                  </a:lnTo>
                  <a:lnTo>
                    <a:pt x="848945" y="634672"/>
                  </a:lnTo>
                  <a:lnTo>
                    <a:pt x="865321" y="592999"/>
                  </a:lnTo>
                  <a:lnTo>
                    <a:pt x="877363" y="549239"/>
                  </a:lnTo>
                  <a:lnTo>
                    <a:pt x="884759" y="503887"/>
                  </a:lnTo>
                  <a:lnTo>
                    <a:pt x="887281" y="457199"/>
                  </a:lnTo>
                  <a:lnTo>
                    <a:pt x="884753" y="410401"/>
                  </a:lnTo>
                  <a:lnTo>
                    <a:pt x="877345" y="365046"/>
                  </a:lnTo>
                  <a:lnTo>
                    <a:pt x="865310" y="321374"/>
                  </a:lnTo>
                  <a:lnTo>
                    <a:pt x="848945" y="279727"/>
                  </a:lnTo>
                  <a:lnTo>
                    <a:pt x="828482" y="240291"/>
                  </a:lnTo>
                  <a:lnTo>
                    <a:pt x="804196" y="203356"/>
                  </a:lnTo>
                  <a:lnTo>
                    <a:pt x="776351" y="169187"/>
                  </a:lnTo>
                  <a:lnTo>
                    <a:pt x="745212" y="138048"/>
                  </a:lnTo>
                  <a:lnTo>
                    <a:pt x="711043" y="110203"/>
                  </a:lnTo>
                  <a:lnTo>
                    <a:pt x="674108" y="85917"/>
                  </a:lnTo>
                  <a:lnTo>
                    <a:pt x="634672" y="65454"/>
                  </a:lnTo>
                  <a:lnTo>
                    <a:pt x="592999" y="49078"/>
                  </a:lnTo>
                  <a:lnTo>
                    <a:pt x="549353" y="37054"/>
                  </a:lnTo>
                  <a:lnTo>
                    <a:pt x="503998" y="29646"/>
                  </a:lnTo>
                  <a:lnTo>
                    <a:pt x="457199" y="27118"/>
                  </a:lnTo>
                  <a:lnTo>
                    <a:pt x="610844" y="27118"/>
                  </a:lnTo>
                  <a:lnTo>
                    <a:pt x="674971" y="55253"/>
                  </a:lnTo>
                  <a:lnTo>
                    <a:pt x="712668" y="78176"/>
                  </a:lnTo>
                  <a:lnTo>
                    <a:pt x="747874" y="104516"/>
                  </a:lnTo>
                  <a:lnTo>
                    <a:pt x="780356" y="134043"/>
                  </a:lnTo>
                  <a:lnTo>
                    <a:pt x="809883" y="166525"/>
                  </a:lnTo>
                  <a:lnTo>
                    <a:pt x="836223" y="201731"/>
                  </a:lnTo>
                  <a:lnTo>
                    <a:pt x="859146" y="239428"/>
                  </a:lnTo>
                  <a:lnTo>
                    <a:pt x="878421" y="279386"/>
                  </a:lnTo>
                  <a:lnTo>
                    <a:pt x="893821" y="321400"/>
                  </a:lnTo>
                  <a:lnTo>
                    <a:pt x="905096" y="365160"/>
                  </a:lnTo>
                  <a:lnTo>
                    <a:pt x="912035" y="410512"/>
                  </a:lnTo>
                  <a:lnTo>
                    <a:pt x="914399" y="457199"/>
                  </a:lnTo>
                  <a:lnTo>
                    <a:pt x="912018" y="503998"/>
                  </a:lnTo>
                  <a:lnTo>
                    <a:pt x="905067" y="549353"/>
                  </a:lnTo>
                  <a:lnTo>
                    <a:pt x="893814" y="593025"/>
                  </a:lnTo>
                  <a:lnTo>
                    <a:pt x="878421" y="635013"/>
                  </a:lnTo>
                  <a:lnTo>
                    <a:pt x="859146" y="674971"/>
                  </a:lnTo>
                  <a:lnTo>
                    <a:pt x="836223" y="712668"/>
                  </a:lnTo>
                  <a:lnTo>
                    <a:pt x="809883" y="747874"/>
                  </a:lnTo>
                  <a:lnTo>
                    <a:pt x="780356" y="780356"/>
                  </a:lnTo>
                  <a:lnTo>
                    <a:pt x="747874" y="809883"/>
                  </a:lnTo>
                  <a:lnTo>
                    <a:pt x="712668" y="836223"/>
                  </a:lnTo>
                  <a:lnTo>
                    <a:pt x="674971" y="859146"/>
                  </a:lnTo>
                  <a:lnTo>
                    <a:pt x="635013" y="878421"/>
                  </a:lnTo>
                  <a:lnTo>
                    <a:pt x="610844" y="88728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2425" y="2925321"/>
              <a:ext cx="165086" cy="238828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6036684" y="4919154"/>
            <a:ext cx="198755" cy="47625"/>
          </a:xfrm>
          <a:custGeom>
            <a:avLst/>
            <a:gdLst/>
            <a:ahLst/>
            <a:cxnLst/>
            <a:rect l="l" t="t" r="r" b="b"/>
            <a:pathLst>
              <a:path w="198755" h="47625">
                <a:moveTo>
                  <a:pt x="198450" y="0"/>
                </a:moveTo>
                <a:lnTo>
                  <a:pt x="65697" y="0"/>
                </a:lnTo>
                <a:lnTo>
                  <a:pt x="0" y="0"/>
                </a:lnTo>
                <a:lnTo>
                  <a:pt x="0" y="47625"/>
                </a:lnTo>
                <a:lnTo>
                  <a:pt x="65697" y="47625"/>
                </a:lnTo>
                <a:lnTo>
                  <a:pt x="198450" y="47625"/>
                </a:lnTo>
                <a:lnTo>
                  <a:pt x="198450" y="0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4335780" marR="5080" indent="-4323715">
              <a:lnSpc>
                <a:spcPts val="6900"/>
              </a:lnSpc>
              <a:spcBef>
                <a:spcPts val="860"/>
              </a:spcBef>
            </a:pPr>
            <a:r>
              <a:rPr sz="6300" spc="-100" dirty="0">
                <a:solidFill>
                  <a:srgbClr val="253432"/>
                </a:solidFill>
              </a:rPr>
              <a:t>PARADIGMATIC</a:t>
            </a:r>
            <a:r>
              <a:rPr sz="6300" spc="-195" dirty="0">
                <a:solidFill>
                  <a:srgbClr val="253432"/>
                </a:solidFill>
              </a:rPr>
              <a:t> </a:t>
            </a:r>
            <a:r>
              <a:rPr sz="6300" spc="70" dirty="0">
                <a:solidFill>
                  <a:srgbClr val="253432"/>
                </a:solidFill>
              </a:rPr>
              <a:t>SHORTCOMINGS</a:t>
            </a:r>
            <a:r>
              <a:rPr sz="6300" spc="-195" dirty="0">
                <a:solidFill>
                  <a:srgbClr val="253432"/>
                </a:solidFill>
              </a:rPr>
              <a:t> </a:t>
            </a:r>
            <a:r>
              <a:rPr sz="6300" spc="-730" dirty="0">
                <a:solidFill>
                  <a:srgbClr val="253432"/>
                </a:solidFill>
              </a:rPr>
              <a:t>IN </a:t>
            </a:r>
            <a:r>
              <a:rPr sz="6300" spc="185" dirty="0">
                <a:solidFill>
                  <a:srgbClr val="253432"/>
                </a:solidFill>
              </a:rPr>
              <a:t>‘FLOW</a:t>
            </a:r>
            <a:r>
              <a:rPr sz="6300" spc="-140" dirty="0">
                <a:solidFill>
                  <a:srgbClr val="253432"/>
                </a:solidFill>
              </a:rPr>
              <a:t> </a:t>
            </a:r>
            <a:r>
              <a:rPr sz="6300" spc="80" dirty="0">
                <a:solidFill>
                  <a:srgbClr val="253432"/>
                </a:solidFill>
              </a:rPr>
              <a:t>SPEAK’</a:t>
            </a:r>
            <a:endParaRPr sz="630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506783" y="3605309"/>
            <a:ext cx="7388859" cy="5890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marR="5080" indent="974090">
              <a:lnSpc>
                <a:spcPct val="115399"/>
              </a:lnSpc>
              <a:spcBef>
                <a:spcPts val="100"/>
              </a:spcBef>
              <a:tabLst>
                <a:tab pos="6401435" algn="l"/>
              </a:tabLst>
            </a:pPr>
            <a:r>
              <a:rPr sz="3900" b="1" dirty="0">
                <a:solidFill>
                  <a:srgbClr val="253432"/>
                </a:solidFill>
                <a:latin typeface="Tahoma"/>
                <a:cs typeface="Tahoma"/>
              </a:rPr>
              <a:t>g</a:t>
            </a:r>
            <a:r>
              <a:rPr sz="3900" b="1" u="heavy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ives </a:t>
            </a:r>
            <a:r>
              <a:rPr sz="3900" b="1" u="heavy" spc="-10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“impoverished</a:t>
            </a:r>
            <a:r>
              <a:rPr sz="3900" b="1" u="heavy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	</a:t>
            </a:r>
            <a:r>
              <a:rPr sz="3900" b="1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3900" b="1" u="heavy" spc="-3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understanding</a:t>
            </a:r>
            <a:r>
              <a:rPr sz="3900" u="heavy" spc="-6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900" b="1" u="heavy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of</a:t>
            </a:r>
            <a:r>
              <a:rPr sz="3900" b="1" u="heavy" spc="-13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 </a:t>
            </a:r>
            <a:r>
              <a:rPr sz="3900" b="1" u="heavy" spc="-140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human</a:t>
            </a:r>
            <a:r>
              <a:rPr sz="3900" b="1" u="heavy" spc="-13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 </a:t>
            </a:r>
            <a:r>
              <a:rPr sz="3900" b="1" u="heavy" spc="-10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life” </a:t>
            </a:r>
            <a:endParaRPr sz="3900">
              <a:latin typeface="Tahoma"/>
              <a:cs typeface="Tahoma"/>
            </a:endParaRPr>
          </a:p>
          <a:p>
            <a:pPr marL="12700" marR="433070">
              <a:lnSpc>
                <a:spcPct val="115500"/>
              </a:lnSpc>
              <a:spcBef>
                <a:spcPts val="3640"/>
              </a:spcBef>
            </a:pPr>
            <a:r>
              <a:rPr sz="3300" spc="-20" dirty="0">
                <a:solidFill>
                  <a:srgbClr val="253432"/>
                </a:solidFill>
                <a:latin typeface="Verdana"/>
                <a:cs typeface="Verdana"/>
              </a:rPr>
              <a:t>include</a:t>
            </a:r>
            <a:r>
              <a:rPr sz="3300" spc="-24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60" dirty="0">
                <a:solidFill>
                  <a:srgbClr val="253432"/>
                </a:solidFill>
                <a:latin typeface="Verdana"/>
                <a:cs typeface="Verdana"/>
              </a:rPr>
              <a:t>people</a:t>
            </a:r>
            <a:r>
              <a:rPr sz="3300" spc="-23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80" dirty="0">
                <a:solidFill>
                  <a:srgbClr val="253432"/>
                </a:solidFill>
                <a:latin typeface="Verdana"/>
                <a:cs typeface="Verdana"/>
              </a:rPr>
              <a:t>via</a:t>
            </a:r>
            <a:r>
              <a:rPr sz="3300" spc="-23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" dirty="0">
                <a:solidFill>
                  <a:srgbClr val="253432"/>
                </a:solidFill>
                <a:latin typeface="Verdana"/>
                <a:cs typeface="Verdana"/>
              </a:rPr>
              <a:t>‘</a:t>
            </a:r>
            <a:r>
              <a:rPr sz="3300" spc="-10" dirty="0">
                <a:solidFill>
                  <a:srgbClr val="C76509"/>
                </a:solidFill>
                <a:latin typeface="Verdana"/>
                <a:cs typeface="Verdana"/>
              </a:rPr>
              <a:t>ethnoscapes</a:t>
            </a:r>
            <a:r>
              <a:rPr sz="3300" spc="-10" dirty="0">
                <a:solidFill>
                  <a:srgbClr val="253432"/>
                </a:solidFill>
                <a:latin typeface="Verdana"/>
                <a:cs typeface="Verdana"/>
              </a:rPr>
              <a:t>’ </a:t>
            </a:r>
            <a:r>
              <a:rPr sz="3300" spc="-100" dirty="0">
                <a:solidFill>
                  <a:srgbClr val="253432"/>
                </a:solidFill>
                <a:latin typeface="Verdana"/>
                <a:cs typeface="Verdana"/>
              </a:rPr>
              <a:t>they</a:t>
            </a:r>
            <a:r>
              <a:rPr sz="33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85" dirty="0">
                <a:solidFill>
                  <a:srgbClr val="253432"/>
                </a:solidFill>
                <a:latin typeface="Verdana"/>
                <a:cs typeface="Verdana"/>
              </a:rPr>
              <a:t>are</a:t>
            </a:r>
            <a:r>
              <a:rPr sz="33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30" dirty="0">
                <a:solidFill>
                  <a:srgbClr val="C76509"/>
                </a:solidFill>
                <a:latin typeface="Verdana"/>
                <a:cs typeface="Verdana"/>
              </a:rPr>
              <a:t>consumers</a:t>
            </a:r>
            <a:r>
              <a:rPr sz="3300" spc="-215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spc="-95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33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" dirty="0">
                <a:solidFill>
                  <a:srgbClr val="C76509"/>
                </a:solidFill>
                <a:latin typeface="Verdana"/>
                <a:cs typeface="Verdana"/>
              </a:rPr>
              <a:t>choosers </a:t>
            </a:r>
            <a:r>
              <a:rPr sz="33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3300" spc="-204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75" dirty="0">
                <a:solidFill>
                  <a:srgbClr val="253432"/>
                </a:solidFill>
                <a:latin typeface="Verdana"/>
                <a:cs typeface="Verdana"/>
              </a:rPr>
              <a:t>destinations,</a:t>
            </a:r>
            <a:r>
              <a:rPr sz="3300" spc="-2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30" dirty="0">
                <a:solidFill>
                  <a:srgbClr val="253432"/>
                </a:solidFill>
                <a:latin typeface="Verdana"/>
                <a:cs typeface="Verdana"/>
              </a:rPr>
              <a:t>objects,</a:t>
            </a:r>
            <a:r>
              <a:rPr sz="3300" spc="-20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" dirty="0">
                <a:solidFill>
                  <a:srgbClr val="253432"/>
                </a:solidFill>
                <a:latin typeface="Verdana"/>
                <a:cs typeface="Verdana"/>
              </a:rPr>
              <a:t>localities</a:t>
            </a:r>
            <a:endParaRPr sz="3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3300">
              <a:latin typeface="Verdana"/>
              <a:cs typeface="Verdana"/>
            </a:endParaRPr>
          </a:p>
          <a:p>
            <a:pPr marL="12700" marR="773430">
              <a:lnSpc>
                <a:spcPct val="115500"/>
              </a:lnSpc>
              <a:spcBef>
                <a:spcPts val="5"/>
              </a:spcBef>
            </a:pPr>
            <a:r>
              <a:rPr sz="3300" dirty="0">
                <a:solidFill>
                  <a:srgbClr val="253432"/>
                </a:solidFill>
                <a:latin typeface="Verdana"/>
                <a:cs typeface="Verdana"/>
              </a:rPr>
              <a:t>exclude</a:t>
            </a:r>
            <a:r>
              <a:rPr sz="330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30" dirty="0">
                <a:solidFill>
                  <a:srgbClr val="253432"/>
                </a:solidFill>
                <a:latin typeface="Verdana"/>
                <a:cs typeface="Verdana"/>
              </a:rPr>
              <a:t>questions</a:t>
            </a:r>
            <a:r>
              <a:rPr sz="330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3300" spc="-15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" dirty="0">
                <a:solidFill>
                  <a:srgbClr val="C76509"/>
                </a:solidFill>
                <a:latin typeface="Verdana"/>
                <a:cs typeface="Verdana"/>
              </a:rPr>
              <a:t>social </a:t>
            </a:r>
            <a:r>
              <a:rPr sz="3300" spc="-90" dirty="0">
                <a:solidFill>
                  <a:srgbClr val="C76509"/>
                </a:solidFill>
                <a:latin typeface="Verdana"/>
                <a:cs typeface="Verdana"/>
              </a:rPr>
              <a:t>participation</a:t>
            </a:r>
            <a:r>
              <a:rPr sz="3300" spc="-90" dirty="0">
                <a:solidFill>
                  <a:srgbClr val="253432"/>
                </a:solidFill>
                <a:latin typeface="Verdana"/>
                <a:cs typeface="Verdana"/>
              </a:rPr>
              <a:t>,</a:t>
            </a:r>
            <a:r>
              <a:rPr sz="3300" spc="-17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C76509"/>
                </a:solidFill>
                <a:latin typeface="Verdana"/>
                <a:cs typeface="Verdana"/>
              </a:rPr>
              <a:t>deeper</a:t>
            </a:r>
            <a:r>
              <a:rPr sz="3300" spc="-170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spc="-120" dirty="0">
                <a:solidFill>
                  <a:srgbClr val="C76509"/>
                </a:solidFill>
                <a:latin typeface="Verdana"/>
                <a:cs typeface="Verdana"/>
              </a:rPr>
              <a:t>meaning</a:t>
            </a:r>
            <a:r>
              <a:rPr sz="3300" spc="-170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spc="-25" dirty="0">
                <a:solidFill>
                  <a:srgbClr val="253432"/>
                </a:solidFill>
                <a:latin typeface="Verdana"/>
                <a:cs typeface="Verdana"/>
              </a:rPr>
              <a:t>of </a:t>
            </a:r>
            <a:r>
              <a:rPr sz="3300" dirty="0">
                <a:solidFill>
                  <a:srgbClr val="253432"/>
                </a:solidFill>
                <a:latin typeface="Verdana"/>
                <a:cs typeface="Verdana"/>
              </a:rPr>
              <a:t>social</a:t>
            </a:r>
            <a:r>
              <a:rPr sz="3300" spc="-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" dirty="0">
                <a:solidFill>
                  <a:srgbClr val="253432"/>
                </a:solidFill>
                <a:latin typeface="Verdana"/>
                <a:cs typeface="Verdana"/>
              </a:rPr>
              <a:t>existence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29130" y="3605328"/>
            <a:ext cx="7387590" cy="632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8125" marR="361950" indent="-1111885">
              <a:lnSpc>
                <a:spcPct val="115399"/>
              </a:lnSpc>
              <a:spcBef>
                <a:spcPts val="100"/>
              </a:spcBef>
              <a:tabLst>
                <a:tab pos="5530850" algn="l"/>
              </a:tabLst>
            </a:pPr>
            <a:r>
              <a:rPr sz="3900" b="1" u="heavy" spc="-40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spatialization</a:t>
            </a:r>
            <a:r>
              <a:rPr sz="3900" b="1" u="heavy" spc="-100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 </a:t>
            </a:r>
            <a:r>
              <a:rPr sz="3900" b="1" u="heavy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of</a:t>
            </a:r>
            <a:r>
              <a:rPr sz="3900" b="1" u="heavy" spc="-100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 </a:t>
            </a:r>
            <a:r>
              <a:rPr sz="3900" b="1" u="heavy" spc="-2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the</a:t>
            </a:r>
            <a:r>
              <a:rPr sz="3900" b="1" u="heavy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	</a:t>
            </a:r>
            <a:r>
              <a:rPr sz="3900" b="1" u="heavy" spc="6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social</a:t>
            </a:r>
            <a:r>
              <a:rPr sz="3900" b="1" spc="6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3900" b="1" u="heavy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and</a:t>
            </a:r>
            <a:r>
              <a:rPr sz="3900" b="1" u="heavy" spc="-16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 </a:t>
            </a:r>
            <a:r>
              <a:rPr sz="3900" b="1" u="heavy" spc="7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social</a:t>
            </a:r>
            <a:r>
              <a:rPr sz="3900" b="1" u="heavy" spc="-165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 </a:t>
            </a:r>
            <a:r>
              <a:rPr sz="3900" b="1" u="heavy" spc="-10" dirty="0">
                <a:solidFill>
                  <a:srgbClr val="253432"/>
                </a:solidFill>
                <a:uFill>
                  <a:solidFill>
                    <a:srgbClr val="253432"/>
                  </a:solidFill>
                </a:uFill>
                <a:latin typeface="Tahoma"/>
                <a:cs typeface="Tahoma"/>
              </a:rPr>
              <a:t>theor</a:t>
            </a:r>
            <a:r>
              <a:rPr sz="3900" b="1" spc="-10" dirty="0">
                <a:solidFill>
                  <a:srgbClr val="253432"/>
                </a:solidFill>
                <a:latin typeface="Tahoma"/>
                <a:cs typeface="Tahoma"/>
              </a:rPr>
              <a:t>y</a:t>
            </a:r>
            <a:endParaRPr sz="3900">
              <a:latin typeface="Tahoma"/>
              <a:cs typeface="Tahoma"/>
            </a:endParaRPr>
          </a:p>
          <a:p>
            <a:pPr marL="12700" marR="1190625">
              <a:lnSpc>
                <a:spcPct val="115500"/>
              </a:lnSpc>
              <a:spcBef>
                <a:spcPts val="3640"/>
              </a:spcBef>
            </a:pPr>
            <a:r>
              <a:rPr sz="3300" spc="-45" dirty="0">
                <a:solidFill>
                  <a:srgbClr val="253432"/>
                </a:solidFill>
                <a:latin typeface="Verdana"/>
                <a:cs typeface="Verdana"/>
              </a:rPr>
              <a:t>deporting</a:t>
            </a:r>
            <a:r>
              <a:rPr sz="3300" spc="-22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5" dirty="0">
                <a:solidFill>
                  <a:srgbClr val="253432"/>
                </a:solidFill>
                <a:latin typeface="Verdana"/>
                <a:cs typeface="Verdana"/>
              </a:rPr>
              <a:t>from</a:t>
            </a:r>
            <a:r>
              <a:rPr sz="33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5" dirty="0">
                <a:solidFill>
                  <a:srgbClr val="253432"/>
                </a:solidFill>
                <a:latin typeface="Verdana"/>
                <a:cs typeface="Verdana"/>
              </a:rPr>
              <a:t>linear</a:t>
            </a:r>
            <a:r>
              <a:rPr sz="33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80" dirty="0">
                <a:solidFill>
                  <a:srgbClr val="253432"/>
                </a:solidFill>
                <a:latin typeface="Verdana"/>
                <a:cs typeface="Verdana"/>
              </a:rPr>
              <a:t>universal </a:t>
            </a:r>
            <a:r>
              <a:rPr sz="3300" spc="-35" dirty="0">
                <a:solidFill>
                  <a:srgbClr val="253432"/>
                </a:solidFill>
                <a:latin typeface="Verdana"/>
                <a:cs typeface="Verdana"/>
              </a:rPr>
              <a:t>narrative</a:t>
            </a:r>
            <a:endParaRPr sz="3300">
              <a:latin typeface="Verdana"/>
              <a:cs typeface="Verdana"/>
            </a:endParaRPr>
          </a:p>
          <a:p>
            <a:pPr marL="12700" marR="5080">
              <a:lnSpc>
                <a:spcPct val="115500"/>
              </a:lnSpc>
              <a:spcBef>
                <a:spcPts val="1070"/>
              </a:spcBef>
            </a:pPr>
            <a:r>
              <a:rPr sz="3300" spc="-50" dirty="0">
                <a:solidFill>
                  <a:srgbClr val="253432"/>
                </a:solidFill>
                <a:latin typeface="Verdana"/>
                <a:cs typeface="Verdana"/>
              </a:rPr>
              <a:t>emphasis</a:t>
            </a:r>
            <a:r>
              <a:rPr sz="3300" spc="-229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50" dirty="0">
                <a:solidFill>
                  <a:srgbClr val="253432"/>
                </a:solidFill>
                <a:latin typeface="Verdana"/>
                <a:cs typeface="Verdana"/>
              </a:rPr>
              <a:t>on</a:t>
            </a:r>
            <a:r>
              <a:rPr sz="3300" spc="-229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65" dirty="0">
                <a:solidFill>
                  <a:srgbClr val="C76509"/>
                </a:solidFill>
                <a:latin typeface="Verdana"/>
                <a:cs typeface="Verdana"/>
              </a:rPr>
              <a:t>extention</a:t>
            </a:r>
            <a:r>
              <a:rPr sz="3300" spc="-65" dirty="0">
                <a:solidFill>
                  <a:srgbClr val="253432"/>
                </a:solidFill>
                <a:latin typeface="Verdana"/>
                <a:cs typeface="Verdana"/>
              </a:rPr>
              <a:t>/</a:t>
            </a:r>
            <a:r>
              <a:rPr sz="3300" spc="-65" dirty="0">
                <a:solidFill>
                  <a:srgbClr val="C76509"/>
                </a:solidFill>
                <a:latin typeface="Verdana"/>
                <a:cs typeface="Verdana"/>
              </a:rPr>
              <a:t>connectivity</a:t>
            </a:r>
            <a:r>
              <a:rPr sz="3300" spc="-65" dirty="0">
                <a:solidFill>
                  <a:srgbClr val="253432"/>
                </a:solidFill>
                <a:latin typeface="Verdana"/>
                <a:cs typeface="Verdana"/>
              </a:rPr>
              <a:t>, </a:t>
            </a:r>
            <a:r>
              <a:rPr sz="3300" spc="-105" dirty="0">
                <a:solidFill>
                  <a:srgbClr val="253432"/>
                </a:solidFill>
                <a:latin typeface="Verdana"/>
                <a:cs typeface="Verdana"/>
              </a:rPr>
              <a:t>favoring</a:t>
            </a:r>
            <a:r>
              <a:rPr sz="33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10" dirty="0">
                <a:solidFill>
                  <a:srgbClr val="C76509"/>
                </a:solidFill>
                <a:latin typeface="Verdana"/>
                <a:cs typeface="Verdana"/>
              </a:rPr>
              <a:t>presentism</a:t>
            </a:r>
            <a:endParaRPr sz="3300">
              <a:latin typeface="Verdana"/>
              <a:cs typeface="Verdana"/>
            </a:endParaRPr>
          </a:p>
          <a:p>
            <a:pPr marL="12700" marR="721995">
              <a:lnSpc>
                <a:spcPct val="115500"/>
              </a:lnSpc>
              <a:spcBef>
                <a:spcPts val="2039"/>
              </a:spcBef>
            </a:pPr>
            <a:r>
              <a:rPr sz="3300" spc="-105" dirty="0">
                <a:solidFill>
                  <a:srgbClr val="253432"/>
                </a:solidFill>
                <a:latin typeface="Verdana"/>
                <a:cs typeface="Verdana"/>
              </a:rPr>
              <a:t>ignoring</a:t>
            </a:r>
            <a:r>
              <a:rPr sz="3300" spc="-1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C76509"/>
                </a:solidFill>
                <a:latin typeface="Verdana"/>
                <a:cs typeface="Verdana"/>
              </a:rPr>
              <a:t>complex</a:t>
            </a:r>
            <a:r>
              <a:rPr sz="3300" spc="-175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spc="-140" dirty="0">
                <a:solidFill>
                  <a:srgbClr val="C76509"/>
                </a:solidFill>
                <a:latin typeface="Verdana"/>
                <a:cs typeface="Verdana"/>
              </a:rPr>
              <a:t>rhythmicity</a:t>
            </a:r>
            <a:r>
              <a:rPr sz="3300" spc="-170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spc="-25" dirty="0">
                <a:solidFill>
                  <a:srgbClr val="C76509"/>
                </a:solidFill>
                <a:latin typeface="Verdana"/>
                <a:cs typeface="Verdana"/>
              </a:rPr>
              <a:t>of </a:t>
            </a:r>
            <a:r>
              <a:rPr sz="3300" dirty="0">
                <a:solidFill>
                  <a:srgbClr val="C76509"/>
                </a:solidFill>
                <a:latin typeface="Verdana"/>
                <a:cs typeface="Verdana"/>
              </a:rPr>
              <a:t>social</a:t>
            </a:r>
            <a:r>
              <a:rPr sz="3300" spc="-140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spc="-95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3300" spc="-14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3300" spc="-80" dirty="0">
                <a:solidFill>
                  <a:srgbClr val="C76509"/>
                </a:solidFill>
                <a:latin typeface="Verdana"/>
                <a:cs typeface="Verdana"/>
              </a:rPr>
              <a:t>temporalization</a:t>
            </a:r>
            <a:r>
              <a:rPr sz="3300" spc="-140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dirty="0">
                <a:solidFill>
                  <a:srgbClr val="C76509"/>
                </a:solidFill>
                <a:latin typeface="Verdana"/>
                <a:cs typeface="Verdana"/>
              </a:rPr>
              <a:t>of</a:t>
            </a:r>
            <a:r>
              <a:rPr sz="3300" spc="-140" dirty="0">
                <a:solidFill>
                  <a:srgbClr val="C76509"/>
                </a:solidFill>
                <a:latin typeface="Verdana"/>
                <a:cs typeface="Verdana"/>
              </a:rPr>
              <a:t> </a:t>
            </a:r>
            <a:r>
              <a:rPr sz="3300" spc="-25" dirty="0">
                <a:solidFill>
                  <a:srgbClr val="C76509"/>
                </a:solidFill>
                <a:latin typeface="Verdana"/>
                <a:cs typeface="Verdana"/>
              </a:rPr>
              <a:t>the </a:t>
            </a:r>
            <a:r>
              <a:rPr sz="3300" spc="40" dirty="0">
                <a:solidFill>
                  <a:srgbClr val="C76509"/>
                </a:solidFill>
                <a:latin typeface="Verdana"/>
                <a:cs typeface="Verdana"/>
              </a:rPr>
              <a:t>local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14518" y="-22828"/>
            <a:ext cx="4122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75" dirty="0">
                <a:solidFill>
                  <a:srgbClr val="253432"/>
                </a:solidFill>
                <a:latin typeface="Verdana"/>
                <a:cs typeface="Verdana"/>
              </a:rPr>
              <a:t>Setting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253432"/>
                </a:solidFill>
                <a:latin typeface="Verdana"/>
                <a:cs typeface="Verdana"/>
              </a:rPr>
              <a:t>out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253432"/>
                </a:solidFill>
                <a:latin typeface="Verdana"/>
                <a:cs typeface="Verdana"/>
              </a:rPr>
              <a:t>the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253432"/>
                </a:solidFill>
                <a:latin typeface="Verdana"/>
                <a:cs typeface="Verdana"/>
              </a:rPr>
              <a:t>problem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6744" y="1581817"/>
            <a:ext cx="11880850" cy="276288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 marR="5080" indent="1082040">
              <a:lnSpc>
                <a:spcPts val="10280"/>
              </a:lnSpc>
              <a:spcBef>
                <a:spcPts val="1195"/>
              </a:spcBef>
            </a:pPr>
            <a:r>
              <a:rPr sz="9400" spc="200" dirty="0">
                <a:solidFill>
                  <a:srgbClr val="253432"/>
                </a:solidFill>
              </a:rPr>
              <a:t>LOST</a:t>
            </a:r>
            <a:r>
              <a:rPr sz="9400" spc="-225" dirty="0">
                <a:solidFill>
                  <a:srgbClr val="253432"/>
                </a:solidFill>
              </a:rPr>
              <a:t> </a:t>
            </a:r>
            <a:r>
              <a:rPr sz="9400" spc="95" dirty="0">
                <a:solidFill>
                  <a:srgbClr val="253432"/>
                </a:solidFill>
              </a:rPr>
              <a:t>TRACK</a:t>
            </a:r>
            <a:r>
              <a:rPr sz="9400" spc="-225" dirty="0">
                <a:solidFill>
                  <a:srgbClr val="253432"/>
                </a:solidFill>
              </a:rPr>
              <a:t> </a:t>
            </a:r>
            <a:r>
              <a:rPr sz="9400" spc="270" dirty="0">
                <a:solidFill>
                  <a:srgbClr val="253432"/>
                </a:solidFill>
              </a:rPr>
              <a:t>OF </a:t>
            </a:r>
            <a:r>
              <a:rPr sz="9400" dirty="0">
                <a:solidFill>
                  <a:srgbClr val="253432"/>
                </a:solidFill>
              </a:rPr>
              <a:t>THE</a:t>
            </a:r>
            <a:r>
              <a:rPr sz="9400" spc="-260" dirty="0">
                <a:solidFill>
                  <a:srgbClr val="253432"/>
                </a:solidFill>
              </a:rPr>
              <a:t> </a:t>
            </a:r>
            <a:r>
              <a:rPr sz="9400" spc="-515" dirty="0">
                <a:solidFill>
                  <a:srgbClr val="253432"/>
                </a:solidFill>
              </a:rPr>
              <a:t>IDEA</a:t>
            </a:r>
            <a:r>
              <a:rPr sz="9400" spc="-235" dirty="0">
                <a:solidFill>
                  <a:srgbClr val="253432"/>
                </a:solidFill>
              </a:rPr>
              <a:t> </a:t>
            </a:r>
            <a:r>
              <a:rPr sz="9400" spc="295" dirty="0">
                <a:solidFill>
                  <a:srgbClr val="253432"/>
                </a:solidFill>
              </a:rPr>
              <a:t>OF</a:t>
            </a:r>
            <a:r>
              <a:rPr sz="9400" spc="-245" dirty="0">
                <a:solidFill>
                  <a:srgbClr val="253432"/>
                </a:solidFill>
              </a:rPr>
              <a:t> </a:t>
            </a:r>
            <a:r>
              <a:rPr sz="9400" spc="-560" dirty="0">
                <a:solidFill>
                  <a:srgbClr val="253432"/>
                </a:solidFill>
              </a:rPr>
              <a:t>LIMITS</a:t>
            </a:r>
            <a:endParaRPr sz="94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489793" y="5347367"/>
            <a:ext cx="11835130" cy="2843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700" spc="-35" dirty="0">
                <a:latin typeface="Verdana"/>
                <a:cs typeface="Verdana"/>
              </a:rPr>
              <a:t>constant</a:t>
            </a:r>
            <a:r>
              <a:rPr sz="3700" spc="-254" dirty="0">
                <a:latin typeface="Verdana"/>
                <a:cs typeface="Verdana"/>
              </a:rPr>
              <a:t> </a:t>
            </a:r>
            <a:r>
              <a:rPr sz="3700" spc="-140" dirty="0">
                <a:latin typeface="Verdana"/>
                <a:cs typeface="Verdana"/>
              </a:rPr>
              <a:t>availability,</a:t>
            </a:r>
            <a:r>
              <a:rPr sz="3700" spc="-250" dirty="0">
                <a:latin typeface="Verdana"/>
                <a:cs typeface="Verdana"/>
              </a:rPr>
              <a:t> </a:t>
            </a:r>
            <a:r>
              <a:rPr sz="3700" spc="-50" dirty="0">
                <a:latin typeface="Verdana"/>
                <a:cs typeface="Verdana"/>
              </a:rPr>
              <a:t>omnipresence,</a:t>
            </a:r>
            <a:r>
              <a:rPr sz="3700" spc="-250" dirty="0">
                <a:latin typeface="Verdana"/>
                <a:cs typeface="Verdana"/>
              </a:rPr>
              <a:t> </a:t>
            </a:r>
            <a:r>
              <a:rPr sz="3700" spc="-135" dirty="0">
                <a:latin typeface="Verdana"/>
                <a:cs typeface="Verdana"/>
              </a:rPr>
              <a:t>all-</a:t>
            </a:r>
            <a:r>
              <a:rPr sz="3700" spc="-229" dirty="0">
                <a:latin typeface="Verdana"/>
                <a:cs typeface="Verdana"/>
              </a:rPr>
              <a:t>at-</a:t>
            </a:r>
            <a:r>
              <a:rPr sz="3700" spc="40" dirty="0">
                <a:latin typeface="Verdana"/>
                <a:cs typeface="Verdana"/>
              </a:rPr>
              <a:t>onceness</a:t>
            </a:r>
            <a:endParaRPr sz="3700">
              <a:latin typeface="Verdana"/>
              <a:cs typeface="Verdana"/>
            </a:endParaRPr>
          </a:p>
          <a:p>
            <a:pPr marL="1417320" marR="1410335" algn="ctr">
              <a:lnSpc>
                <a:spcPts val="8890"/>
              </a:lnSpc>
              <a:spcBef>
                <a:spcPts val="805"/>
              </a:spcBef>
            </a:pPr>
            <a:r>
              <a:rPr sz="3700" spc="-10" dirty="0">
                <a:latin typeface="Verdana"/>
                <a:cs typeface="Verdana"/>
              </a:rPr>
              <a:t>distance</a:t>
            </a:r>
            <a:r>
              <a:rPr sz="3700" spc="-140" dirty="0">
                <a:latin typeface="Verdana"/>
                <a:cs typeface="Verdana"/>
              </a:rPr>
              <a:t> </a:t>
            </a:r>
            <a:r>
              <a:rPr sz="3700" dirty="0">
                <a:latin typeface="Verdana"/>
                <a:cs typeface="Verdana"/>
              </a:rPr>
              <a:t>compressed</a:t>
            </a:r>
            <a:r>
              <a:rPr sz="3700" spc="-140" dirty="0">
                <a:latin typeface="Verdana"/>
                <a:cs typeface="Verdana"/>
              </a:rPr>
              <a:t> </a:t>
            </a:r>
            <a:r>
              <a:rPr sz="3700" spc="-114" dirty="0">
                <a:latin typeface="Verdana"/>
                <a:cs typeface="Verdana"/>
              </a:rPr>
              <a:t>into</a:t>
            </a:r>
            <a:r>
              <a:rPr sz="3700" spc="-140" dirty="0">
                <a:latin typeface="Verdana"/>
                <a:cs typeface="Verdana"/>
              </a:rPr>
              <a:t> </a:t>
            </a:r>
            <a:r>
              <a:rPr sz="3700" spc="-10" dirty="0">
                <a:latin typeface="Verdana"/>
                <a:cs typeface="Verdana"/>
              </a:rPr>
              <a:t>co-presence </a:t>
            </a:r>
            <a:r>
              <a:rPr sz="3700" spc="-130" dirty="0">
                <a:latin typeface="Verdana"/>
                <a:cs typeface="Verdana"/>
              </a:rPr>
              <a:t>unlimited</a:t>
            </a:r>
            <a:r>
              <a:rPr sz="3700" spc="-185" dirty="0">
                <a:latin typeface="Verdana"/>
                <a:cs typeface="Verdana"/>
              </a:rPr>
              <a:t> </a:t>
            </a:r>
            <a:r>
              <a:rPr sz="3700" spc="-10" dirty="0">
                <a:latin typeface="Verdana"/>
                <a:cs typeface="Verdana"/>
              </a:rPr>
              <a:t>options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14518" y="-22828"/>
            <a:ext cx="4122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75" dirty="0">
                <a:solidFill>
                  <a:srgbClr val="253432"/>
                </a:solidFill>
                <a:latin typeface="Verdana"/>
                <a:cs typeface="Verdana"/>
              </a:rPr>
              <a:t>Setting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253432"/>
                </a:solidFill>
                <a:latin typeface="Verdana"/>
                <a:cs typeface="Verdana"/>
              </a:rPr>
              <a:t>out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253432"/>
                </a:solidFill>
                <a:latin typeface="Verdana"/>
                <a:cs typeface="Verdana"/>
              </a:rPr>
              <a:t>the</a:t>
            </a:r>
            <a:r>
              <a:rPr sz="280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253432"/>
                </a:solidFill>
                <a:latin typeface="Verdana"/>
                <a:cs typeface="Verdana"/>
              </a:rPr>
              <a:t>problem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3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305291" y="2781749"/>
            <a:ext cx="4982845" cy="7505700"/>
            <a:chOff x="13305291" y="2781749"/>
            <a:chExt cx="4982845" cy="7505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05291" y="2781749"/>
              <a:ext cx="4982180" cy="75052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8455" y="3061833"/>
              <a:ext cx="4769543" cy="722516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80190"/>
            <a:ext cx="11894185" cy="354139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 algn="just">
              <a:lnSpc>
                <a:spcPts val="8930"/>
              </a:lnSpc>
              <a:spcBef>
                <a:spcPts val="1090"/>
              </a:spcBef>
            </a:pPr>
            <a:r>
              <a:rPr sz="8150" spc="125" dirty="0"/>
              <a:t>ANTHROPOLOGICAL</a:t>
            </a:r>
            <a:r>
              <a:rPr sz="8150" spc="-260" dirty="0"/>
              <a:t> </a:t>
            </a:r>
            <a:r>
              <a:rPr sz="8150" spc="-1655" dirty="0"/>
              <a:t>+ </a:t>
            </a:r>
            <a:r>
              <a:rPr sz="8150" spc="120" dirty="0"/>
              <a:t>PHENOMENOLOGICAL </a:t>
            </a:r>
            <a:r>
              <a:rPr sz="8150" spc="-10" dirty="0"/>
              <a:t>SHIFT</a:t>
            </a:r>
            <a:endParaRPr sz="815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4114518" y="-22828"/>
            <a:ext cx="4122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75" dirty="0">
                <a:solidFill>
                  <a:srgbClr val="EBE7D8"/>
                </a:solidFill>
                <a:latin typeface="Verdana"/>
                <a:cs typeface="Verdana"/>
              </a:rPr>
              <a:t>Setting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EBE7D8"/>
                </a:solidFill>
                <a:latin typeface="Verdana"/>
                <a:cs typeface="Verdana"/>
              </a:rPr>
              <a:t>out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EBE7D8"/>
                </a:solidFill>
                <a:latin typeface="Verdana"/>
                <a:cs typeface="Verdana"/>
              </a:rPr>
              <a:t>the</a:t>
            </a:r>
            <a:r>
              <a:rPr sz="2800" spc="-165" dirty="0">
                <a:solidFill>
                  <a:srgbClr val="EBE7D8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BE7D8"/>
                </a:solidFill>
                <a:latin typeface="Verdana"/>
                <a:cs typeface="Verdana"/>
              </a:rPr>
              <a:t>problem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6617" y="5765134"/>
            <a:ext cx="6025515" cy="1289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70"/>
              </a:lnSpc>
              <a:spcBef>
                <a:spcPts val="100"/>
              </a:spcBef>
            </a:pPr>
            <a:r>
              <a:rPr sz="3700" dirty="0">
                <a:solidFill>
                  <a:srgbClr val="FFD9AA"/>
                </a:solidFill>
                <a:latin typeface="Verdana"/>
                <a:cs typeface="Verdana"/>
              </a:rPr>
              <a:t>basic</a:t>
            </a:r>
            <a:r>
              <a:rPr sz="3700" spc="-200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spc="-55" dirty="0">
                <a:solidFill>
                  <a:srgbClr val="FFD9AA"/>
                </a:solidFill>
                <a:latin typeface="Verdana"/>
                <a:cs typeface="Verdana"/>
              </a:rPr>
              <a:t>provided</a:t>
            </a:r>
            <a:r>
              <a:rPr sz="3700" spc="-195" dirty="0">
                <a:solidFill>
                  <a:srgbClr val="FFD9AA"/>
                </a:solidFill>
                <a:latin typeface="Verdana"/>
                <a:cs typeface="Verdana"/>
              </a:rPr>
              <a:t> </a:t>
            </a:r>
            <a:r>
              <a:rPr sz="3700" spc="-25" dirty="0">
                <a:solidFill>
                  <a:srgbClr val="FFD9AA"/>
                </a:solidFill>
                <a:latin typeface="Verdana"/>
                <a:cs typeface="Verdana"/>
              </a:rPr>
              <a:t>by</a:t>
            </a:r>
            <a:endParaRPr sz="3700">
              <a:latin typeface="Verdana"/>
              <a:cs typeface="Verdana"/>
            </a:endParaRPr>
          </a:p>
          <a:p>
            <a:pPr marL="1776095">
              <a:lnSpc>
                <a:spcPts val="5570"/>
              </a:lnSpc>
              <a:tabLst>
                <a:tab pos="3931285" algn="l"/>
              </a:tabLst>
            </a:pPr>
            <a:r>
              <a:rPr sz="4700" b="1" spc="-10" dirty="0">
                <a:solidFill>
                  <a:srgbClr val="EBE7D8"/>
                </a:solidFill>
                <a:latin typeface="Tahoma"/>
                <a:cs typeface="Tahoma"/>
              </a:rPr>
              <a:t>Alfred</a:t>
            </a:r>
            <a:r>
              <a:rPr sz="4700" b="1" dirty="0">
                <a:solidFill>
                  <a:srgbClr val="EBE7D8"/>
                </a:solidFill>
                <a:latin typeface="Tahoma"/>
                <a:cs typeface="Tahoma"/>
              </a:rPr>
              <a:t>	</a:t>
            </a:r>
            <a:r>
              <a:rPr sz="4700" b="1" spc="50" dirty="0">
                <a:solidFill>
                  <a:srgbClr val="EBE7D8"/>
                </a:solidFill>
                <a:latin typeface="Tahoma"/>
                <a:cs typeface="Tahoma"/>
              </a:rPr>
              <a:t>Schütz</a:t>
            </a:r>
            <a:endParaRPr sz="4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4986" y="6481007"/>
            <a:ext cx="1197610" cy="1196975"/>
          </a:xfrm>
          <a:custGeom>
            <a:avLst/>
            <a:gdLst/>
            <a:ahLst/>
            <a:cxnLst/>
            <a:rect l="l" t="t" r="r" b="b"/>
            <a:pathLst>
              <a:path w="1197610" h="1196975">
                <a:moveTo>
                  <a:pt x="1197077" y="1196462"/>
                </a:moveTo>
                <a:lnTo>
                  <a:pt x="598538" y="1196462"/>
                </a:lnTo>
                <a:lnTo>
                  <a:pt x="0" y="1196462"/>
                </a:lnTo>
                <a:lnTo>
                  <a:pt x="0" y="0"/>
                </a:lnTo>
                <a:lnTo>
                  <a:pt x="1197077" y="0"/>
                </a:lnTo>
                <a:lnTo>
                  <a:pt x="1197077" y="1196462"/>
                </a:lnTo>
                <a:close/>
              </a:path>
            </a:pathLst>
          </a:custGeom>
          <a:solidFill>
            <a:srgbClr val="CCA300">
              <a:alpha val="6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9005" y="6481007"/>
            <a:ext cx="1197610" cy="1196975"/>
          </a:xfrm>
          <a:custGeom>
            <a:avLst/>
            <a:gdLst/>
            <a:ahLst/>
            <a:cxnLst/>
            <a:rect l="l" t="t" r="r" b="b"/>
            <a:pathLst>
              <a:path w="1197610" h="1196975">
                <a:moveTo>
                  <a:pt x="1197077" y="1196462"/>
                </a:moveTo>
                <a:lnTo>
                  <a:pt x="0" y="1196462"/>
                </a:lnTo>
                <a:lnTo>
                  <a:pt x="0" y="0"/>
                </a:lnTo>
                <a:lnTo>
                  <a:pt x="1197077" y="0"/>
                </a:lnTo>
                <a:lnTo>
                  <a:pt x="1197077" y="1196462"/>
                </a:lnTo>
                <a:close/>
              </a:path>
            </a:pathLst>
          </a:custGeom>
          <a:solidFill>
            <a:srgbClr val="FFEB99">
              <a:alpha val="6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0968" y="6481007"/>
            <a:ext cx="1197610" cy="1196975"/>
          </a:xfrm>
          <a:custGeom>
            <a:avLst/>
            <a:gdLst/>
            <a:ahLst/>
            <a:cxnLst/>
            <a:rect l="l" t="t" r="r" b="b"/>
            <a:pathLst>
              <a:path w="1197610" h="1196975">
                <a:moveTo>
                  <a:pt x="1197077" y="1196462"/>
                </a:moveTo>
                <a:lnTo>
                  <a:pt x="0" y="1196462"/>
                </a:lnTo>
                <a:lnTo>
                  <a:pt x="0" y="0"/>
                </a:lnTo>
                <a:lnTo>
                  <a:pt x="1197077" y="0"/>
                </a:lnTo>
                <a:lnTo>
                  <a:pt x="1197077" y="1196462"/>
                </a:lnTo>
                <a:close/>
              </a:path>
            </a:pathLst>
          </a:custGeom>
          <a:solidFill>
            <a:srgbClr val="FFEB99">
              <a:alpha val="6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278174" y="6406229"/>
            <a:ext cx="1768475" cy="3880485"/>
            <a:chOff x="2278174" y="6406229"/>
            <a:chExt cx="1768475" cy="3880485"/>
          </a:xfrm>
        </p:grpSpPr>
        <p:sp>
          <p:nvSpPr>
            <p:cNvPr id="6" name="object 6"/>
            <p:cNvSpPr/>
            <p:nvPr/>
          </p:nvSpPr>
          <p:spPr>
            <a:xfrm>
              <a:off x="2353398" y="7378355"/>
              <a:ext cx="1617980" cy="2908300"/>
            </a:xfrm>
            <a:custGeom>
              <a:avLst/>
              <a:gdLst/>
              <a:ahLst/>
              <a:cxnLst/>
              <a:rect l="l" t="t" r="r" b="b"/>
              <a:pathLst>
                <a:path w="1617979" h="2908300">
                  <a:moveTo>
                    <a:pt x="634477" y="12699"/>
                  </a:moveTo>
                  <a:lnTo>
                    <a:pt x="506506" y="12699"/>
                  </a:lnTo>
                  <a:lnTo>
                    <a:pt x="513229" y="0"/>
                  </a:lnTo>
                  <a:lnTo>
                    <a:pt x="627754" y="0"/>
                  </a:lnTo>
                  <a:lnTo>
                    <a:pt x="634477" y="12699"/>
                  </a:lnTo>
                  <a:close/>
                </a:path>
                <a:path w="1617979" h="2908300">
                  <a:moveTo>
                    <a:pt x="659636" y="25399"/>
                  </a:moveTo>
                  <a:lnTo>
                    <a:pt x="481346" y="25399"/>
                  </a:lnTo>
                  <a:lnTo>
                    <a:pt x="487359" y="12699"/>
                  </a:lnTo>
                  <a:lnTo>
                    <a:pt x="653624" y="12699"/>
                  </a:lnTo>
                  <a:lnTo>
                    <a:pt x="659636" y="25399"/>
                  </a:lnTo>
                  <a:close/>
                </a:path>
                <a:path w="1617979" h="2908300">
                  <a:moveTo>
                    <a:pt x="670974" y="38099"/>
                  </a:moveTo>
                  <a:lnTo>
                    <a:pt x="470009" y="38099"/>
                  </a:lnTo>
                  <a:lnTo>
                    <a:pt x="475563" y="25399"/>
                  </a:lnTo>
                  <a:lnTo>
                    <a:pt x="665420" y="25399"/>
                  </a:lnTo>
                  <a:lnTo>
                    <a:pt x="670974" y="38099"/>
                  </a:lnTo>
                  <a:close/>
                </a:path>
                <a:path w="1617979" h="2908300">
                  <a:moveTo>
                    <a:pt x="686162" y="50799"/>
                  </a:moveTo>
                  <a:lnTo>
                    <a:pt x="454821" y="50799"/>
                  </a:lnTo>
                  <a:lnTo>
                    <a:pt x="459613" y="38099"/>
                  </a:lnTo>
                  <a:lnTo>
                    <a:pt x="681370" y="38099"/>
                  </a:lnTo>
                  <a:lnTo>
                    <a:pt x="686162" y="50799"/>
                  </a:lnTo>
                  <a:close/>
                </a:path>
                <a:path w="1617979" h="2908300">
                  <a:moveTo>
                    <a:pt x="694908" y="63499"/>
                  </a:moveTo>
                  <a:lnTo>
                    <a:pt x="446075" y="63499"/>
                  </a:lnTo>
                  <a:lnTo>
                    <a:pt x="450308" y="50799"/>
                  </a:lnTo>
                  <a:lnTo>
                    <a:pt x="690675" y="50799"/>
                  </a:lnTo>
                  <a:lnTo>
                    <a:pt x="694908" y="63499"/>
                  </a:lnTo>
                  <a:close/>
                </a:path>
                <a:path w="1617979" h="2908300">
                  <a:moveTo>
                    <a:pt x="702459" y="76199"/>
                  </a:moveTo>
                  <a:lnTo>
                    <a:pt x="438524" y="76199"/>
                  </a:lnTo>
                  <a:lnTo>
                    <a:pt x="442140" y="63499"/>
                  </a:lnTo>
                  <a:lnTo>
                    <a:pt x="698843" y="63499"/>
                  </a:lnTo>
                  <a:lnTo>
                    <a:pt x="702459" y="76199"/>
                  </a:lnTo>
                  <a:close/>
                </a:path>
                <a:path w="1617979" h="2908300">
                  <a:moveTo>
                    <a:pt x="708736" y="88899"/>
                  </a:moveTo>
                  <a:lnTo>
                    <a:pt x="432247" y="88899"/>
                  </a:lnTo>
                  <a:lnTo>
                    <a:pt x="435226" y="76199"/>
                  </a:lnTo>
                  <a:lnTo>
                    <a:pt x="705757" y="76199"/>
                  </a:lnTo>
                  <a:lnTo>
                    <a:pt x="708736" y="88899"/>
                  </a:lnTo>
                  <a:close/>
                </a:path>
                <a:path w="1617979" h="2908300">
                  <a:moveTo>
                    <a:pt x="713684" y="101599"/>
                  </a:moveTo>
                  <a:lnTo>
                    <a:pt x="427298" y="101599"/>
                  </a:lnTo>
                  <a:lnTo>
                    <a:pt x="429600" y="88899"/>
                  </a:lnTo>
                  <a:lnTo>
                    <a:pt x="711383" y="88899"/>
                  </a:lnTo>
                  <a:lnTo>
                    <a:pt x="713684" y="101599"/>
                  </a:lnTo>
                  <a:close/>
                </a:path>
                <a:path w="1617979" h="2908300">
                  <a:moveTo>
                    <a:pt x="718509" y="126999"/>
                  </a:moveTo>
                  <a:lnTo>
                    <a:pt x="422474" y="126999"/>
                  </a:lnTo>
                  <a:lnTo>
                    <a:pt x="423732" y="114299"/>
                  </a:lnTo>
                  <a:lnTo>
                    <a:pt x="425342" y="101599"/>
                  </a:lnTo>
                  <a:lnTo>
                    <a:pt x="715641" y="101599"/>
                  </a:lnTo>
                  <a:lnTo>
                    <a:pt x="717251" y="114299"/>
                  </a:lnTo>
                  <a:lnTo>
                    <a:pt x="718509" y="126999"/>
                  </a:lnTo>
                  <a:close/>
                </a:path>
                <a:path w="1617979" h="2908300">
                  <a:moveTo>
                    <a:pt x="719947" y="139699"/>
                  </a:moveTo>
                  <a:lnTo>
                    <a:pt x="421037" y="139699"/>
                  </a:lnTo>
                  <a:lnTo>
                    <a:pt x="421576" y="126999"/>
                  </a:lnTo>
                  <a:lnTo>
                    <a:pt x="719407" y="126999"/>
                  </a:lnTo>
                  <a:lnTo>
                    <a:pt x="719947" y="139699"/>
                  </a:lnTo>
                  <a:close/>
                </a:path>
                <a:path w="1617979" h="2908300">
                  <a:moveTo>
                    <a:pt x="1617935" y="1320799"/>
                  </a:moveTo>
                  <a:lnTo>
                    <a:pt x="420857" y="1320799"/>
                  </a:lnTo>
                  <a:lnTo>
                    <a:pt x="420857" y="139699"/>
                  </a:lnTo>
                  <a:lnTo>
                    <a:pt x="720126" y="139699"/>
                  </a:lnTo>
                  <a:lnTo>
                    <a:pt x="720126" y="736599"/>
                  </a:lnTo>
                  <a:lnTo>
                    <a:pt x="1019396" y="736599"/>
                  </a:lnTo>
                  <a:lnTo>
                    <a:pt x="1019396" y="812799"/>
                  </a:lnTo>
                  <a:lnTo>
                    <a:pt x="1318665" y="812799"/>
                  </a:lnTo>
                  <a:lnTo>
                    <a:pt x="1318665" y="965199"/>
                  </a:lnTo>
                  <a:lnTo>
                    <a:pt x="1617935" y="965199"/>
                  </a:lnTo>
                  <a:lnTo>
                    <a:pt x="1617935" y="1320799"/>
                  </a:lnTo>
                  <a:close/>
                </a:path>
                <a:path w="1617979" h="2908300">
                  <a:moveTo>
                    <a:pt x="927023" y="609599"/>
                  </a:moveTo>
                  <a:lnTo>
                    <a:pt x="812498" y="609599"/>
                  </a:lnTo>
                  <a:lnTo>
                    <a:pt x="819359" y="596899"/>
                  </a:lnTo>
                  <a:lnTo>
                    <a:pt x="920163" y="596899"/>
                  </a:lnTo>
                  <a:lnTo>
                    <a:pt x="927023" y="609599"/>
                  </a:lnTo>
                  <a:close/>
                </a:path>
                <a:path w="1617979" h="2908300">
                  <a:moveTo>
                    <a:pt x="952893" y="622299"/>
                  </a:moveTo>
                  <a:lnTo>
                    <a:pt x="786628" y="622299"/>
                  </a:lnTo>
                  <a:lnTo>
                    <a:pt x="792840" y="609599"/>
                  </a:lnTo>
                  <a:lnTo>
                    <a:pt x="946681" y="609599"/>
                  </a:lnTo>
                  <a:lnTo>
                    <a:pt x="952893" y="622299"/>
                  </a:lnTo>
                  <a:close/>
                </a:path>
                <a:path w="1617979" h="2908300">
                  <a:moveTo>
                    <a:pt x="970243" y="634999"/>
                  </a:moveTo>
                  <a:lnTo>
                    <a:pt x="769278" y="634999"/>
                  </a:lnTo>
                  <a:lnTo>
                    <a:pt x="774833" y="622299"/>
                  </a:lnTo>
                  <a:lnTo>
                    <a:pt x="964689" y="622299"/>
                  </a:lnTo>
                  <a:lnTo>
                    <a:pt x="970243" y="634999"/>
                  </a:lnTo>
                  <a:close/>
                </a:path>
                <a:path w="1617979" h="2908300">
                  <a:moveTo>
                    <a:pt x="985431" y="647699"/>
                  </a:moveTo>
                  <a:lnTo>
                    <a:pt x="754090" y="647699"/>
                  </a:lnTo>
                  <a:lnTo>
                    <a:pt x="758882" y="634999"/>
                  </a:lnTo>
                  <a:lnTo>
                    <a:pt x="980640" y="634999"/>
                  </a:lnTo>
                  <a:lnTo>
                    <a:pt x="985431" y="647699"/>
                  </a:lnTo>
                  <a:close/>
                </a:path>
                <a:path w="1617979" h="2908300">
                  <a:moveTo>
                    <a:pt x="994178" y="660399"/>
                  </a:moveTo>
                  <a:lnTo>
                    <a:pt x="745344" y="660399"/>
                  </a:lnTo>
                  <a:lnTo>
                    <a:pt x="749578" y="647699"/>
                  </a:lnTo>
                  <a:lnTo>
                    <a:pt x="989944" y="647699"/>
                  </a:lnTo>
                  <a:lnTo>
                    <a:pt x="994178" y="660399"/>
                  </a:lnTo>
                  <a:close/>
                </a:path>
                <a:path w="1617979" h="2908300">
                  <a:moveTo>
                    <a:pt x="1001728" y="673099"/>
                  </a:moveTo>
                  <a:lnTo>
                    <a:pt x="737793" y="673099"/>
                  </a:lnTo>
                  <a:lnTo>
                    <a:pt x="741409" y="660399"/>
                  </a:lnTo>
                  <a:lnTo>
                    <a:pt x="998112" y="660399"/>
                  </a:lnTo>
                  <a:lnTo>
                    <a:pt x="1001728" y="673099"/>
                  </a:lnTo>
                  <a:close/>
                </a:path>
                <a:path w="1617979" h="2908300">
                  <a:moveTo>
                    <a:pt x="1176382" y="673099"/>
                  </a:moveTo>
                  <a:lnTo>
                    <a:pt x="1161679" y="673099"/>
                  </a:lnTo>
                  <a:lnTo>
                    <a:pt x="1169030" y="660399"/>
                  </a:lnTo>
                  <a:lnTo>
                    <a:pt x="1176382" y="673099"/>
                  </a:lnTo>
                  <a:close/>
                </a:path>
                <a:path w="1617979" h="2908300">
                  <a:moveTo>
                    <a:pt x="1008005" y="685799"/>
                  </a:moveTo>
                  <a:lnTo>
                    <a:pt x="731516" y="685799"/>
                  </a:lnTo>
                  <a:lnTo>
                    <a:pt x="734496" y="673099"/>
                  </a:lnTo>
                  <a:lnTo>
                    <a:pt x="1005026" y="673099"/>
                  </a:lnTo>
                  <a:lnTo>
                    <a:pt x="1008005" y="685799"/>
                  </a:lnTo>
                  <a:close/>
                </a:path>
                <a:path w="1617979" h="2908300">
                  <a:moveTo>
                    <a:pt x="1233016" y="685799"/>
                  </a:moveTo>
                  <a:lnTo>
                    <a:pt x="1105044" y="685799"/>
                  </a:lnTo>
                  <a:lnTo>
                    <a:pt x="1111767" y="673099"/>
                  </a:lnTo>
                  <a:lnTo>
                    <a:pt x="1226293" y="673099"/>
                  </a:lnTo>
                  <a:lnTo>
                    <a:pt x="1233016" y="685799"/>
                  </a:lnTo>
                  <a:close/>
                </a:path>
                <a:path w="1617979" h="2908300">
                  <a:moveTo>
                    <a:pt x="1014910" y="711199"/>
                  </a:moveTo>
                  <a:lnTo>
                    <a:pt x="724612" y="711199"/>
                  </a:lnTo>
                  <a:lnTo>
                    <a:pt x="726568" y="698499"/>
                  </a:lnTo>
                  <a:lnTo>
                    <a:pt x="728869" y="685799"/>
                  </a:lnTo>
                  <a:lnTo>
                    <a:pt x="1010652" y="685799"/>
                  </a:lnTo>
                  <a:lnTo>
                    <a:pt x="1012954" y="698499"/>
                  </a:lnTo>
                  <a:lnTo>
                    <a:pt x="1014910" y="711199"/>
                  </a:lnTo>
                  <a:close/>
                </a:path>
                <a:path w="1617979" h="2908300">
                  <a:moveTo>
                    <a:pt x="1258175" y="698499"/>
                  </a:moveTo>
                  <a:lnTo>
                    <a:pt x="1079885" y="698499"/>
                  </a:lnTo>
                  <a:lnTo>
                    <a:pt x="1085897" y="685799"/>
                  </a:lnTo>
                  <a:lnTo>
                    <a:pt x="1252163" y="685799"/>
                  </a:lnTo>
                  <a:lnTo>
                    <a:pt x="1258175" y="698499"/>
                  </a:lnTo>
                  <a:close/>
                </a:path>
                <a:path w="1617979" h="2908300">
                  <a:moveTo>
                    <a:pt x="1269513" y="711199"/>
                  </a:moveTo>
                  <a:lnTo>
                    <a:pt x="1068547" y="711199"/>
                  </a:lnTo>
                  <a:lnTo>
                    <a:pt x="1074102" y="698499"/>
                  </a:lnTo>
                  <a:lnTo>
                    <a:pt x="1263958" y="698499"/>
                  </a:lnTo>
                  <a:lnTo>
                    <a:pt x="1269513" y="711199"/>
                  </a:lnTo>
                  <a:close/>
                </a:path>
                <a:path w="1617979" h="2908300">
                  <a:moveTo>
                    <a:pt x="1017778" y="723899"/>
                  </a:moveTo>
                  <a:lnTo>
                    <a:pt x="721743" y="723899"/>
                  </a:lnTo>
                  <a:lnTo>
                    <a:pt x="723001" y="711199"/>
                  </a:lnTo>
                  <a:lnTo>
                    <a:pt x="1016520" y="711199"/>
                  </a:lnTo>
                  <a:lnTo>
                    <a:pt x="1017778" y="723899"/>
                  </a:lnTo>
                  <a:close/>
                </a:path>
                <a:path w="1617979" h="2908300">
                  <a:moveTo>
                    <a:pt x="1284701" y="723899"/>
                  </a:moveTo>
                  <a:lnTo>
                    <a:pt x="1053359" y="723899"/>
                  </a:lnTo>
                  <a:lnTo>
                    <a:pt x="1058151" y="711199"/>
                  </a:lnTo>
                  <a:lnTo>
                    <a:pt x="1279909" y="711199"/>
                  </a:lnTo>
                  <a:lnTo>
                    <a:pt x="1284701" y="723899"/>
                  </a:lnTo>
                  <a:close/>
                </a:path>
                <a:path w="1617979" h="2908300">
                  <a:moveTo>
                    <a:pt x="1019216" y="736599"/>
                  </a:moveTo>
                  <a:lnTo>
                    <a:pt x="720306" y="736599"/>
                  </a:lnTo>
                  <a:lnTo>
                    <a:pt x="720845" y="723899"/>
                  </a:lnTo>
                  <a:lnTo>
                    <a:pt x="1018677" y="723899"/>
                  </a:lnTo>
                  <a:lnTo>
                    <a:pt x="1019216" y="736599"/>
                  </a:lnTo>
                  <a:close/>
                </a:path>
                <a:path w="1617979" h="2908300">
                  <a:moveTo>
                    <a:pt x="1293446" y="736599"/>
                  </a:moveTo>
                  <a:lnTo>
                    <a:pt x="1044613" y="736599"/>
                  </a:lnTo>
                  <a:lnTo>
                    <a:pt x="1048847" y="723899"/>
                  </a:lnTo>
                  <a:lnTo>
                    <a:pt x="1289213" y="723899"/>
                  </a:lnTo>
                  <a:lnTo>
                    <a:pt x="1293446" y="736599"/>
                  </a:lnTo>
                  <a:close/>
                </a:path>
                <a:path w="1617979" h="2908300">
                  <a:moveTo>
                    <a:pt x="1300998" y="749299"/>
                  </a:moveTo>
                  <a:lnTo>
                    <a:pt x="1037062" y="749299"/>
                  </a:lnTo>
                  <a:lnTo>
                    <a:pt x="1040679" y="736599"/>
                  </a:lnTo>
                  <a:lnTo>
                    <a:pt x="1297381" y="736599"/>
                  </a:lnTo>
                  <a:lnTo>
                    <a:pt x="1300998" y="749299"/>
                  </a:lnTo>
                  <a:close/>
                </a:path>
                <a:path w="1617979" h="2908300">
                  <a:moveTo>
                    <a:pt x="1307275" y="761999"/>
                  </a:moveTo>
                  <a:lnTo>
                    <a:pt x="1030786" y="761999"/>
                  </a:lnTo>
                  <a:lnTo>
                    <a:pt x="1033765" y="749299"/>
                  </a:lnTo>
                  <a:lnTo>
                    <a:pt x="1304295" y="749299"/>
                  </a:lnTo>
                  <a:lnTo>
                    <a:pt x="1307275" y="761999"/>
                  </a:lnTo>
                  <a:close/>
                </a:path>
                <a:path w="1617979" h="2908300">
                  <a:moveTo>
                    <a:pt x="1312223" y="774699"/>
                  </a:moveTo>
                  <a:lnTo>
                    <a:pt x="1025837" y="774699"/>
                  </a:lnTo>
                  <a:lnTo>
                    <a:pt x="1028139" y="761999"/>
                  </a:lnTo>
                  <a:lnTo>
                    <a:pt x="1309922" y="761999"/>
                  </a:lnTo>
                  <a:lnTo>
                    <a:pt x="1312223" y="774699"/>
                  </a:lnTo>
                  <a:close/>
                </a:path>
                <a:path w="1617979" h="2908300">
                  <a:moveTo>
                    <a:pt x="1317048" y="800099"/>
                  </a:moveTo>
                  <a:lnTo>
                    <a:pt x="1021013" y="800099"/>
                  </a:lnTo>
                  <a:lnTo>
                    <a:pt x="1022271" y="787399"/>
                  </a:lnTo>
                  <a:lnTo>
                    <a:pt x="1023881" y="774699"/>
                  </a:lnTo>
                  <a:lnTo>
                    <a:pt x="1314179" y="774699"/>
                  </a:lnTo>
                  <a:lnTo>
                    <a:pt x="1315790" y="787399"/>
                  </a:lnTo>
                  <a:lnTo>
                    <a:pt x="1317048" y="800099"/>
                  </a:lnTo>
                  <a:close/>
                </a:path>
                <a:path w="1617979" h="2908300">
                  <a:moveTo>
                    <a:pt x="1318485" y="812799"/>
                  </a:moveTo>
                  <a:lnTo>
                    <a:pt x="1019575" y="812799"/>
                  </a:lnTo>
                  <a:lnTo>
                    <a:pt x="1020114" y="800099"/>
                  </a:lnTo>
                  <a:lnTo>
                    <a:pt x="1317946" y="800099"/>
                  </a:lnTo>
                  <a:lnTo>
                    <a:pt x="1318485" y="812799"/>
                  </a:lnTo>
                  <a:close/>
                </a:path>
                <a:path w="1617979" h="2908300">
                  <a:moveTo>
                    <a:pt x="1504667" y="825499"/>
                  </a:moveTo>
                  <a:lnTo>
                    <a:pt x="1431932" y="825499"/>
                  </a:lnTo>
                  <a:lnTo>
                    <a:pt x="1439107" y="812799"/>
                  </a:lnTo>
                  <a:lnTo>
                    <a:pt x="1497492" y="812799"/>
                  </a:lnTo>
                  <a:lnTo>
                    <a:pt x="1504667" y="825499"/>
                  </a:lnTo>
                  <a:close/>
                </a:path>
                <a:path w="1617979" h="2908300">
                  <a:moveTo>
                    <a:pt x="1538837" y="838199"/>
                  </a:moveTo>
                  <a:lnTo>
                    <a:pt x="1397761" y="838199"/>
                  </a:lnTo>
                  <a:lnTo>
                    <a:pt x="1404314" y="825499"/>
                  </a:lnTo>
                  <a:lnTo>
                    <a:pt x="1532285" y="825499"/>
                  </a:lnTo>
                  <a:lnTo>
                    <a:pt x="1538837" y="838199"/>
                  </a:lnTo>
                  <a:close/>
                </a:path>
                <a:path w="1617979" h="2908300">
                  <a:moveTo>
                    <a:pt x="1557445" y="850899"/>
                  </a:moveTo>
                  <a:lnTo>
                    <a:pt x="1379154" y="850899"/>
                  </a:lnTo>
                  <a:lnTo>
                    <a:pt x="1385167" y="838199"/>
                  </a:lnTo>
                  <a:lnTo>
                    <a:pt x="1551432" y="838199"/>
                  </a:lnTo>
                  <a:lnTo>
                    <a:pt x="1557445" y="850899"/>
                  </a:lnTo>
                  <a:close/>
                </a:path>
                <a:path w="1617979" h="2908300">
                  <a:moveTo>
                    <a:pt x="1574107" y="863599"/>
                  </a:moveTo>
                  <a:lnTo>
                    <a:pt x="1362492" y="863599"/>
                  </a:lnTo>
                  <a:lnTo>
                    <a:pt x="1367817" y="850899"/>
                  </a:lnTo>
                  <a:lnTo>
                    <a:pt x="1568782" y="850899"/>
                  </a:lnTo>
                  <a:lnTo>
                    <a:pt x="1574107" y="863599"/>
                  </a:lnTo>
                  <a:close/>
                </a:path>
                <a:path w="1617979" h="2908300">
                  <a:moveTo>
                    <a:pt x="1583970" y="876299"/>
                  </a:moveTo>
                  <a:lnTo>
                    <a:pt x="1352629" y="876299"/>
                  </a:lnTo>
                  <a:lnTo>
                    <a:pt x="1357421" y="863599"/>
                  </a:lnTo>
                  <a:lnTo>
                    <a:pt x="1579178" y="863599"/>
                  </a:lnTo>
                  <a:lnTo>
                    <a:pt x="1583970" y="876299"/>
                  </a:lnTo>
                  <a:close/>
                </a:path>
                <a:path w="1617979" h="2908300">
                  <a:moveTo>
                    <a:pt x="1592716" y="888999"/>
                  </a:moveTo>
                  <a:lnTo>
                    <a:pt x="1343883" y="888999"/>
                  </a:lnTo>
                  <a:lnTo>
                    <a:pt x="1348116" y="876299"/>
                  </a:lnTo>
                  <a:lnTo>
                    <a:pt x="1588483" y="876299"/>
                  </a:lnTo>
                  <a:lnTo>
                    <a:pt x="1592716" y="888999"/>
                  </a:lnTo>
                  <a:close/>
                </a:path>
                <a:path w="1617979" h="2908300">
                  <a:moveTo>
                    <a:pt x="1606544" y="914399"/>
                  </a:moveTo>
                  <a:lnTo>
                    <a:pt x="1330055" y="914399"/>
                  </a:lnTo>
                  <a:lnTo>
                    <a:pt x="1333034" y="901699"/>
                  </a:lnTo>
                  <a:lnTo>
                    <a:pt x="1336332" y="888999"/>
                  </a:lnTo>
                  <a:lnTo>
                    <a:pt x="1600267" y="888999"/>
                  </a:lnTo>
                  <a:lnTo>
                    <a:pt x="1603565" y="901699"/>
                  </a:lnTo>
                  <a:lnTo>
                    <a:pt x="1606544" y="914399"/>
                  </a:lnTo>
                  <a:close/>
                </a:path>
                <a:path w="1617979" h="2908300">
                  <a:moveTo>
                    <a:pt x="1611493" y="927099"/>
                  </a:moveTo>
                  <a:lnTo>
                    <a:pt x="1325106" y="927099"/>
                  </a:lnTo>
                  <a:lnTo>
                    <a:pt x="1327408" y="914399"/>
                  </a:lnTo>
                  <a:lnTo>
                    <a:pt x="1609191" y="914399"/>
                  </a:lnTo>
                  <a:lnTo>
                    <a:pt x="1611493" y="927099"/>
                  </a:lnTo>
                  <a:close/>
                </a:path>
                <a:path w="1617979" h="2908300">
                  <a:moveTo>
                    <a:pt x="1615059" y="939799"/>
                  </a:moveTo>
                  <a:lnTo>
                    <a:pt x="1321540" y="939799"/>
                  </a:lnTo>
                  <a:lnTo>
                    <a:pt x="1323150" y="927099"/>
                  </a:lnTo>
                  <a:lnTo>
                    <a:pt x="1613449" y="927099"/>
                  </a:lnTo>
                  <a:lnTo>
                    <a:pt x="1615059" y="939799"/>
                  </a:lnTo>
                  <a:close/>
                </a:path>
                <a:path w="1617979" h="2908300">
                  <a:moveTo>
                    <a:pt x="1617216" y="952499"/>
                  </a:moveTo>
                  <a:lnTo>
                    <a:pt x="1319384" y="952499"/>
                  </a:lnTo>
                  <a:lnTo>
                    <a:pt x="1320282" y="939799"/>
                  </a:lnTo>
                  <a:lnTo>
                    <a:pt x="1616317" y="939799"/>
                  </a:lnTo>
                  <a:lnTo>
                    <a:pt x="1617216" y="952499"/>
                  </a:lnTo>
                  <a:close/>
                </a:path>
                <a:path w="1617979" h="2908300">
                  <a:moveTo>
                    <a:pt x="1617935" y="965199"/>
                  </a:moveTo>
                  <a:lnTo>
                    <a:pt x="1318665" y="965199"/>
                  </a:lnTo>
                  <a:lnTo>
                    <a:pt x="1318845" y="952499"/>
                  </a:lnTo>
                  <a:lnTo>
                    <a:pt x="1617755" y="952499"/>
                  </a:lnTo>
                  <a:lnTo>
                    <a:pt x="1617935" y="965199"/>
                  </a:lnTo>
                  <a:close/>
                </a:path>
                <a:path w="1617979" h="2908300">
                  <a:moveTo>
                    <a:pt x="181248" y="977899"/>
                  </a:moveTo>
                  <a:lnTo>
                    <a:pt x="115675" y="977899"/>
                  </a:lnTo>
                  <a:lnTo>
                    <a:pt x="122859" y="965199"/>
                  </a:lnTo>
                  <a:lnTo>
                    <a:pt x="174041" y="965199"/>
                  </a:lnTo>
                  <a:lnTo>
                    <a:pt x="181248" y="977899"/>
                  </a:lnTo>
                  <a:close/>
                </a:path>
                <a:path w="1617979" h="2908300">
                  <a:moveTo>
                    <a:pt x="222368" y="990599"/>
                  </a:moveTo>
                  <a:lnTo>
                    <a:pt x="81284" y="990599"/>
                  </a:lnTo>
                  <a:lnTo>
                    <a:pt x="87891" y="977899"/>
                  </a:lnTo>
                  <a:lnTo>
                    <a:pt x="215854" y="977899"/>
                  </a:lnTo>
                  <a:lnTo>
                    <a:pt x="222368" y="990599"/>
                  </a:lnTo>
                  <a:close/>
                </a:path>
                <a:path w="1617979" h="2908300">
                  <a:moveTo>
                    <a:pt x="240767" y="1003299"/>
                  </a:moveTo>
                  <a:lnTo>
                    <a:pt x="56623" y="1003299"/>
                  </a:lnTo>
                  <a:lnTo>
                    <a:pt x="62481" y="990599"/>
                  </a:lnTo>
                  <a:lnTo>
                    <a:pt x="234825" y="990599"/>
                  </a:lnTo>
                  <a:lnTo>
                    <a:pt x="240767" y="1003299"/>
                  </a:lnTo>
                  <a:close/>
                </a:path>
                <a:path w="1617979" h="2908300">
                  <a:moveTo>
                    <a:pt x="257196" y="1015999"/>
                  </a:moveTo>
                  <a:lnTo>
                    <a:pt x="45566" y="1015999"/>
                  </a:lnTo>
                  <a:lnTo>
                    <a:pt x="50976" y="1003299"/>
                  </a:lnTo>
                  <a:lnTo>
                    <a:pt x="251967" y="1003299"/>
                  </a:lnTo>
                  <a:lnTo>
                    <a:pt x="257196" y="1015999"/>
                  </a:lnTo>
                  <a:close/>
                </a:path>
                <a:path w="1617979" h="2908300">
                  <a:moveTo>
                    <a:pt x="266891" y="1028699"/>
                  </a:moveTo>
                  <a:lnTo>
                    <a:pt x="30918" y="1028699"/>
                  </a:lnTo>
                  <a:lnTo>
                    <a:pt x="35537" y="1015999"/>
                  </a:lnTo>
                  <a:lnTo>
                    <a:pt x="262178" y="1015999"/>
                  </a:lnTo>
                  <a:lnTo>
                    <a:pt x="266891" y="1028699"/>
                  </a:lnTo>
                  <a:close/>
                </a:path>
                <a:path w="1617979" h="2908300">
                  <a:moveTo>
                    <a:pt x="275434" y="1041399"/>
                  </a:moveTo>
                  <a:lnTo>
                    <a:pt x="22557" y="1041399"/>
                  </a:lnTo>
                  <a:lnTo>
                    <a:pt x="26584" y="1028699"/>
                  </a:lnTo>
                  <a:lnTo>
                    <a:pt x="271309" y="1028699"/>
                  </a:lnTo>
                  <a:lnTo>
                    <a:pt x="275434" y="1041399"/>
                  </a:lnTo>
                  <a:close/>
                </a:path>
                <a:path w="1617979" h="2908300">
                  <a:moveTo>
                    <a:pt x="1468300" y="2908299"/>
                  </a:moveTo>
                  <a:lnTo>
                    <a:pt x="570673" y="2908299"/>
                  </a:lnTo>
                  <a:lnTo>
                    <a:pt x="571614" y="2082799"/>
                  </a:lnTo>
                  <a:lnTo>
                    <a:pt x="422166" y="1943099"/>
                  </a:lnTo>
                  <a:lnTo>
                    <a:pt x="20023" y="1193799"/>
                  </a:lnTo>
                  <a:lnTo>
                    <a:pt x="16503" y="1181099"/>
                  </a:lnTo>
                  <a:lnTo>
                    <a:pt x="13312" y="1181099"/>
                  </a:lnTo>
                  <a:lnTo>
                    <a:pt x="10450" y="1168399"/>
                  </a:lnTo>
                  <a:lnTo>
                    <a:pt x="7917" y="1168399"/>
                  </a:lnTo>
                  <a:lnTo>
                    <a:pt x="5725" y="1155699"/>
                  </a:lnTo>
                  <a:lnTo>
                    <a:pt x="3884" y="1155699"/>
                  </a:lnTo>
                  <a:lnTo>
                    <a:pt x="2396" y="1142999"/>
                  </a:lnTo>
                  <a:lnTo>
                    <a:pt x="1259" y="1142999"/>
                  </a:lnTo>
                  <a:lnTo>
                    <a:pt x="478" y="1130299"/>
                  </a:lnTo>
                  <a:lnTo>
                    <a:pt x="58" y="1117599"/>
                  </a:lnTo>
                  <a:lnTo>
                    <a:pt x="302" y="1104899"/>
                  </a:lnTo>
                  <a:lnTo>
                    <a:pt x="963" y="1104899"/>
                  </a:lnTo>
                  <a:lnTo>
                    <a:pt x="1980" y="1092199"/>
                  </a:lnTo>
                  <a:lnTo>
                    <a:pt x="3354" y="1092199"/>
                  </a:lnTo>
                  <a:lnTo>
                    <a:pt x="5084" y="1079499"/>
                  </a:lnTo>
                  <a:lnTo>
                    <a:pt x="7162" y="1066799"/>
                  </a:lnTo>
                  <a:lnTo>
                    <a:pt x="9577" y="1066799"/>
                  </a:lnTo>
                  <a:lnTo>
                    <a:pt x="12331" y="1054099"/>
                  </a:lnTo>
                  <a:lnTo>
                    <a:pt x="15422" y="1054099"/>
                  </a:lnTo>
                  <a:lnTo>
                    <a:pt x="18836" y="1041399"/>
                  </a:lnTo>
                  <a:lnTo>
                    <a:pt x="279265" y="1041399"/>
                  </a:lnTo>
                  <a:lnTo>
                    <a:pt x="420857" y="1320799"/>
                  </a:lnTo>
                  <a:lnTo>
                    <a:pt x="1617935" y="1320799"/>
                  </a:lnTo>
                  <a:lnTo>
                    <a:pt x="1617935" y="1943099"/>
                  </a:lnTo>
                  <a:lnTo>
                    <a:pt x="1468300" y="2082799"/>
                  </a:lnTo>
                  <a:lnTo>
                    <a:pt x="1468300" y="2908299"/>
                  </a:lnTo>
                  <a:close/>
                </a:path>
              </a:pathLst>
            </a:custGeom>
            <a:solidFill>
              <a:srgbClr val="FFD9AA">
                <a:alpha val="6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78174" y="6406229"/>
              <a:ext cx="1768475" cy="3873500"/>
            </a:xfrm>
            <a:custGeom>
              <a:avLst/>
              <a:gdLst/>
              <a:ahLst/>
              <a:cxnLst/>
              <a:rect l="l" t="t" r="r" b="b"/>
              <a:pathLst>
                <a:path w="1768475" h="3873500">
                  <a:moveTo>
                    <a:pt x="1439540" y="12699"/>
                  </a:moveTo>
                  <a:lnTo>
                    <a:pt x="151160" y="12699"/>
                  </a:lnTo>
                  <a:lnTo>
                    <a:pt x="159330" y="0"/>
                  </a:lnTo>
                  <a:lnTo>
                    <a:pt x="1431370" y="0"/>
                  </a:lnTo>
                  <a:lnTo>
                    <a:pt x="1439540" y="12699"/>
                  </a:lnTo>
                  <a:close/>
                </a:path>
                <a:path w="1768475" h="3873500">
                  <a:moveTo>
                    <a:pt x="1453368" y="25399"/>
                  </a:moveTo>
                  <a:lnTo>
                    <a:pt x="137332" y="25399"/>
                  </a:lnTo>
                  <a:lnTo>
                    <a:pt x="140434" y="12699"/>
                  </a:lnTo>
                  <a:lnTo>
                    <a:pt x="1450266" y="12699"/>
                  </a:lnTo>
                  <a:lnTo>
                    <a:pt x="1453368" y="25399"/>
                  </a:lnTo>
                  <a:close/>
                </a:path>
                <a:path w="1768475" h="3873500">
                  <a:moveTo>
                    <a:pt x="1461131" y="38099"/>
                  </a:moveTo>
                  <a:lnTo>
                    <a:pt x="129569" y="38099"/>
                  </a:lnTo>
                  <a:lnTo>
                    <a:pt x="131874" y="25399"/>
                  </a:lnTo>
                  <a:lnTo>
                    <a:pt x="1458826" y="25399"/>
                  </a:lnTo>
                  <a:lnTo>
                    <a:pt x="1461131" y="38099"/>
                  </a:lnTo>
                  <a:close/>
                </a:path>
                <a:path w="1768475" h="3873500">
                  <a:moveTo>
                    <a:pt x="1468227" y="63499"/>
                  </a:moveTo>
                  <a:lnTo>
                    <a:pt x="122473" y="63499"/>
                  </a:lnTo>
                  <a:lnTo>
                    <a:pt x="124390" y="50799"/>
                  </a:lnTo>
                  <a:lnTo>
                    <a:pt x="125809" y="38099"/>
                  </a:lnTo>
                  <a:lnTo>
                    <a:pt x="1464891" y="38099"/>
                  </a:lnTo>
                  <a:lnTo>
                    <a:pt x="1466310" y="50799"/>
                  </a:lnTo>
                  <a:lnTo>
                    <a:pt x="1468227" y="63499"/>
                  </a:lnTo>
                  <a:close/>
                </a:path>
                <a:path w="1768475" h="3873500">
                  <a:moveTo>
                    <a:pt x="543336" y="2362199"/>
                  </a:moveTo>
                  <a:lnTo>
                    <a:pt x="449970" y="2362199"/>
                  </a:lnTo>
                  <a:lnTo>
                    <a:pt x="437896" y="2349499"/>
                  </a:lnTo>
                  <a:lnTo>
                    <a:pt x="432989" y="2336799"/>
                  </a:lnTo>
                  <a:lnTo>
                    <a:pt x="288743" y="2057399"/>
                  </a:lnTo>
                  <a:lnTo>
                    <a:pt x="283204" y="2044699"/>
                  </a:lnTo>
                  <a:lnTo>
                    <a:pt x="276807" y="2031999"/>
                  </a:lnTo>
                  <a:lnTo>
                    <a:pt x="269553" y="2031999"/>
                  </a:lnTo>
                  <a:lnTo>
                    <a:pt x="261442" y="2019299"/>
                  </a:lnTo>
                  <a:lnTo>
                    <a:pt x="12164" y="2019299"/>
                  </a:lnTo>
                  <a:lnTo>
                    <a:pt x="17388" y="2006599"/>
                  </a:lnTo>
                  <a:lnTo>
                    <a:pt x="20331" y="1993899"/>
                  </a:lnTo>
                  <a:lnTo>
                    <a:pt x="26877" y="1981199"/>
                  </a:lnTo>
                  <a:lnTo>
                    <a:pt x="421264" y="1981199"/>
                  </a:lnTo>
                  <a:lnTo>
                    <a:pt x="421264" y="1333499"/>
                  </a:lnTo>
                  <a:lnTo>
                    <a:pt x="159330" y="1333499"/>
                  </a:lnTo>
                  <a:lnTo>
                    <a:pt x="151160" y="1320799"/>
                  </a:lnTo>
                  <a:lnTo>
                    <a:pt x="147381" y="1320799"/>
                  </a:lnTo>
                  <a:lnTo>
                    <a:pt x="140434" y="1308099"/>
                  </a:lnTo>
                  <a:lnTo>
                    <a:pt x="131874" y="1308099"/>
                  </a:lnTo>
                  <a:lnTo>
                    <a:pt x="129569" y="1295399"/>
                  </a:lnTo>
                  <a:lnTo>
                    <a:pt x="125809" y="1282699"/>
                  </a:lnTo>
                  <a:lnTo>
                    <a:pt x="124390" y="1282699"/>
                  </a:lnTo>
                  <a:lnTo>
                    <a:pt x="122473" y="1269999"/>
                  </a:lnTo>
                  <a:lnTo>
                    <a:pt x="121994" y="1269999"/>
                  </a:lnTo>
                  <a:lnTo>
                    <a:pt x="121994" y="63499"/>
                  </a:lnTo>
                  <a:lnTo>
                    <a:pt x="1468706" y="63499"/>
                  </a:lnTo>
                  <a:lnTo>
                    <a:pt x="1468706" y="139699"/>
                  </a:lnTo>
                  <a:lnTo>
                    <a:pt x="271629" y="139699"/>
                  </a:lnTo>
                  <a:lnTo>
                    <a:pt x="271629" y="1193799"/>
                  </a:lnTo>
                  <a:lnTo>
                    <a:pt x="570897" y="1193799"/>
                  </a:lnTo>
                  <a:lnTo>
                    <a:pt x="570889" y="2311399"/>
                  </a:lnTo>
                  <a:lnTo>
                    <a:pt x="569499" y="2311399"/>
                  </a:lnTo>
                  <a:lnTo>
                    <a:pt x="563955" y="2324099"/>
                  </a:lnTo>
                  <a:lnTo>
                    <a:pt x="559956" y="2336799"/>
                  </a:lnTo>
                  <a:lnTo>
                    <a:pt x="549501" y="2349499"/>
                  </a:lnTo>
                  <a:lnTo>
                    <a:pt x="543336" y="2362199"/>
                  </a:lnTo>
                  <a:close/>
                </a:path>
                <a:path w="1768475" h="3873500">
                  <a:moveTo>
                    <a:pt x="1468706" y="1193799"/>
                  </a:moveTo>
                  <a:lnTo>
                    <a:pt x="1319072" y="1193799"/>
                  </a:lnTo>
                  <a:lnTo>
                    <a:pt x="1319072" y="139699"/>
                  </a:lnTo>
                  <a:lnTo>
                    <a:pt x="1468706" y="139699"/>
                  </a:lnTo>
                  <a:lnTo>
                    <a:pt x="1468706" y="1193799"/>
                  </a:lnTo>
                  <a:close/>
                </a:path>
                <a:path w="1768475" h="3873500">
                  <a:moveTo>
                    <a:pt x="696714" y="901699"/>
                  </a:moveTo>
                  <a:lnTo>
                    <a:pt x="594717" y="901699"/>
                  </a:lnTo>
                  <a:lnTo>
                    <a:pt x="609137" y="888999"/>
                  </a:lnTo>
                  <a:lnTo>
                    <a:pt x="682294" y="888999"/>
                  </a:lnTo>
                  <a:lnTo>
                    <a:pt x="696714" y="901699"/>
                  </a:lnTo>
                  <a:close/>
                </a:path>
                <a:path w="1768475" h="3873500">
                  <a:moveTo>
                    <a:pt x="738401" y="914399"/>
                  </a:moveTo>
                  <a:lnTo>
                    <a:pt x="553030" y="914399"/>
                  </a:lnTo>
                  <a:lnTo>
                    <a:pt x="566613" y="901699"/>
                  </a:lnTo>
                  <a:lnTo>
                    <a:pt x="724818" y="901699"/>
                  </a:lnTo>
                  <a:lnTo>
                    <a:pt x="738401" y="914399"/>
                  </a:lnTo>
                  <a:close/>
                </a:path>
                <a:path w="1768475" h="3873500">
                  <a:moveTo>
                    <a:pt x="758005" y="927099"/>
                  </a:moveTo>
                  <a:lnTo>
                    <a:pt x="533427" y="927099"/>
                  </a:lnTo>
                  <a:lnTo>
                    <a:pt x="546393" y="914399"/>
                  </a:lnTo>
                  <a:lnTo>
                    <a:pt x="745038" y="914399"/>
                  </a:lnTo>
                  <a:lnTo>
                    <a:pt x="758005" y="927099"/>
                  </a:lnTo>
                  <a:close/>
                </a:path>
                <a:path w="1768475" h="3873500">
                  <a:moveTo>
                    <a:pt x="793789" y="952499"/>
                  </a:moveTo>
                  <a:lnTo>
                    <a:pt x="497642" y="952499"/>
                  </a:lnTo>
                  <a:lnTo>
                    <a:pt x="509007" y="939799"/>
                  </a:lnTo>
                  <a:lnTo>
                    <a:pt x="514904" y="927099"/>
                  </a:lnTo>
                  <a:lnTo>
                    <a:pt x="776527" y="927099"/>
                  </a:lnTo>
                  <a:lnTo>
                    <a:pt x="782424" y="939799"/>
                  </a:lnTo>
                  <a:lnTo>
                    <a:pt x="793789" y="952499"/>
                  </a:lnTo>
                  <a:close/>
                </a:path>
                <a:path w="1768475" h="3873500">
                  <a:moveTo>
                    <a:pt x="809625" y="965199"/>
                  </a:moveTo>
                  <a:lnTo>
                    <a:pt x="481806" y="965199"/>
                  </a:lnTo>
                  <a:lnTo>
                    <a:pt x="492202" y="952499"/>
                  </a:lnTo>
                  <a:lnTo>
                    <a:pt x="799229" y="952499"/>
                  </a:lnTo>
                  <a:lnTo>
                    <a:pt x="809625" y="965199"/>
                  </a:lnTo>
                  <a:close/>
                </a:path>
                <a:path w="1768475" h="3873500">
                  <a:moveTo>
                    <a:pt x="828256" y="990599"/>
                  </a:moveTo>
                  <a:lnTo>
                    <a:pt x="463174" y="990599"/>
                  </a:lnTo>
                  <a:lnTo>
                    <a:pt x="467548" y="977899"/>
                  </a:lnTo>
                  <a:lnTo>
                    <a:pt x="476875" y="965199"/>
                  </a:lnTo>
                  <a:lnTo>
                    <a:pt x="814556" y="965199"/>
                  </a:lnTo>
                  <a:lnTo>
                    <a:pt x="823883" y="977899"/>
                  </a:lnTo>
                  <a:lnTo>
                    <a:pt x="828256" y="990599"/>
                  </a:lnTo>
                  <a:close/>
                </a:path>
                <a:path w="1768475" h="3873500">
                  <a:moveTo>
                    <a:pt x="855895" y="1041399"/>
                  </a:moveTo>
                  <a:lnTo>
                    <a:pt x="435536" y="1041399"/>
                  </a:lnTo>
                  <a:lnTo>
                    <a:pt x="441162" y="1028699"/>
                  </a:lnTo>
                  <a:lnTo>
                    <a:pt x="444301" y="1015999"/>
                  </a:lnTo>
                  <a:lnTo>
                    <a:pt x="451232" y="1003299"/>
                  </a:lnTo>
                  <a:lnTo>
                    <a:pt x="455006" y="990599"/>
                  </a:lnTo>
                  <a:lnTo>
                    <a:pt x="836424" y="990599"/>
                  </a:lnTo>
                  <a:lnTo>
                    <a:pt x="840199" y="1003299"/>
                  </a:lnTo>
                  <a:lnTo>
                    <a:pt x="847130" y="1015999"/>
                  </a:lnTo>
                  <a:lnTo>
                    <a:pt x="850269" y="1028699"/>
                  </a:lnTo>
                  <a:lnTo>
                    <a:pt x="855895" y="1041399"/>
                  </a:lnTo>
                  <a:close/>
                </a:path>
                <a:path w="1768475" h="3873500">
                  <a:moveTo>
                    <a:pt x="571377" y="1104899"/>
                  </a:moveTo>
                  <a:lnTo>
                    <a:pt x="421624" y="1104899"/>
                  </a:lnTo>
                  <a:lnTo>
                    <a:pt x="423065" y="1092199"/>
                  </a:lnTo>
                  <a:lnTo>
                    <a:pt x="424142" y="1079499"/>
                  </a:lnTo>
                  <a:lnTo>
                    <a:pt x="427010" y="1066799"/>
                  </a:lnTo>
                  <a:lnTo>
                    <a:pt x="428794" y="1054099"/>
                  </a:lnTo>
                  <a:lnTo>
                    <a:pt x="433062" y="1041399"/>
                  </a:lnTo>
                  <a:lnTo>
                    <a:pt x="621623" y="1041399"/>
                  </a:lnTo>
                  <a:lnTo>
                    <a:pt x="612545" y="1054099"/>
                  </a:lnTo>
                  <a:lnTo>
                    <a:pt x="596285" y="1054099"/>
                  </a:lnTo>
                  <a:lnTo>
                    <a:pt x="589338" y="1066799"/>
                  </a:lnTo>
                  <a:lnTo>
                    <a:pt x="586236" y="1066799"/>
                  </a:lnTo>
                  <a:lnTo>
                    <a:pt x="580778" y="1079499"/>
                  </a:lnTo>
                  <a:lnTo>
                    <a:pt x="578473" y="1079499"/>
                  </a:lnTo>
                  <a:lnTo>
                    <a:pt x="574713" y="1092199"/>
                  </a:lnTo>
                  <a:lnTo>
                    <a:pt x="573294" y="1092199"/>
                  </a:lnTo>
                  <a:lnTo>
                    <a:pt x="571377" y="1104899"/>
                  </a:lnTo>
                  <a:close/>
                </a:path>
                <a:path w="1768475" h="3873500">
                  <a:moveTo>
                    <a:pt x="869807" y="1104899"/>
                  </a:moveTo>
                  <a:lnTo>
                    <a:pt x="720054" y="1104899"/>
                  </a:lnTo>
                  <a:lnTo>
                    <a:pt x="718137" y="1092199"/>
                  </a:lnTo>
                  <a:lnTo>
                    <a:pt x="716718" y="1092199"/>
                  </a:lnTo>
                  <a:lnTo>
                    <a:pt x="712958" y="1079499"/>
                  </a:lnTo>
                  <a:lnTo>
                    <a:pt x="710653" y="1079499"/>
                  </a:lnTo>
                  <a:lnTo>
                    <a:pt x="705195" y="1066799"/>
                  </a:lnTo>
                  <a:lnTo>
                    <a:pt x="702093" y="1066799"/>
                  </a:lnTo>
                  <a:lnTo>
                    <a:pt x="695146" y="1054099"/>
                  </a:lnTo>
                  <a:lnTo>
                    <a:pt x="678885" y="1054099"/>
                  </a:lnTo>
                  <a:lnTo>
                    <a:pt x="669808" y="1041399"/>
                  </a:lnTo>
                  <a:lnTo>
                    <a:pt x="858369" y="1041399"/>
                  </a:lnTo>
                  <a:lnTo>
                    <a:pt x="862637" y="1054099"/>
                  </a:lnTo>
                  <a:lnTo>
                    <a:pt x="864421" y="1066799"/>
                  </a:lnTo>
                  <a:lnTo>
                    <a:pt x="867289" y="1079499"/>
                  </a:lnTo>
                  <a:lnTo>
                    <a:pt x="868366" y="1092199"/>
                  </a:lnTo>
                  <a:lnTo>
                    <a:pt x="869807" y="1104899"/>
                  </a:lnTo>
                  <a:close/>
                </a:path>
                <a:path w="1768475" h="3873500">
                  <a:moveTo>
                    <a:pt x="570897" y="1193799"/>
                  </a:moveTo>
                  <a:lnTo>
                    <a:pt x="421264" y="1193799"/>
                  </a:lnTo>
                  <a:lnTo>
                    <a:pt x="421264" y="1104899"/>
                  </a:lnTo>
                  <a:lnTo>
                    <a:pt x="570898" y="1104899"/>
                  </a:lnTo>
                  <a:lnTo>
                    <a:pt x="570897" y="1193799"/>
                  </a:lnTo>
                  <a:close/>
                </a:path>
                <a:path w="1768475" h="3873500">
                  <a:moveTo>
                    <a:pt x="870168" y="2095499"/>
                  </a:moveTo>
                  <a:lnTo>
                    <a:pt x="720533" y="2095499"/>
                  </a:lnTo>
                  <a:lnTo>
                    <a:pt x="720533" y="1104899"/>
                  </a:lnTo>
                  <a:lnTo>
                    <a:pt x="870168" y="1104899"/>
                  </a:lnTo>
                  <a:lnTo>
                    <a:pt x="870168" y="1193799"/>
                  </a:lnTo>
                  <a:lnTo>
                    <a:pt x="1468706" y="1193799"/>
                  </a:lnTo>
                  <a:lnTo>
                    <a:pt x="1468706" y="1269999"/>
                  </a:lnTo>
                  <a:lnTo>
                    <a:pt x="1468227" y="1269999"/>
                  </a:lnTo>
                  <a:lnTo>
                    <a:pt x="1466310" y="1282699"/>
                  </a:lnTo>
                  <a:lnTo>
                    <a:pt x="1464891" y="1282699"/>
                  </a:lnTo>
                  <a:lnTo>
                    <a:pt x="1461131" y="1295399"/>
                  </a:lnTo>
                  <a:lnTo>
                    <a:pt x="1458826" y="1308099"/>
                  </a:lnTo>
                  <a:lnTo>
                    <a:pt x="1450266" y="1308099"/>
                  </a:lnTo>
                  <a:lnTo>
                    <a:pt x="1443319" y="1320799"/>
                  </a:lnTo>
                  <a:lnTo>
                    <a:pt x="1439540" y="1320799"/>
                  </a:lnTo>
                  <a:lnTo>
                    <a:pt x="1431370" y="1333499"/>
                  </a:lnTo>
                  <a:lnTo>
                    <a:pt x="870168" y="1333499"/>
                  </a:lnTo>
                  <a:lnTo>
                    <a:pt x="870168" y="1498599"/>
                  </a:lnTo>
                  <a:lnTo>
                    <a:pt x="1024726" y="1498599"/>
                  </a:lnTo>
                  <a:lnTo>
                    <a:pt x="1032057" y="1511299"/>
                  </a:lnTo>
                  <a:lnTo>
                    <a:pt x="1053352" y="1511299"/>
                  </a:lnTo>
                  <a:lnTo>
                    <a:pt x="1060201" y="1523999"/>
                  </a:lnTo>
                  <a:lnTo>
                    <a:pt x="1073449" y="1523999"/>
                  </a:lnTo>
                  <a:lnTo>
                    <a:pt x="1079848" y="1536699"/>
                  </a:lnTo>
                  <a:lnTo>
                    <a:pt x="1086081" y="1536699"/>
                  </a:lnTo>
                  <a:lnTo>
                    <a:pt x="1092132" y="1549399"/>
                  </a:lnTo>
                  <a:lnTo>
                    <a:pt x="1103692" y="1549399"/>
                  </a:lnTo>
                  <a:lnTo>
                    <a:pt x="1112095" y="1562099"/>
                  </a:lnTo>
                  <a:lnTo>
                    <a:pt x="1119993" y="1574799"/>
                  </a:lnTo>
                  <a:lnTo>
                    <a:pt x="1127385" y="1587499"/>
                  </a:lnTo>
                  <a:lnTo>
                    <a:pt x="1353834" y="1587499"/>
                  </a:lnTo>
                  <a:lnTo>
                    <a:pt x="1359355" y="1600199"/>
                  </a:lnTo>
                  <a:lnTo>
                    <a:pt x="1375334" y="1600199"/>
                  </a:lnTo>
                  <a:lnTo>
                    <a:pt x="1380459" y="1612899"/>
                  </a:lnTo>
                  <a:lnTo>
                    <a:pt x="1390366" y="1612899"/>
                  </a:lnTo>
                  <a:lnTo>
                    <a:pt x="1395150" y="1625599"/>
                  </a:lnTo>
                  <a:lnTo>
                    <a:pt x="1404344" y="1625599"/>
                  </a:lnTo>
                  <a:lnTo>
                    <a:pt x="1408748" y="1638299"/>
                  </a:lnTo>
                  <a:lnTo>
                    <a:pt x="920905" y="1638299"/>
                  </a:lnTo>
                  <a:lnTo>
                    <a:pt x="911834" y="1650999"/>
                  </a:lnTo>
                  <a:lnTo>
                    <a:pt x="895584" y="1650999"/>
                  </a:lnTo>
                  <a:lnTo>
                    <a:pt x="888639" y="1663699"/>
                  </a:lnTo>
                  <a:lnTo>
                    <a:pt x="885538" y="1663699"/>
                  </a:lnTo>
                  <a:lnTo>
                    <a:pt x="880079" y="1676399"/>
                  </a:lnTo>
                  <a:lnTo>
                    <a:pt x="877773" y="1676399"/>
                  </a:lnTo>
                  <a:lnTo>
                    <a:pt x="874008" y="1689099"/>
                  </a:lnTo>
                  <a:lnTo>
                    <a:pt x="872585" y="1689099"/>
                  </a:lnTo>
                  <a:lnTo>
                    <a:pt x="870659" y="1701799"/>
                  </a:lnTo>
                  <a:lnTo>
                    <a:pt x="870174" y="1714499"/>
                  </a:lnTo>
                  <a:lnTo>
                    <a:pt x="870168" y="2095499"/>
                  </a:lnTo>
                  <a:close/>
                </a:path>
                <a:path w="1768475" h="3873500">
                  <a:moveTo>
                    <a:pt x="986803" y="1498599"/>
                  </a:moveTo>
                  <a:lnTo>
                    <a:pt x="900565" y="1498599"/>
                  </a:lnTo>
                  <a:lnTo>
                    <a:pt x="908329" y="1485899"/>
                  </a:lnTo>
                  <a:lnTo>
                    <a:pt x="979032" y="1485899"/>
                  </a:lnTo>
                  <a:lnTo>
                    <a:pt x="986803" y="1498599"/>
                  </a:lnTo>
                  <a:close/>
                </a:path>
                <a:path w="1768475" h="3873500">
                  <a:moveTo>
                    <a:pt x="1294565" y="1574799"/>
                  </a:moveTo>
                  <a:lnTo>
                    <a:pt x="1199705" y="1574799"/>
                  </a:lnTo>
                  <a:lnTo>
                    <a:pt x="1205970" y="1562099"/>
                  </a:lnTo>
                  <a:lnTo>
                    <a:pt x="1288337" y="1562099"/>
                  </a:lnTo>
                  <a:lnTo>
                    <a:pt x="1294565" y="1574799"/>
                  </a:lnTo>
                  <a:close/>
                </a:path>
                <a:path w="1768475" h="3873500">
                  <a:moveTo>
                    <a:pt x="1330923" y="1587499"/>
                  </a:moveTo>
                  <a:lnTo>
                    <a:pt x="1157153" y="1587499"/>
                  </a:lnTo>
                  <a:lnTo>
                    <a:pt x="1163063" y="1574799"/>
                  </a:lnTo>
                  <a:lnTo>
                    <a:pt x="1325008" y="1574799"/>
                  </a:lnTo>
                  <a:lnTo>
                    <a:pt x="1330923" y="1587499"/>
                  </a:lnTo>
                  <a:close/>
                </a:path>
                <a:path w="1768475" h="3873500">
                  <a:moveTo>
                    <a:pt x="1417163" y="1650999"/>
                  </a:moveTo>
                  <a:lnTo>
                    <a:pt x="978174" y="1650999"/>
                  </a:lnTo>
                  <a:lnTo>
                    <a:pt x="969090" y="1638299"/>
                  </a:lnTo>
                  <a:lnTo>
                    <a:pt x="1413023" y="1638299"/>
                  </a:lnTo>
                  <a:lnTo>
                    <a:pt x="1417163" y="1650999"/>
                  </a:lnTo>
                  <a:close/>
                </a:path>
                <a:path w="1768475" h="3873500">
                  <a:moveTo>
                    <a:pt x="1428727" y="1663699"/>
                  </a:moveTo>
                  <a:lnTo>
                    <a:pt x="1001394" y="1663699"/>
                  </a:lnTo>
                  <a:lnTo>
                    <a:pt x="994443" y="1650999"/>
                  </a:lnTo>
                  <a:lnTo>
                    <a:pt x="1425014" y="1650999"/>
                  </a:lnTo>
                  <a:lnTo>
                    <a:pt x="1428727" y="1663699"/>
                  </a:lnTo>
                  <a:close/>
                </a:path>
                <a:path w="1768475" h="3873500">
                  <a:moveTo>
                    <a:pt x="1435700" y="1676399"/>
                  </a:moveTo>
                  <a:lnTo>
                    <a:pt x="1009954" y="1676399"/>
                  </a:lnTo>
                  <a:lnTo>
                    <a:pt x="1004496" y="1663699"/>
                  </a:lnTo>
                  <a:lnTo>
                    <a:pt x="1432290" y="1663699"/>
                  </a:lnTo>
                  <a:lnTo>
                    <a:pt x="1435700" y="1676399"/>
                  </a:lnTo>
                  <a:close/>
                </a:path>
                <a:path w="1768475" h="3873500">
                  <a:moveTo>
                    <a:pt x="1444999" y="1689099"/>
                  </a:moveTo>
                  <a:lnTo>
                    <a:pt x="1016012" y="1689099"/>
                  </a:lnTo>
                  <a:lnTo>
                    <a:pt x="1012257" y="1676399"/>
                  </a:lnTo>
                  <a:lnTo>
                    <a:pt x="1442056" y="1676399"/>
                  </a:lnTo>
                  <a:lnTo>
                    <a:pt x="1444999" y="1689099"/>
                  </a:lnTo>
                  <a:close/>
                </a:path>
                <a:path w="1768475" h="3873500">
                  <a:moveTo>
                    <a:pt x="1455125" y="1714499"/>
                  </a:moveTo>
                  <a:lnTo>
                    <a:pt x="1019809" y="1714499"/>
                  </a:lnTo>
                  <a:lnTo>
                    <a:pt x="1019335" y="1701799"/>
                  </a:lnTo>
                  <a:lnTo>
                    <a:pt x="1017428" y="1689099"/>
                  </a:lnTo>
                  <a:lnTo>
                    <a:pt x="1447777" y="1689099"/>
                  </a:lnTo>
                  <a:lnTo>
                    <a:pt x="1450392" y="1701799"/>
                  </a:lnTo>
                  <a:lnTo>
                    <a:pt x="1452842" y="1701799"/>
                  </a:lnTo>
                  <a:lnTo>
                    <a:pt x="1455125" y="1714499"/>
                  </a:lnTo>
                  <a:close/>
                </a:path>
                <a:path w="1768475" h="3873500">
                  <a:moveTo>
                    <a:pt x="1169437" y="2095499"/>
                  </a:moveTo>
                  <a:lnTo>
                    <a:pt x="1019802" y="2095499"/>
                  </a:lnTo>
                  <a:lnTo>
                    <a:pt x="1019802" y="1714499"/>
                  </a:lnTo>
                  <a:lnTo>
                    <a:pt x="1220174" y="1714499"/>
                  </a:lnTo>
                  <a:lnTo>
                    <a:pt x="1211103" y="1727199"/>
                  </a:lnTo>
                  <a:lnTo>
                    <a:pt x="1194853" y="1727199"/>
                  </a:lnTo>
                  <a:lnTo>
                    <a:pt x="1187908" y="1739899"/>
                  </a:lnTo>
                  <a:lnTo>
                    <a:pt x="1184807" y="1739899"/>
                  </a:lnTo>
                  <a:lnTo>
                    <a:pt x="1179348" y="1752599"/>
                  </a:lnTo>
                  <a:lnTo>
                    <a:pt x="1177042" y="1752599"/>
                  </a:lnTo>
                  <a:lnTo>
                    <a:pt x="1173277" y="1765299"/>
                  </a:lnTo>
                  <a:lnTo>
                    <a:pt x="1171855" y="1765299"/>
                  </a:lnTo>
                  <a:lnTo>
                    <a:pt x="1169929" y="1777999"/>
                  </a:lnTo>
                  <a:lnTo>
                    <a:pt x="1169444" y="1777999"/>
                  </a:lnTo>
                  <a:lnTo>
                    <a:pt x="1169437" y="2095499"/>
                  </a:lnTo>
                  <a:close/>
                </a:path>
                <a:path w="1768475" h="3873500">
                  <a:moveTo>
                    <a:pt x="1459176" y="1727199"/>
                  </a:moveTo>
                  <a:lnTo>
                    <a:pt x="1277444" y="1727199"/>
                  </a:lnTo>
                  <a:lnTo>
                    <a:pt x="1268360" y="1714499"/>
                  </a:lnTo>
                  <a:lnTo>
                    <a:pt x="1457236" y="1714499"/>
                  </a:lnTo>
                  <a:lnTo>
                    <a:pt x="1459176" y="1727199"/>
                  </a:lnTo>
                  <a:close/>
                </a:path>
                <a:path w="1768475" h="3873500">
                  <a:moveTo>
                    <a:pt x="1604847" y="1727199"/>
                  </a:moveTo>
                  <a:lnTo>
                    <a:pt x="1484119" y="1727199"/>
                  </a:lnTo>
                  <a:lnTo>
                    <a:pt x="1492020" y="1714499"/>
                  </a:lnTo>
                  <a:lnTo>
                    <a:pt x="1596974" y="1714499"/>
                  </a:lnTo>
                  <a:lnTo>
                    <a:pt x="1604847" y="1727199"/>
                  </a:lnTo>
                  <a:close/>
                </a:path>
                <a:path w="1768475" h="3873500">
                  <a:moveTo>
                    <a:pt x="1642822" y="1739899"/>
                  </a:moveTo>
                  <a:lnTo>
                    <a:pt x="1300663" y="1739899"/>
                  </a:lnTo>
                  <a:lnTo>
                    <a:pt x="1293713" y="1727199"/>
                  </a:lnTo>
                  <a:lnTo>
                    <a:pt x="1635453" y="1727199"/>
                  </a:lnTo>
                  <a:lnTo>
                    <a:pt x="1642822" y="1739899"/>
                  </a:lnTo>
                  <a:close/>
                </a:path>
                <a:path w="1768475" h="3873500">
                  <a:moveTo>
                    <a:pt x="1664130" y="1752599"/>
                  </a:moveTo>
                  <a:lnTo>
                    <a:pt x="1309223" y="1752599"/>
                  </a:lnTo>
                  <a:lnTo>
                    <a:pt x="1303765" y="1739899"/>
                  </a:lnTo>
                  <a:lnTo>
                    <a:pt x="1657180" y="1739899"/>
                  </a:lnTo>
                  <a:lnTo>
                    <a:pt x="1664130" y="1752599"/>
                  </a:lnTo>
                  <a:close/>
                </a:path>
                <a:path w="1768475" h="3873500">
                  <a:moveTo>
                    <a:pt x="1684014" y="1765299"/>
                  </a:moveTo>
                  <a:lnTo>
                    <a:pt x="1315282" y="1765299"/>
                  </a:lnTo>
                  <a:lnTo>
                    <a:pt x="1311527" y="1752599"/>
                  </a:lnTo>
                  <a:lnTo>
                    <a:pt x="1677556" y="1752599"/>
                  </a:lnTo>
                  <a:lnTo>
                    <a:pt x="1684014" y="1765299"/>
                  </a:lnTo>
                  <a:close/>
                </a:path>
                <a:path w="1768475" h="3873500">
                  <a:moveTo>
                    <a:pt x="1696351" y="1777999"/>
                  </a:moveTo>
                  <a:lnTo>
                    <a:pt x="1318605" y="1777999"/>
                  </a:lnTo>
                  <a:lnTo>
                    <a:pt x="1316697" y="1765299"/>
                  </a:lnTo>
                  <a:lnTo>
                    <a:pt x="1690279" y="1765299"/>
                  </a:lnTo>
                  <a:lnTo>
                    <a:pt x="1696351" y="1777999"/>
                  </a:lnTo>
                  <a:close/>
                </a:path>
                <a:path w="1768475" h="3873500">
                  <a:moveTo>
                    <a:pt x="1468706" y="2095499"/>
                  </a:moveTo>
                  <a:lnTo>
                    <a:pt x="1319071" y="2095499"/>
                  </a:lnTo>
                  <a:lnTo>
                    <a:pt x="1319078" y="1777999"/>
                  </a:lnTo>
                  <a:lnTo>
                    <a:pt x="1702230" y="1777999"/>
                  </a:lnTo>
                  <a:lnTo>
                    <a:pt x="1717147" y="1790699"/>
                  </a:lnTo>
                  <a:lnTo>
                    <a:pt x="1730244" y="1816099"/>
                  </a:lnTo>
                  <a:lnTo>
                    <a:pt x="1741521" y="1828799"/>
                  </a:lnTo>
                  <a:lnTo>
                    <a:pt x="1750977" y="1854199"/>
                  </a:lnTo>
                  <a:lnTo>
                    <a:pt x="1758450" y="1866899"/>
                  </a:lnTo>
                  <a:lnTo>
                    <a:pt x="1506064" y="1866899"/>
                  </a:lnTo>
                  <a:lnTo>
                    <a:pt x="1497899" y="1879599"/>
                  </a:lnTo>
                  <a:lnTo>
                    <a:pt x="1494122" y="1879599"/>
                  </a:lnTo>
                  <a:lnTo>
                    <a:pt x="1487177" y="1892299"/>
                  </a:lnTo>
                  <a:lnTo>
                    <a:pt x="1484076" y="1892299"/>
                  </a:lnTo>
                  <a:lnTo>
                    <a:pt x="1478617" y="1904999"/>
                  </a:lnTo>
                  <a:lnTo>
                    <a:pt x="1476311" y="1904999"/>
                  </a:lnTo>
                  <a:lnTo>
                    <a:pt x="1472547" y="1917699"/>
                  </a:lnTo>
                  <a:lnTo>
                    <a:pt x="1471124" y="1917699"/>
                  </a:lnTo>
                  <a:lnTo>
                    <a:pt x="1469198" y="1930399"/>
                  </a:lnTo>
                  <a:lnTo>
                    <a:pt x="1468713" y="1930399"/>
                  </a:lnTo>
                  <a:lnTo>
                    <a:pt x="1468706" y="2095499"/>
                  </a:lnTo>
                  <a:close/>
                </a:path>
                <a:path w="1768475" h="3873500">
                  <a:moveTo>
                    <a:pt x="290425" y="1879599"/>
                  </a:moveTo>
                  <a:lnTo>
                    <a:pt x="160071" y="1879599"/>
                  </a:lnTo>
                  <a:lnTo>
                    <a:pt x="167136" y="1866899"/>
                  </a:lnTo>
                  <a:lnTo>
                    <a:pt x="276238" y="1866899"/>
                  </a:lnTo>
                  <a:lnTo>
                    <a:pt x="290425" y="1879599"/>
                  </a:lnTo>
                  <a:close/>
                </a:path>
                <a:path w="1768475" h="3873500">
                  <a:moveTo>
                    <a:pt x="1618341" y="3873499"/>
                  </a:moveTo>
                  <a:lnTo>
                    <a:pt x="1468706" y="3873499"/>
                  </a:lnTo>
                  <a:lnTo>
                    <a:pt x="1468706" y="3060699"/>
                  </a:lnTo>
                  <a:lnTo>
                    <a:pt x="1469059" y="3047999"/>
                  </a:lnTo>
                  <a:lnTo>
                    <a:pt x="1470124" y="3047999"/>
                  </a:lnTo>
                  <a:lnTo>
                    <a:pt x="1471900" y="3035299"/>
                  </a:lnTo>
                  <a:lnTo>
                    <a:pt x="1474388" y="3035299"/>
                  </a:lnTo>
                  <a:lnTo>
                    <a:pt x="1477533" y="3022599"/>
                  </a:lnTo>
                  <a:lnTo>
                    <a:pt x="1481282" y="3022599"/>
                  </a:lnTo>
                  <a:lnTo>
                    <a:pt x="1485634" y="3009899"/>
                  </a:lnTo>
                  <a:lnTo>
                    <a:pt x="1490591" y="3009899"/>
                  </a:lnTo>
                  <a:lnTo>
                    <a:pt x="1618341" y="2882899"/>
                  </a:lnTo>
                  <a:lnTo>
                    <a:pt x="1618348" y="1930399"/>
                  </a:lnTo>
                  <a:lnTo>
                    <a:pt x="1617874" y="1930399"/>
                  </a:lnTo>
                  <a:lnTo>
                    <a:pt x="1615967" y="1917699"/>
                  </a:lnTo>
                  <a:lnTo>
                    <a:pt x="1614552" y="1917699"/>
                  </a:lnTo>
                  <a:lnTo>
                    <a:pt x="1610796" y="1904999"/>
                  </a:lnTo>
                  <a:lnTo>
                    <a:pt x="1608493" y="1904999"/>
                  </a:lnTo>
                  <a:lnTo>
                    <a:pt x="1603035" y="1892299"/>
                  </a:lnTo>
                  <a:lnTo>
                    <a:pt x="1599933" y="1892299"/>
                  </a:lnTo>
                  <a:lnTo>
                    <a:pt x="1592983" y="1879599"/>
                  </a:lnTo>
                  <a:lnTo>
                    <a:pt x="1589202" y="1879599"/>
                  </a:lnTo>
                  <a:lnTo>
                    <a:pt x="1581027" y="1866899"/>
                  </a:lnTo>
                  <a:lnTo>
                    <a:pt x="1758450" y="1866899"/>
                  </a:lnTo>
                  <a:lnTo>
                    <a:pt x="1763773" y="1892299"/>
                  </a:lnTo>
                  <a:lnTo>
                    <a:pt x="1766949" y="1917699"/>
                  </a:lnTo>
                  <a:lnTo>
                    <a:pt x="1767976" y="1943099"/>
                  </a:lnTo>
                  <a:lnTo>
                    <a:pt x="1767976" y="2908299"/>
                  </a:lnTo>
                  <a:lnTo>
                    <a:pt x="1767623" y="2920999"/>
                  </a:lnTo>
                  <a:lnTo>
                    <a:pt x="1766558" y="2920999"/>
                  </a:lnTo>
                  <a:lnTo>
                    <a:pt x="1764782" y="2933699"/>
                  </a:lnTo>
                  <a:lnTo>
                    <a:pt x="1762294" y="2933699"/>
                  </a:lnTo>
                  <a:lnTo>
                    <a:pt x="1759149" y="2946399"/>
                  </a:lnTo>
                  <a:lnTo>
                    <a:pt x="1755400" y="2946399"/>
                  </a:lnTo>
                  <a:lnTo>
                    <a:pt x="1751048" y="2959099"/>
                  </a:lnTo>
                  <a:lnTo>
                    <a:pt x="1746092" y="2959099"/>
                  </a:lnTo>
                  <a:lnTo>
                    <a:pt x="1618341" y="3086099"/>
                  </a:lnTo>
                  <a:lnTo>
                    <a:pt x="1618341" y="3873499"/>
                  </a:lnTo>
                  <a:close/>
                </a:path>
                <a:path w="1768475" h="3873500">
                  <a:moveTo>
                    <a:pt x="331040" y="1892299"/>
                  </a:moveTo>
                  <a:lnTo>
                    <a:pt x="125894" y="1892299"/>
                  </a:lnTo>
                  <a:lnTo>
                    <a:pt x="139302" y="1879599"/>
                  </a:lnTo>
                  <a:lnTo>
                    <a:pt x="317876" y="1879599"/>
                  </a:lnTo>
                  <a:lnTo>
                    <a:pt x="331040" y="1892299"/>
                  </a:lnTo>
                  <a:close/>
                </a:path>
                <a:path w="1768475" h="3873500">
                  <a:moveTo>
                    <a:pt x="349907" y="1904999"/>
                  </a:moveTo>
                  <a:lnTo>
                    <a:pt x="106600" y="1904999"/>
                  </a:lnTo>
                  <a:lnTo>
                    <a:pt x="119354" y="1892299"/>
                  </a:lnTo>
                  <a:lnTo>
                    <a:pt x="337447" y="1892299"/>
                  </a:lnTo>
                  <a:lnTo>
                    <a:pt x="349907" y="1904999"/>
                  </a:lnTo>
                  <a:close/>
                </a:path>
                <a:path w="1768475" h="3873500">
                  <a:moveTo>
                    <a:pt x="383852" y="1930399"/>
                  </a:moveTo>
                  <a:lnTo>
                    <a:pt x="71595" y="1930399"/>
                  </a:lnTo>
                  <a:lnTo>
                    <a:pt x="82678" y="1917699"/>
                  </a:lnTo>
                  <a:lnTo>
                    <a:pt x="88442" y="1904999"/>
                  </a:lnTo>
                  <a:lnTo>
                    <a:pt x="355931" y="1904999"/>
                  </a:lnTo>
                  <a:lnTo>
                    <a:pt x="367568" y="1917699"/>
                  </a:lnTo>
                  <a:lnTo>
                    <a:pt x="373152" y="1917699"/>
                  </a:lnTo>
                  <a:lnTo>
                    <a:pt x="383852" y="1930399"/>
                  </a:lnTo>
                  <a:close/>
                </a:path>
                <a:path w="1768475" h="3873500">
                  <a:moveTo>
                    <a:pt x="419299" y="1981199"/>
                  </a:moveTo>
                  <a:lnTo>
                    <a:pt x="30464" y="1981199"/>
                  </a:lnTo>
                  <a:lnTo>
                    <a:pt x="38268" y="1968499"/>
                  </a:lnTo>
                  <a:lnTo>
                    <a:pt x="42466" y="1955799"/>
                  </a:lnTo>
                  <a:lnTo>
                    <a:pt x="51452" y="1943099"/>
                  </a:lnTo>
                  <a:lnTo>
                    <a:pt x="56220" y="1943099"/>
                  </a:lnTo>
                  <a:lnTo>
                    <a:pt x="66303" y="1930399"/>
                  </a:lnTo>
                  <a:lnTo>
                    <a:pt x="388943" y="1930399"/>
                  </a:lnTo>
                  <a:lnTo>
                    <a:pt x="398604" y="1943099"/>
                  </a:lnTo>
                  <a:lnTo>
                    <a:pt x="403152" y="1955799"/>
                  </a:lnTo>
                  <a:lnTo>
                    <a:pt x="411681" y="1968499"/>
                  </a:lnTo>
                  <a:lnTo>
                    <a:pt x="415642" y="1968499"/>
                  </a:lnTo>
                  <a:lnTo>
                    <a:pt x="419299" y="1981199"/>
                  </a:lnTo>
                  <a:close/>
                </a:path>
                <a:path w="1768475" h="3873500">
                  <a:moveTo>
                    <a:pt x="151349" y="2108199"/>
                  </a:moveTo>
                  <a:lnTo>
                    <a:pt x="429" y="2108199"/>
                  </a:lnTo>
                  <a:lnTo>
                    <a:pt x="0" y="2082799"/>
                  </a:lnTo>
                  <a:lnTo>
                    <a:pt x="145" y="2082799"/>
                  </a:lnTo>
                  <a:lnTo>
                    <a:pt x="1158" y="2070099"/>
                  </a:lnTo>
                  <a:lnTo>
                    <a:pt x="2022" y="2057399"/>
                  </a:lnTo>
                  <a:lnTo>
                    <a:pt x="4467" y="2044699"/>
                  </a:lnTo>
                  <a:lnTo>
                    <a:pt x="6041" y="2031999"/>
                  </a:lnTo>
                  <a:lnTo>
                    <a:pt x="9895" y="2019299"/>
                  </a:lnTo>
                  <a:lnTo>
                    <a:pt x="187553" y="2019299"/>
                  </a:lnTo>
                  <a:lnTo>
                    <a:pt x="183295" y="2031999"/>
                  </a:lnTo>
                  <a:lnTo>
                    <a:pt x="171926" y="2031999"/>
                  </a:lnTo>
                  <a:lnTo>
                    <a:pt x="168582" y="2044699"/>
                  </a:lnTo>
                  <a:lnTo>
                    <a:pt x="162595" y="2044699"/>
                  </a:lnTo>
                  <a:lnTo>
                    <a:pt x="160010" y="2057399"/>
                  </a:lnTo>
                  <a:lnTo>
                    <a:pt x="155657" y="2057399"/>
                  </a:lnTo>
                  <a:lnTo>
                    <a:pt x="153931" y="2070099"/>
                  </a:lnTo>
                  <a:lnTo>
                    <a:pt x="151380" y="2070099"/>
                  </a:lnTo>
                  <a:lnTo>
                    <a:pt x="150578" y="2082799"/>
                  </a:lnTo>
                  <a:lnTo>
                    <a:pt x="149925" y="2095499"/>
                  </a:lnTo>
                  <a:lnTo>
                    <a:pt x="150079" y="2095499"/>
                  </a:lnTo>
                  <a:lnTo>
                    <a:pt x="151349" y="2108199"/>
                  </a:lnTo>
                  <a:close/>
                </a:path>
                <a:path w="1768475" h="3873500">
                  <a:moveTo>
                    <a:pt x="867772" y="2108199"/>
                  </a:moveTo>
                  <a:lnTo>
                    <a:pt x="722929" y="2108199"/>
                  </a:lnTo>
                  <a:lnTo>
                    <a:pt x="721012" y="2095499"/>
                  </a:lnTo>
                  <a:lnTo>
                    <a:pt x="869688" y="2095499"/>
                  </a:lnTo>
                  <a:lnTo>
                    <a:pt x="867772" y="2108199"/>
                  </a:lnTo>
                  <a:close/>
                </a:path>
                <a:path w="1768475" h="3873500">
                  <a:moveTo>
                    <a:pt x="1167040" y="2108199"/>
                  </a:moveTo>
                  <a:lnTo>
                    <a:pt x="1022198" y="2108199"/>
                  </a:lnTo>
                  <a:lnTo>
                    <a:pt x="1020282" y="2095499"/>
                  </a:lnTo>
                  <a:lnTo>
                    <a:pt x="1168958" y="2095499"/>
                  </a:lnTo>
                  <a:lnTo>
                    <a:pt x="1167040" y="2108199"/>
                  </a:lnTo>
                  <a:close/>
                </a:path>
                <a:path w="1768475" h="3873500">
                  <a:moveTo>
                    <a:pt x="1466310" y="2108199"/>
                  </a:moveTo>
                  <a:lnTo>
                    <a:pt x="1321467" y="2108199"/>
                  </a:lnTo>
                  <a:lnTo>
                    <a:pt x="1319551" y="2095499"/>
                  </a:lnTo>
                  <a:lnTo>
                    <a:pt x="1468227" y="2095499"/>
                  </a:lnTo>
                  <a:lnTo>
                    <a:pt x="1466310" y="2108199"/>
                  </a:lnTo>
                  <a:close/>
                </a:path>
                <a:path w="1768475" h="3873500">
                  <a:moveTo>
                    <a:pt x="720721" y="3873499"/>
                  </a:moveTo>
                  <a:lnTo>
                    <a:pt x="571086" y="3873499"/>
                  </a:lnTo>
                  <a:lnTo>
                    <a:pt x="572020" y="3086099"/>
                  </a:lnTo>
                  <a:lnTo>
                    <a:pt x="445392" y="2971799"/>
                  </a:lnTo>
                  <a:lnTo>
                    <a:pt x="439777" y="2959099"/>
                  </a:lnTo>
                  <a:lnTo>
                    <a:pt x="435132" y="2959099"/>
                  </a:lnTo>
                  <a:lnTo>
                    <a:pt x="431457" y="2946399"/>
                  </a:lnTo>
                  <a:lnTo>
                    <a:pt x="29782" y="2197099"/>
                  </a:lnTo>
                  <a:lnTo>
                    <a:pt x="26130" y="2197099"/>
                  </a:lnTo>
                  <a:lnTo>
                    <a:pt x="22800" y="2184399"/>
                  </a:lnTo>
                  <a:lnTo>
                    <a:pt x="16783" y="2171699"/>
                  </a:lnTo>
                  <a:lnTo>
                    <a:pt x="14109" y="2171699"/>
                  </a:lnTo>
                  <a:lnTo>
                    <a:pt x="9435" y="2158999"/>
                  </a:lnTo>
                  <a:lnTo>
                    <a:pt x="7444" y="2146299"/>
                  </a:lnTo>
                  <a:lnTo>
                    <a:pt x="4158" y="2133599"/>
                  </a:lnTo>
                  <a:lnTo>
                    <a:pt x="2870" y="2120899"/>
                  </a:lnTo>
                  <a:lnTo>
                    <a:pt x="1003" y="2108199"/>
                  </a:lnTo>
                  <a:lnTo>
                    <a:pt x="152452" y="2108199"/>
                  </a:lnTo>
                  <a:lnTo>
                    <a:pt x="155597" y="2120899"/>
                  </a:lnTo>
                  <a:lnTo>
                    <a:pt x="157608" y="2120899"/>
                  </a:lnTo>
                  <a:lnTo>
                    <a:pt x="161180" y="2133599"/>
                  </a:lnTo>
                  <a:lnTo>
                    <a:pt x="557805" y="2870199"/>
                  </a:lnTo>
                  <a:lnTo>
                    <a:pt x="698836" y="3009899"/>
                  </a:lnTo>
                  <a:lnTo>
                    <a:pt x="703999" y="3009899"/>
                  </a:lnTo>
                  <a:lnTo>
                    <a:pt x="708535" y="3022599"/>
                  </a:lnTo>
                  <a:lnTo>
                    <a:pt x="712445" y="3022599"/>
                  </a:lnTo>
                  <a:lnTo>
                    <a:pt x="715729" y="3035299"/>
                  </a:lnTo>
                  <a:lnTo>
                    <a:pt x="718327" y="3035299"/>
                  </a:lnTo>
                  <a:lnTo>
                    <a:pt x="720181" y="3047999"/>
                  </a:lnTo>
                  <a:lnTo>
                    <a:pt x="721290" y="3047999"/>
                  </a:lnTo>
                  <a:lnTo>
                    <a:pt x="721655" y="3060699"/>
                  </a:lnTo>
                  <a:lnTo>
                    <a:pt x="720721" y="3873499"/>
                  </a:lnTo>
                  <a:close/>
                </a:path>
                <a:path w="1768475" h="3873500">
                  <a:moveTo>
                    <a:pt x="862592" y="2120899"/>
                  </a:moveTo>
                  <a:lnTo>
                    <a:pt x="728108" y="2120899"/>
                  </a:lnTo>
                  <a:lnTo>
                    <a:pt x="724348" y="2108199"/>
                  </a:lnTo>
                  <a:lnTo>
                    <a:pt x="866352" y="2108199"/>
                  </a:lnTo>
                  <a:lnTo>
                    <a:pt x="862592" y="2120899"/>
                  </a:lnTo>
                  <a:close/>
                </a:path>
                <a:path w="1768475" h="3873500">
                  <a:moveTo>
                    <a:pt x="1161862" y="2120899"/>
                  </a:moveTo>
                  <a:lnTo>
                    <a:pt x="1027377" y="2120899"/>
                  </a:lnTo>
                  <a:lnTo>
                    <a:pt x="1023617" y="2108199"/>
                  </a:lnTo>
                  <a:lnTo>
                    <a:pt x="1165621" y="2108199"/>
                  </a:lnTo>
                  <a:lnTo>
                    <a:pt x="1161862" y="2120899"/>
                  </a:lnTo>
                  <a:close/>
                </a:path>
                <a:path w="1768475" h="3873500">
                  <a:moveTo>
                    <a:pt x="1461131" y="2120899"/>
                  </a:moveTo>
                  <a:lnTo>
                    <a:pt x="1326646" y="2120899"/>
                  </a:lnTo>
                  <a:lnTo>
                    <a:pt x="1322886" y="2108199"/>
                  </a:lnTo>
                  <a:lnTo>
                    <a:pt x="1464891" y="2108199"/>
                  </a:lnTo>
                  <a:lnTo>
                    <a:pt x="1461131" y="2120899"/>
                  </a:lnTo>
                  <a:close/>
                </a:path>
                <a:path w="1768475" h="3873500">
                  <a:moveTo>
                    <a:pt x="854829" y="2133599"/>
                  </a:moveTo>
                  <a:lnTo>
                    <a:pt x="735871" y="2133599"/>
                  </a:lnTo>
                  <a:lnTo>
                    <a:pt x="730413" y="2120899"/>
                  </a:lnTo>
                  <a:lnTo>
                    <a:pt x="860288" y="2120899"/>
                  </a:lnTo>
                  <a:lnTo>
                    <a:pt x="854829" y="2133599"/>
                  </a:lnTo>
                  <a:close/>
                </a:path>
                <a:path w="1768475" h="3873500">
                  <a:moveTo>
                    <a:pt x="1154098" y="2133599"/>
                  </a:moveTo>
                  <a:lnTo>
                    <a:pt x="1035140" y="2133599"/>
                  </a:lnTo>
                  <a:lnTo>
                    <a:pt x="1029682" y="2120899"/>
                  </a:lnTo>
                  <a:lnTo>
                    <a:pt x="1159557" y="2120899"/>
                  </a:lnTo>
                  <a:lnTo>
                    <a:pt x="1154098" y="2133599"/>
                  </a:lnTo>
                  <a:close/>
                </a:path>
                <a:path w="1768475" h="3873500">
                  <a:moveTo>
                    <a:pt x="1453368" y="2133599"/>
                  </a:moveTo>
                  <a:lnTo>
                    <a:pt x="1334410" y="2133599"/>
                  </a:lnTo>
                  <a:lnTo>
                    <a:pt x="1328951" y="2120899"/>
                  </a:lnTo>
                  <a:lnTo>
                    <a:pt x="1458826" y="2120899"/>
                  </a:lnTo>
                  <a:lnTo>
                    <a:pt x="1453368" y="2133599"/>
                  </a:lnTo>
                  <a:close/>
                </a:path>
                <a:path w="1768475" h="3873500">
                  <a:moveTo>
                    <a:pt x="844781" y="2146299"/>
                  </a:moveTo>
                  <a:lnTo>
                    <a:pt x="745920" y="2146299"/>
                  </a:lnTo>
                  <a:lnTo>
                    <a:pt x="738973" y="2133599"/>
                  </a:lnTo>
                  <a:lnTo>
                    <a:pt x="851728" y="2133599"/>
                  </a:lnTo>
                  <a:lnTo>
                    <a:pt x="844781" y="2146299"/>
                  </a:lnTo>
                  <a:close/>
                </a:path>
                <a:path w="1768475" h="3873500">
                  <a:moveTo>
                    <a:pt x="1144050" y="2146299"/>
                  </a:moveTo>
                  <a:lnTo>
                    <a:pt x="1045189" y="2146299"/>
                  </a:lnTo>
                  <a:lnTo>
                    <a:pt x="1038242" y="2133599"/>
                  </a:lnTo>
                  <a:lnTo>
                    <a:pt x="1150997" y="2133599"/>
                  </a:lnTo>
                  <a:lnTo>
                    <a:pt x="1144050" y="2146299"/>
                  </a:lnTo>
                  <a:close/>
                </a:path>
                <a:path w="1768475" h="3873500">
                  <a:moveTo>
                    <a:pt x="1443319" y="2146299"/>
                  </a:moveTo>
                  <a:lnTo>
                    <a:pt x="1344459" y="2146299"/>
                  </a:lnTo>
                  <a:lnTo>
                    <a:pt x="1337511" y="2133599"/>
                  </a:lnTo>
                  <a:lnTo>
                    <a:pt x="1450266" y="2133599"/>
                  </a:lnTo>
                  <a:lnTo>
                    <a:pt x="1443319" y="2146299"/>
                  </a:lnTo>
                  <a:close/>
                </a:path>
                <a:path w="1768475" h="3873500">
                  <a:moveTo>
                    <a:pt x="828520" y="2158999"/>
                  </a:moveTo>
                  <a:lnTo>
                    <a:pt x="762180" y="2158999"/>
                  </a:lnTo>
                  <a:lnTo>
                    <a:pt x="757868" y="2146299"/>
                  </a:lnTo>
                  <a:lnTo>
                    <a:pt x="832832" y="2146299"/>
                  </a:lnTo>
                  <a:lnTo>
                    <a:pt x="828520" y="2158999"/>
                  </a:lnTo>
                  <a:close/>
                </a:path>
                <a:path w="1768475" h="3873500">
                  <a:moveTo>
                    <a:pt x="1127789" y="2158999"/>
                  </a:moveTo>
                  <a:lnTo>
                    <a:pt x="1061449" y="2158999"/>
                  </a:lnTo>
                  <a:lnTo>
                    <a:pt x="1057138" y="2146299"/>
                  </a:lnTo>
                  <a:lnTo>
                    <a:pt x="1132101" y="2146299"/>
                  </a:lnTo>
                  <a:lnTo>
                    <a:pt x="1127789" y="2158999"/>
                  </a:lnTo>
                  <a:close/>
                </a:path>
                <a:path w="1768475" h="3873500">
                  <a:moveTo>
                    <a:pt x="1427059" y="2158999"/>
                  </a:moveTo>
                  <a:lnTo>
                    <a:pt x="1360719" y="2158999"/>
                  </a:lnTo>
                  <a:lnTo>
                    <a:pt x="1356407" y="2146299"/>
                  </a:lnTo>
                  <a:lnTo>
                    <a:pt x="1431370" y="2146299"/>
                  </a:lnTo>
                  <a:lnTo>
                    <a:pt x="1427059" y="2158999"/>
                  </a:lnTo>
                  <a:close/>
                </a:path>
                <a:path w="1768475" h="3873500">
                  <a:moveTo>
                    <a:pt x="521480" y="2374899"/>
                  </a:moveTo>
                  <a:lnTo>
                    <a:pt x="472059" y="2374899"/>
                  </a:lnTo>
                  <a:lnTo>
                    <a:pt x="456802" y="2362199"/>
                  </a:lnTo>
                  <a:lnTo>
                    <a:pt x="529128" y="2362199"/>
                  </a:lnTo>
                  <a:lnTo>
                    <a:pt x="521480" y="2374899"/>
                  </a:lnTo>
                  <a:close/>
                </a:path>
              </a:pathLst>
            </a:custGeom>
            <a:solidFill>
              <a:srgbClr val="000000">
                <a:alpha val="6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54187" y="6406229"/>
            <a:ext cx="1346835" cy="1346200"/>
          </a:xfrm>
          <a:custGeom>
            <a:avLst/>
            <a:gdLst/>
            <a:ahLst/>
            <a:cxnLst/>
            <a:rect l="l" t="t" r="r" b="b"/>
            <a:pathLst>
              <a:path w="1346835" h="1346200">
                <a:moveTo>
                  <a:pt x="1276807" y="1346020"/>
                </a:moveTo>
                <a:lnTo>
                  <a:pt x="69904" y="1346020"/>
                </a:lnTo>
                <a:lnTo>
                  <a:pt x="65039" y="1345541"/>
                </a:lnTo>
                <a:lnTo>
                  <a:pt x="29166" y="1330690"/>
                </a:lnTo>
                <a:lnTo>
                  <a:pt x="3815" y="1295321"/>
                </a:lnTo>
                <a:lnTo>
                  <a:pt x="0" y="1276151"/>
                </a:lnTo>
                <a:lnTo>
                  <a:pt x="0" y="69868"/>
                </a:lnTo>
                <a:lnTo>
                  <a:pt x="15338" y="29151"/>
                </a:lnTo>
                <a:lnTo>
                  <a:pt x="50724" y="3813"/>
                </a:lnTo>
                <a:lnTo>
                  <a:pt x="69904" y="0"/>
                </a:lnTo>
                <a:lnTo>
                  <a:pt x="1276807" y="0"/>
                </a:lnTo>
                <a:lnTo>
                  <a:pt x="1317545" y="15330"/>
                </a:lnTo>
                <a:lnTo>
                  <a:pt x="1342896" y="50698"/>
                </a:lnTo>
                <a:lnTo>
                  <a:pt x="1346712" y="69868"/>
                </a:lnTo>
                <a:lnTo>
                  <a:pt x="1346712" y="149557"/>
                </a:lnTo>
                <a:lnTo>
                  <a:pt x="149634" y="149557"/>
                </a:lnTo>
                <a:lnTo>
                  <a:pt x="149634" y="1196462"/>
                </a:lnTo>
                <a:lnTo>
                  <a:pt x="1346712" y="1196462"/>
                </a:lnTo>
                <a:lnTo>
                  <a:pt x="1346712" y="1276151"/>
                </a:lnTo>
                <a:lnTo>
                  <a:pt x="1331373" y="1316869"/>
                </a:lnTo>
                <a:lnTo>
                  <a:pt x="1295987" y="1342207"/>
                </a:lnTo>
                <a:lnTo>
                  <a:pt x="1281672" y="1345541"/>
                </a:lnTo>
                <a:lnTo>
                  <a:pt x="1276807" y="1346020"/>
                </a:lnTo>
                <a:close/>
              </a:path>
              <a:path w="1346835" h="1346200">
                <a:moveTo>
                  <a:pt x="1346712" y="1196462"/>
                </a:moveTo>
                <a:lnTo>
                  <a:pt x="1197077" y="1196462"/>
                </a:lnTo>
                <a:lnTo>
                  <a:pt x="1197077" y="149557"/>
                </a:lnTo>
                <a:lnTo>
                  <a:pt x="1346712" y="149557"/>
                </a:lnTo>
                <a:lnTo>
                  <a:pt x="1346712" y="1196462"/>
                </a:lnTo>
                <a:close/>
              </a:path>
            </a:pathLst>
          </a:custGeom>
          <a:solidFill>
            <a:srgbClr val="000000">
              <a:alpha val="6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46151" y="6406229"/>
            <a:ext cx="1346835" cy="1346200"/>
          </a:xfrm>
          <a:custGeom>
            <a:avLst/>
            <a:gdLst/>
            <a:ahLst/>
            <a:cxnLst/>
            <a:rect l="l" t="t" r="r" b="b"/>
            <a:pathLst>
              <a:path w="1346835" h="1346200">
                <a:moveTo>
                  <a:pt x="1276807" y="1346020"/>
                </a:moveTo>
                <a:lnTo>
                  <a:pt x="69904" y="1346020"/>
                </a:lnTo>
                <a:lnTo>
                  <a:pt x="65039" y="1345541"/>
                </a:lnTo>
                <a:lnTo>
                  <a:pt x="29166" y="1330690"/>
                </a:lnTo>
                <a:lnTo>
                  <a:pt x="3815" y="1295321"/>
                </a:lnTo>
                <a:lnTo>
                  <a:pt x="0" y="1276151"/>
                </a:lnTo>
                <a:lnTo>
                  <a:pt x="0" y="69868"/>
                </a:lnTo>
                <a:lnTo>
                  <a:pt x="15338" y="29151"/>
                </a:lnTo>
                <a:lnTo>
                  <a:pt x="50724" y="3813"/>
                </a:lnTo>
                <a:lnTo>
                  <a:pt x="69904" y="0"/>
                </a:lnTo>
                <a:lnTo>
                  <a:pt x="1276807" y="0"/>
                </a:lnTo>
                <a:lnTo>
                  <a:pt x="1317545" y="15330"/>
                </a:lnTo>
                <a:lnTo>
                  <a:pt x="1342896" y="50698"/>
                </a:lnTo>
                <a:lnTo>
                  <a:pt x="1346711" y="69868"/>
                </a:lnTo>
                <a:lnTo>
                  <a:pt x="1346711" y="149557"/>
                </a:lnTo>
                <a:lnTo>
                  <a:pt x="149634" y="149557"/>
                </a:lnTo>
                <a:lnTo>
                  <a:pt x="149634" y="1196462"/>
                </a:lnTo>
                <a:lnTo>
                  <a:pt x="1346711" y="1196462"/>
                </a:lnTo>
                <a:lnTo>
                  <a:pt x="1346711" y="1276151"/>
                </a:lnTo>
                <a:lnTo>
                  <a:pt x="1331373" y="1316869"/>
                </a:lnTo>
                <a:lnTo>
                  <a:pt x="1295987" y="1342207"/>
                </a:lnTo>
                <a:lnTo>
                  <a:pt x="1281672" y="1345541"/>
                </a:lnTo>
                <a:lnTo>
                  <a:pt x="1276807" y="1346020"/>
                </a:lnTo>
                <a:close/>
              </a:path>
              <a:path w="1346835" h="1346200">
                <a:moveTo>
                  <a:pt x="1346711" y="1196462"/>
                </a:moveTo>
                <a:lnTo>
                  <a:pt x="1197077" y="1196462"/>
                </a:lnTo>
                <a:lnTo>
                  <a:pt x="1197077" y="149557"/>
                </a:lnTo>
                <a:lnTo>
                  <a:pt x="1346711" y="149557"/>
                </a:lnTo>
                <a:lnTo>
                  <a:pt x="1346711" y="1196462"/>
                </a:lnTo>
                <a:close/>
              </a:path>
            </a:pathLst>
          </a:custGeom>
          <a:solidFill>
            <a:srgbClr val="000000">
              <a:alpha val="6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95073" y="1486575"/>
            <a:ext cx="14377035" cy="669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77265" algn="r">
              <a:lnSpc>
                <a:spcPct val="115900"/>
              </a:lnSpc>
              <a:spcBef>
                <a:spcPts val="95"/>
              </a:spcBef>
              <a:tabLst>
                <a:tab pos="2038350" algn="l"/>
              </a:tabLst>
            </a:pPr>
            <a:r>
              <a:rPr sz="4100" spc="50" dirty="0">
                <a:solidFill>
                  <a:srgbClr val="253432"/>
                </a:solidFill>
                <a:latin typeface="Verdana"/>
                <a:cs typeface="Verdana"/>
              </a:rPr>
              <a:t>Concept</a:t>
            </a:r>
            <a:r>
              <a:rPr sz="4100" spc="-22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55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4100" spc="-2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“</a:t>
            </a:r>
            <a:r>
              <a:rPr sz="4100" b="1" dirty="0">
                <a:solidFill>
                  <a:srgbClr val="C76509"/>
                </a:solidFill>
                <a:latin typeface="Tahoma"/>
                <a:cs typeface="Tahoma"/>
              </a:rPr>
              <a:t>RELEVANCY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“</a:t>
            </a:r>
            <a:r>
              <a:rPr sz="4100" spc="-27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b="1" spc="-100" dirty="0">
                <a:solidFill>
                  <a:srgbClr val="253432"/>
                </a:solidFill>
                <a:latin typeface="Tahoma"/>
                <a:cs typeface="Tahoma"/>
              </a:rPr>
              <a:t>that</a:t>
            </a:r>
            <a:r>
              <a:rPr sz="4100" b="1" spc="-3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b="1" dirty="0">
                <a:solidFill>
                  <a:srgbClr val="253432"/>
                </a:solidFill>
                <a:latin typeface="Tahoma"/>
                <a:cs typeface="Tahoma"/>
              </a:rPr>
              <a:t>guides</a:t>
            </a:r>
            <a:r>
              <a:rPr sz="4100" b="1" spc="-2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b="1" dirty="0">
                <a:solidFill>
                  <a:srgbClr val="253432"/>
                </a:solidFill>
                <a:latin typeface="Tahoma"/>
                <a:cs typeface="Tahoma"/>
              </a:rPr>
              <a:t>ours</a:t>
            </a:r>
            <a:r>
              <a:rPr sz="4100" b="1" spc="-3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b="1" dirty="0">
                <a:solidFill>
                  <a:srgbClr val="253432"/>
                </a:solidFill>
                <a:latin typeface="Tahoma"/>
                <a:cs typeface="Tahoma"/>
              </a:rPr>
              <a:t>action</a:t>
            </a:r>
            <a:r>
              <a:rPr sz="4100" b="1" spc="-3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b="1" spc="-25" dirty="0">
                <a:solidFill>
                  <a:srgbClr val="253432"/>
                </a:solidFill>
                <a:latin typeface="Tahoma"/>
                <a:cs typeface="Tahoma"/>
              </a:rPr>
              <a:t>is </a:t>
            </a:r>
            <a:r>
              <a:rPr sz="4100" b="1" spc="-10" dirty="0">
                <a:solidFill>
                  <a:srgbClr val="253432"/>
                </a:solidFill>
                <a:latin typeface="Tahoma"/>
                <a:cs typeface="Tahoma"/>
              </a:rPr>
              <a:t>driven</a:t>
            </a:r>
            <a:r>
              <a:rPr sz="4100" b="1" dirty="0">
                <a:solidFill>
                  <a:srgbClr val="253432"/>
                </a:solidFill>
                <a:latin typeface="Tahoma"/>
                <a:cs typeface="Tahoma"/>
              </a:rPr>
              <a:t>	</a:t>
            </a:r>
            <a:r>
              <a:rPr sz="4100" spc="-80" dirty="0">
                <a:solidFill>
                  <a:srgbClr val="253432"/>
                </a:solidFill>
                <a:latin typeface="Verdana"/>
                <a:cs typeface="Verdana"/>
              </a:rPr>
              <a:t>by</a:t>
            </a:r>
            <a:r>
              <a:rPr sz="4100" spc="-2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00" dirty="0">
                <a:solidFill>
                  <a:srgbClr val="253432"/>
                </a:solidFill>
                <a:latin typeface="Verdana"/>
                <a:cs typeface="Verdana"/>
              </a:rPr>
              <a:t>latent</a:t>
            </a:r>
            <a:r>
              <a:rPr sz="4100" spc="-2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25" dirty="0">
                <a:solidFill>
                  <a:srgbClr val="253432"/>
                </a:solidFill>
                <a:latin typeface="Verdana"/>
                <a:cs typeface="Verdana"/>
              </a:rPr>
              <a:t>primordial</a:t>
            </a:r>
            <a:r>
              <a:rPr sz="4100" spc="-2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35" dirty="0">
                <a:solidFill>
                  <a:srgbClr val="253432"/>
                </a:solidFill>
                <a:latin typeface="Verdana"/>
                <a:cs typeface="Verdana"/>
              </a:rPr>
              <a:t>awareness</a:t>
            </a:r>
            <a:r>
              <a:rPr sz="4100" spc="-2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55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4100" spc="-2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0" dirty="0">
                <a:solidFill>
                  <a:srgbClr val="253432"/>
                </a:solidFill>
                <a:latin typeface="Verdana"/>
                <a:cs typeface="Verdana"/>
              </a:rPr>
              <a:t>moving </a:t>
            </a:r>
            <a:r>
              <a:rPr sz="4100" spc="-35" dirty="0">
                <a:solidFill>
                  <a:srgbClr val="253432"/>
                </a:solidFill>
                <a:latin typeface="Verdana"/>
                <a:cs typeface="Verdana"/>
              </a:rPr>
              <a:t>towards</a:t>
            </a:r>
            <a:r>
              <a:rPr sz="41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45" dirty="0">
                <a:solidFill>
                  <a:srgbClr val="253432"/>
                </a:solidFill>
                <a:latin typeface="Verdana"/>
                <a:cs typeface="Verdana"/>
              </a:rPr>
              <a:t>death.</a:t>
            </a:r>
            <a:r>
              <a:rPr sz="4100" spc="-2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430" dirty="0">
                <a:solidFill>
                  <a:srgbClr val="253432"/>
                </a:solidFill>
                <a:latin typeface="Verdana"/>
                <a:cs typeface="Verdana"/>
              </a:rPr>
              <a:t>It</a:t>
            </a:r>
            <a:r>
              <a:rPr sz="41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30" dirty="0">
                <a:solidFill>
                  <a:srgbClr val="253432"/>
                </a:solidFill>
                <a:latin typeface="Verdana"/>
                <a:cs typeface="Verdana"/>
              </a:rPr>
              <a:t>generates</a:t>
            </a:r>
            <a:r>
              <a:rPr sz="4100" spc="-2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35" dirty="0">
                <a:solidFill>
                  <a:srgbClr val="253432"/>
                </a:solidFill>
                <a:latin typeface="Verdana"/>
                <a:cs typeface="Verdana"/>
              </a:rPr>
              <a:t>our</a:t>
            </a:r>
            <a:r>
              <a:rPr sz="4100" spc="-2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55" dirty="0">
                <a:solidFill>
                  <a:srgbClr val="253432"/>
                </a:solidFill>
                <a:latin typeface="Verdana"/>
                <a:cs typeface="Verdana"/>
              </a:rPr>
              <a:t>system</a:t>
            </a:r>
            <a:r>
              <a:rPr sz="4100" spc="-29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55" dirty="0">
                <a:solidFill>
                  <a:srgbClr val="253432"/>
                </a:solidFill>
                <a:latin typeface="Verdana"/>
                <a:cs typeface="Verdana"/>
              </a:rPr>
              <a:t>of</a:t>
            </a:r>
            <a:r>
              <a:rPr sz="4100" spc="-28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b="1" spc="80" dirty="0">
                <a:solidFill>
                  <a:srgbClr val="253432"/>
                </a:solidFill>
                <a:latin typeface="Tahoma"/>
                <a:cs typeface="Tahoma"/>
              </a:rPr>
              <a:t>hopes</a:t>
            </a:r>
            <a:r>
              <a:rPr sz="4100" b="1" spc="-4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spc="-25" dirty="0">
                <a:solidFill>
                  <a:srgbClr val="253432"/>
                </a:solidFill>
                <a:latin typeface="Verdana"/>
                <a:cs typeface="Verdana"/>
              </a:rPr>
              <a:t>and </a:t>
            </a:r>
            <a:r>
              <a:rPr sz="4100" b="1" spc="-45" dirty="0">
                <a:solidFill>
                  <a:srgbClr val="253432"/>
                </a:solidFill>
                <a:latin typeface="Tahoma"/>
                <a:cs typeface="Tahoma"/>
              </a:rPr>
              <a:t>fears</a:t>
            </a:r>
            <a:r>
              <a:rPr sz="4100" spc="-45" dirty="0">
                <a:solidFill>
                  <a:srgbClr val="253432"/>
                </a:solidFill>
                <a:latin typeface="Verdana"/>
                <a:cs typeface="Verdana"/>
              </a:rPr>
              <a:t>,</a:t>
            </a:r>
            <a:r>
              <a:rPr sz="4100" spc="-3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b="1" spc="-25" dirty="0">
                <a:solidFill>
                  <a:srgbClr val="253432"/>
                </a:solidFill>
                <a:latin typeface="Tahoma"/>
                <a:cs typeface="Tahoma"/>
              </a:rPr>
              <a:t>wants</a:t>
            </a:r>
            <a:r>
              <a:rPr sz="4100" b="1" spc="-15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spc="-12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4100" spc="-2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b="1" spc="-10" dirty="0">
                <a:solidFill>
                  <a:srgbClr val="253432"/>
                </a:solidFill>
                <a:latin typeface="Tahoma"/>
                <a:cs typeface="Tahoma"/>
              </a:rPr>
              <a:t>satisfactions</a:t>
            </a:r>
            <a:r>
              <a:rPr sz="4100" spc="-10" dirty="0">
                <a:solidFill>
                  <a:srgbClr val="253432"/>
                </a:solidFill>
                <a:latin typeface="Verdana"/>
                <a:cs typeface="Verdana"/>
              </a:rPr>
              <a:t>,</a:t>
            </a:r>
            <a:r>
              <a:rPr sz="4100" spc="-32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b="1" spc="105" dirty="0">
                <a:solidFill>
                  <a:srgbClr val="253432"/>
                </a:solidFill>
                <a:latin typeface="Tahoma"/>
                <a:cs typeface="Tahoma"/>
              </a:rPr>
              <a:t>chances</a:t>
            </a:r>
            <a:r>
              <a:rPr sz="4100" b="1" spc="-8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spc="-12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4100" spc="-2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b="1" dirty="0">
                <a:solidFill>
                  <a:srgbClr val="253432"/>
                </a:solidFill>
                <a:latin typeface="Tahoma"/>
                <a:cs typeface="Tahoma"/>
              </a:rPr>
              <a:t>risks</a:t>
            </a:r>
            <a:r>
              <a:rPr sz="4100" b="1" spc="-8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spc="-20" dirty="0">
                <a:solidFill>
                  <a:srgbClr val="253432"/>
                </a:solidFill>
                <a:latin typeface="Verdana"/>
                <a:cs typeface="Verdana"/>
              </a:rPr>
              <a:t>which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enforce</a:t>
            </a:r>
            <a:r>
              <a:rPr sz="4100" spc="-25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50" dirty="0">
                <a:solidFill>
                  <a:srgbClr val="253432"/>
                </a:solidFill>
                <a:latin typeface="Verdana"/>
                <a:cs typeface="Verdana"/>
              </a:rPr>
              <a:t>us</a:t>
            </a:r>
            <a:r>
              <a:rPr sz="4100" spc="-2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4100" spc="-2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90" dirty="0">
                <a:solidFill>
                  <a:srgbClr val="253432"/>
                </a:solidFill>
                <a:latin typeface="Verdana"/>
                <a:cs typeface="Verdana"/>
              </a:rPr>
              <a:t>participate,</a:t>
            </a:r>
            <a:r>
              <a:rPr sz="4100" spc="-2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4100" spc="-2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70" dirty="0">
                <a:solidFill>
                  <a:srgbClr val="253432"/>
                </a:solidFill>
                <a:latin typeface="Verdana"/>
                <a:cs typeface="Verdana"/>
              </a:rPr>
              <a:t>over-</a:t>
            </a:r>
            <a:r>
              <a:rPr sz="4100" spc="55" dirty="0">
                <a:solidFill>
                  <a:srgbClr val="253432"/>
                </a:solidFill>
                <a:latin typeface="Verdana"/>
                <a:cs typeface="Verdana"/>
              </a:rPr>
              <a:t>come</a:t>
            </a:r>
            <a:r>
              <a:rPr sz="4100" spc="-2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obstacles,</a:t>
            </a:r>
            <a:r>
              <a:rPr sz="4100" spc="-24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25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endParaRPr sz="41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780"/>
              </a:spcBef>
            </a:pPr>
            <a:r>
              <a:rPr sz="4100" spc="-105" dirty="0">
                <a:solidFill>
                  <a:srgbClr val="253432"/>
                </a:solidFill>
                <a:latin typeface="Verdana"/>
                <a:cs typeface="Verdana"/>
              </a:rPr>
              <a:t>draft</a:t>
            </a:r>
            <a:r>
              <a:rPr sz="4100" spc="-2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70" dirty="0">
                <a:solidFill>
                  <a:srgbClr val="253432"/>
                </a:solidFill>
                <a:latin typeface="Verdana"/>
                <a:cs typeface="Verdana"/>
              </a:rPr>
              <a:t>projects,</a:t>
            </a:r>
            <a:r>
              <a:rPr sz="4100" spc="-2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20" dirty="0">
                <a:solidFill>
                  <a:srgbClr val="253432"/>
                </a:solidFill>
                <a:latin typeface="Verdana"/>
                <a:cs typeface="Verdana"/>
              </a:rPr>
              <a:t>and</a:t>
            </a:r>
            <a:r>
              <a:rPr sz="4100" spc="-2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4100" spc="-2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45" dirty="0">
                <a:solidFill>
                  <a:srgbClr val="253432"/>
                </a:solidFill>
                <a:latin typeface="Verdana"/>
                <a:cs typeface="Verdana"/>
              </a:rPr>
              <a:t>realize</a:t>
            </a:r>
            <a:r>
              <a:rPr sz="4100" spc="-27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10" dirty="0">
                <a:solidFill>
                  <a:srgbClr val="253432"/>
                </a:solidFill>
                <a:latin typeface="Verdana"/>
                <a:cs typeface="Verdana"/>
              </a:rPr>
              <a:t>them.</a:t>
            </a:r>
            <a:endParaRPr sz="4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930"/>
              </a:spcBef>
            </a:pPr>
            <a:endParaRPr sz="4100">
              <a:latin typeface="Verdana"/>
              <a:cs typeface="Verdana"/>
            </a:endParaRPr>
          </a:p>
          <a:p>
            <a:pPr marL="4209415" marR="5080" indent="1836420" algn="r">
              <a:lnSpc>
                <a:spcPct val="115900"/>
              </a:lnSpc>
            </a:pPr>
            <a:r>
              <a:rPr sz="4100" spc="-484" dirty="0">
                <a:solidFill>
                  <a:srgbClr val="253432"/>
                </a:solidFill>
                <a:latin typeface="Verdana"/>
                <a:cs typeface="Verdana"/>
              </a:rPr>
              <a:t>In</a:t>
            </a:r>
            <a:r>
              <a:rPr sz="4100" spc="-2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45" dirty="0">
                <a:solidFill>
                  <a:srgbClr val="253432"/>
                </a:solidFill>
                <a:latin typeface="Verdana"/>
                <a:cs typeface="Verdana"/>
              </a:rPr>
              <a:t>comparison</a:t>
            </a:r>
            <a:r>
              <a:rPr sz="4100" spc="-31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to</a:t>
            </a:r>
            <a:r>
              <a:rPr sz="4100" spc="-360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95" dirty="0">
                <a:solidFill>
                  <a:srgbClr val="253432"/>
                </a:solidFill>
                <a:latin typeface="Verdana"/>
                <a:cs typeface="Verdana"/>
              </a:rPr>
              <a:t>the</a:t>
            </a:r>
            <a:r>
              <a:rPr sz="4100" spc="-29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b="1" dirty="0">
                <a:solidFill>
                  <a:srgbClr val="253432"/>
                </a:solidFill>
                <a:latin typeface="Tahoma"/>
                <a:cs typeface="Tahoma"/>
              </a:rPr>
              <a:t>picking</a:t>
            </a:r>
            <a:r>
              <a:rPr sz="4100" b="1" spc="-150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b="1" spc="-25" dirty="0">
                <a:solidFill>
                  <a:srgbClr val="253432"/>
                </a:solidFill>
                <a:latin typeface="Tahoma"/>
                <a:cs typeface="Tahoma"/>
              </a:rPr>
              <a:t>and </a:t>
            </a:r>
            <a:r>
              <a:rPr sz="4100" b="1" spc="45" dirty="0">
                <a:solidFill>
                  <a:srgbClr val="253432"/>
                </a:solidFill>
                <a:latin typeface="Tahoma"/>
                <a:cs typeface="Tahoma"/>
              </a:rPr>
              <a:t>choosing</a:t>
            </a:r>
            <a:r>
              <a:rPr sz="4100" b="1" spc="-4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b="1" dirty="0">
                <a:solidFill>
                  <a:srgbClr val="253432"/>
                </a:solidFill>
                <a:latin typeface="Tahoma"/>
                <a:cs typeface="Tahoma"/>
              </a:rPr>
              <a:t>of</a:t>
            </a:r>
            <a:r>
              <a:rPr sz="4100" b="1" spc="15" dirty="0">
                <a:solidFill>
                  <a:srgbClr val="253432"/>
                </a:solidFill>
                <a:latin typeface="Tahoma"/>
                <a:cs typeface="Tahoma"/>
              </a:rPr>
              <a:t> </a:t>
            </a:r>
            <a:r>
              <a:rPr sz="4100" b="1" dirty="0">
                <a:solidFill>
                  <a:srgbClr val="C76509"/>
                </a:solidFill>
                <a:latin typeface="Tahoma"/>
                <a:cs typeface="Tahoma"/>
              </a:rPr>
              <a:t>consumer</a:t>
            </a:r>
            <a:r>
              <a:rPr sz="4100" b="1" spc="10" dirty="0">
                <a:solidFill>
                  <a:srgbClr val="C76509"/>
                </a:solidFill>
                <a:latin typeface="Tahoma"/>
                <a:cs typeface="Tahoma"/>
              </a:rPr>
              <a:t> </a:t>
            </a:r>
            <a:r>
              <a:rPr sz="4100" spc="-240" dirty="0">
                <a:solidFill>
                  <a:srgbClr val="253432"/>
                </a:solidFill>
                <a:latin typeface="Verdana"/>
                <a:cs typeface="Verdana"/>
              </a:rPr>
              <a:t>in</a:t>
            </a:r>
            <a:r>
              <a:rPr sz="4100" spc="-229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53432"/>
                </a:solidFill>
                <a:latin typeface="Verdana"/>
                <a:cs typeface="Verdana"/>
              </a:rPr>
              <a:t>global</a:t>
            </a:r>
            <a:r>
              <a:rPr sz="4100" spc="-22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4100" spc="-55" dirty="0">
                <a:solidFill>
                  <a:srgbClr val="253432"/>
                </a:solidFill>
                <a:latin typeface="Verdana"/>
                <a:cs typeface="Verdana"/>
              </a:rPr>
              <a:t>culture.</a:t>
            </a:r>
            <a:endParaRPr sz="41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Page</a:t>
            </a:r>
            <a:r>
              <a:rPr spc="-145" dirty="0"/>
              <a:t> </a:t>
            </a:r>
            <a:r>
              <a:rPr spc="-160" dirty="0"/>
              <a:t>no.</a:t>
            </a:r>
            <a:r>
              <a:rPr spc="-140" dirty="0"/>
              <a:t> </a:t>
            </a: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114518" y="-22828"/>
            <a:ext cx="4122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75" dirty="0">
                <a:solidFill>
                  <a:srgbClr val="253432"/>
                </a:solidFill>
                <a:latin typeface="Verdana"/>
                <a:cs typeface="Verdana"/>
              </a:rPr>
              <a:t>Setting</a:t>
            </a:r>
            <a:r>
              <a:rPr sz="2800" b="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b="0" spc="-70" dirty="0">
                <a:solidFill>
                  <a:srgbClr val="253432"/>
                </a:solidFill>
                <a:latin typeface="Verdana"/>
                <a:cs typeface="Verdana"/>
              </a:rPr>
              <a:t>out</a:t>
            </a:r>
            <a:r>
              <a:rPr sz="2800" b="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b="0" spc="-70" dirty="0">
                <a:solidFill>
                  <a:srgbClr val="253432"/>
                </a:solidFill>
                <a:latin typeface="Verdana"/>
                <a:cs typeface="Verdana"/>
              </a:rPr>
              <a:t>the</a:t>
            </a:r>
            <a:r>
              <a:rPr sz="2800" b="0" spc="-165" dirty="0">
                <a:solidFill>
                  <a:srgbClr val="253432"/>
                </a:solidFill>
                <a:latin typeface="Verdana"/>
                <a:cs typeface="Verdana"/>
              </a:rPr>
              <a:t> </a:t>
            </a:r>
            <a:r>
              <a:rPr sz="2800" b="0" spc="-10" dirty="0">
                <a:solidFill>
                  <a:srgbClr val="253432"/>
                </a:solidFill>
                <a:latin typeface="Verdana"/>
                <a:cs typeface="Verdana"/>
              </a:rPr>
              <a:t>problem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1039</Words>
  <Application>Microsoft Macintosh PowerPoint</Application>
  <PresentationFormat>Custom</PresentationFormat>
  <Paragraphs>165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Tahoma</vt:lpstr>
      <vt:lpstr>Times New Roman</vt:lpstr>
      <vt:lpstr>Verdana</vt:lpstr>
      <vt:lpstr>Office Theme</vt:lpstr>
      <vt:lpstr>What’s wrong with globalization?: Contra ‘flow speak’ – towards an existential turn in the theory of globalization</vt:lpstr>
      <vt:lpstr>reformulation of the globalization theory</vt:lpstr>
      <vt:lpstr>phenomenologically inclined repositioning of the main concepts</vt:lpstr>
      <vt:lpstr>HOMECOMER</vt:lpstr>
      <vt:lpstr>Why is ‘flow speak’ important?</vt:lpstr>
      <vt:lpstr>PARADIGMATIC SHORTCOMINGS IN ‘FLOW SPEAK’</vt:lpstr>
      <vt:lpstr>LOST TRACK OF THE IDEA OF LIMITS</vt:lpstr>
      <vt:lpstr>ANTHROPOLOGICAL + PHENOMENOLOGICAL SHIFT</vt:lpstr>
      <vt:lpstr>Setting out the problem</vt:lpstr>
      <vt:lpstr>GLOBALIZATION = GROWING MOBILITY</vt:lpstr>
      <vt:lpstr>AGE OF MIGRATION</vt:lpstr>
      <vt:lpstr>Migration paradox in the age of globalization -Düvell</vt:lpstr>
      <vt:lpstr>Existential dimension of migration</vt:lpstr>
      <vt:lpstr>‘spatialization of social theory’ globalization is overambitious notions of deterritorialization vertical dimension horizontal dimension</vt:lpstr>
      <vt:lpstr>RELEVANCY OF ACTION</vt:lpstr>
      <vt:lpstr>‘relevance’ vs.</vt:lpstr>
      <vt:lpstr>PowerPoint Presentation</vt:lpstr>
      <vt:lpstr>DEBATE ON HOME AND BELONGING</vt:lpstr>
      <vt:lpstr>from rutes to roots</vt:lpstr>
      <vt:lpstr>NOSTALGIA</vt:lpstr>
      <vt:lpstr>PowerPoint Presentation</vt:lpstr>
      <vt:lpstr>HOMECOMER</vt:lpstr>
      <vt:lpstr>EXISTENTIAL ISSUES</vt:lpstr>
      <vt:lpstr>PowerPoint Presentation</vt:lpstr>
      <vt:lpstr>ZIGMUNT BAUMAN (1925-2017)</vt:lpstr>
      <vt:lpstr>PowerPoint Presentation</vt:lpstr>
      <vt:lpstr>PowerPoint Presentation</vt:lpstr>
      <vt:lpstr>two strategies of living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wrong with globalization?: Contra ‘flow speak’ – towards an existential turn in the theory of globalization</dc:title>
  <dc:creator>Natalija</dc:creator>
  <cp:keywords>DAF0mMgku00,BAFAhp7g8kY</cp:keywords>
  <cp:lastModifiedBy>Natalija Ćojbašić</cp:lastModifiedBy>
  <cp:revision>1</cp:revision>
  <dcterms:created xsi:type="dcterms:W3CDTF">2023-11-27T17:28:56Z</dcterms:created>
  <dcterms:modified xsi:type="dcterms:W3CDTF">2023-11-27T17:31:18Z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2023-11-27T00:00:00Z</vt:filetime>
  </property>
  <property fmtid="{D5CDD505-2E9C-101B-9397-08002B2CF9AE}" pid="3" name="Creator">
    <vt:lpwstr>Canva</vt:lpwstr>
  </property>
  <property fmtid="{D5CDD505-2E9C-101B-9397-08002B2CF9AE}" pid="4" name="LastSaved">
    <vt:filetime>2023-11-27T00:00:00Z</vt:filetime>
  </property>
  <property fmtid="{D5CDD505-2E9C-101B-9397-08002B2CF9AE}" pid="5" name="Producer">
    <vt:lpwstr>Canva</vt:lpwstr>
  </property>
</Properties>
</file>