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 Light"/>
      <p:regular r:id="rId24"/>
      <p:bold r:id="rId25"/>
    </p:embeddedFont>
    <p:embeddedFont>
      <p:font typeface="Oswald Medium"/>
      <p:regular r:id="rId26"/>
      <p:bold r:id="rId27"/>
    </p:embeddedFont>
    <p:embeddedFont>
      <p:font typeface="Hind Vadodara"/>
      <p:regular r:id="rId28"/>
      <p:bold r:id="rId29"/>
    </p:embeddedFont>
    <p:embeddedFont>
      <p:font typeface="Fira Sans Extra Condensed Medium"/>
      <p:regular r:id="rId30"/>
      <p:bold r:id="rId31"/>
      <p:italic r:id="rId32"/>
      <p:boldItalic r:id="rId33"/>
    </p:embeddedFont>
    <p:embeddedFont>
      <p:font typeface="Hind Vadodara Light"/>
      <p:regular r:id="rId34"/>
      <p:bold r:id="rId35"/>
    </p:embeddedFont>
    <p:embeddedFont>
      <p:font typeface="Hind Vadodara Medium"/>
      <p:regular r:id="rId36"/>
      <p:bold r:id="rId37"/>
    </p:embeddedFont>
    <p:embeddedFont>
      <p:font typeface="Oswald SemiBold"/>
      <p:regular r:id="rId38"/>
      <p:bold r:id="rId39"/>
    </p:embeddedFont>
    <p:embeddedFont>
      <p:font typeface="Oswald"/>
      <p:regular r:id="rId40"/>
      <p:bold r:id="rId41"/>
    </p:embeddedFont>
    <p:embeddedFont>
      <p:font typeface="Jockey One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regular.fntdata"/><Relationship Id="rId20" Type="http://schemas.openxmlformats.org/officeDocument/2006/relationships/slide" Target="slides/slide15.xml"/><Relationship Id="rId42" Type="http://schemas.openxmlformats.org/officeDocument/2006/relationships/font" Target="fonts/JockeyOne-regular.fntdata"/><Relationship Id="rId41" Type="http://schemas.openxmlformats.org/officeDocument/2006/relationships/font" Target="fonts/Oswald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Ligh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Medium-regular.fntdata"/><Relationship Id="rId25" Type="http://schemas.openxmlformats.org/officeDocument/2006/relationships/font" Target="fonts/RobotoSlabLight-bold.fntdata"/><Relationship Id="rId28" Type="http://schemas.openxmlformats.org/officeDocument/2006/relationships/font" Target="fonts/HindVadodara-regular.fntdata"/><Relationship Id="rId27" Type="http://schemas.openxmlformats.org/officeDocument/2006/relationships/font" Target="fonts/Oswal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indVadodar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Medium-bold.fntdata"/><Relationship Id="rId30" Type="http://schemas.openxmlformats.org/officeDocument/2006/relationships/font" Target="fonts/FiraSansExtraCondensedMedium-regular.fntdata"/><Relationship Id="rId11" Type="http://schemas.openxmlformats.org/officeDocument/2006/relationships/slide" Target="slides/slide6.xml"/><Relationship Id="rId33" Type="http://schemas.openxmlformats.org/officeDocument/2006/relationships/font" Target="fonts/FiraSansExtraCondensed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Medium-italic.fntdata"/><Relationship Id="rId13" Type="http://schemas.openxmlformats.org/officeDocument/2006/relationships/slide" Target="slides/slide8.xml"/><Relationship Id="rId35" Type="http://schemas.openxmlformats.org/officeDocument/2006/relationships/font" Target="fonts/HindVadodaraLight-bold.fntdata"/><Relationship Id="rId12" Type="http://schemas.openxmlformats.org/officeDocument/2006/relationships/slide" Target="slides/slide7.xml"/><Relationship Id="rId34" Type="http://schemas.openxmlformats.org/officeDocument/2006/relationships/font" Target="fonts/HindVadodaraLight-regular.fntdata"/><Relationship Id="rId15" Type="http://schemas.openxmlformats.org/officeDocument/2006/relationships/slide" Target="slides/slide10.xml"/><Relationship Id="rId37" Type="http://schemas.openxmlformats.org/officeDocument/2006/relationships/font" Target="fonts/HindVadodaraMedium-bold.fntdata"/><Relationship Id="rId14" Type="http://schemas.openxmlformats.org/officeDocument/2006/relationships/slide" Target="slides/slide9.xml"/><Relationship Id="rId36" Type="http://schemas.openxmlformats.org/officeDocument/2006/relationships/font" Target="fonts/HindVadodaraMedium-regular.fntdata"/><Relationship Id="rId17" Type="http://schemas.openxmlformats.org/officeDocument/2006/relationships/slide" Target="slides/slide12.xml"/><Relationship Id="rId39" Type="http://schemas.openxmlformats.org/officeDocument/2006/relationships/font" Target="fonts/OswaldSemiBold-bold.fntdata"/><Relationship Id="rId16" Type="http://schemas.openxmlformats.org/officeDocument/2006/relationships/slide" Target="slides/slide11.xml"/><Relationship Id="rId38" Type="http://schemas.openxmlformats.org/officeDocument/2006/relationships/font" Target="fonts/OswaldSemiBol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35b0f546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35b0f546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Nasha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35b0f5466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a35b0f5466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Taylar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a5848125d8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a5848125d8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Taylar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35b0f546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a35b0f546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Taylar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a5848125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a5848125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Nasha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5848125d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a5848125d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Nasha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5848125d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a5848125d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Nasha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a53d01f48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a53d01f48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Taylar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7c365f9a0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7c365f9a0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Taylar &amp; Nasha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a5848125d8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a5848125d8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7b68ffdf2_2_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7b68ffdf2_2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Nasha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5848125d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a5848125d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Taylar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Postcommunist social theory is heavily concerned with post-communist transition of not only former soviet states, but the entire world order as well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Looks at the influences of change (agents, institutions, etc.) as well as the consequences of a capitalist world system with no evident alternative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of path dependency - Western archetypes being the only stable framework available for transition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7b68ffdf2_2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7b68ffdf2_2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Taylar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EU accession - process requires democratization and a convergence (or rather a transformation) into Western European values and governance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35b0f5466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a35b0f5466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Taylar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 EU accession - process requires democratization and a convergence (or rather a transformation) into Western European values and governance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35b0f5466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35b0f546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Taylar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On EU accession - process requires democratization and a convergence (or rather a transformation) into Western European values and governance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53d01f48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a53d01f48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Taylar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1b0fa81c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1b0fa81c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Nasha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35b0f546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35b0f546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Nasha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OPEN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2914602" y="2467315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2880680" y="587656"/>
            <a:ext cx="6404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ckey One"/>
              <a:buNone/>
              <a:defRPr sz="6000">
                <a:solidFill>
                  <a:schemeClr val="dk1"/>
                </a:solidFill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TITLE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WESOME WORDS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ctrTitle"/>
          </p:nvPr>
        </p:nvSpPr>
        <p:spPr>
          <a:xfrm>
            <a:off x="2433025" y="682650"/>
            <a:ext cx="4278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ctrTitle"/>
          </p:nvPr>
        </p:nvSpPr>
        <p:spPr>
          <a:xfrm>
            <a:off x="609681" y="4225587"/>
            <a:ext cx="2805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3"/>
          <p:cNvSpPr txBox="1"/>
          <p:nvPr>
            <p:ph idx="1" type="subTitle"/>
          </p:nvPr>
        </p:nvSpPr>
        <p:spPr>
          <a:xfrm>
            <a:off x="609681" y="3104875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2" type="ctrTitle"/>
          </p:nvPr>
        </p:nvSpPr>
        <p:spPr>
          <a:xfrm>
            <a:off x="5906670" y="359063"/>
            <a:ext cx="2626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3"/>
          <p:cNvSpPr txBox="1"/>
          <p:nvPr>
            <p:ph idx="3" type="subTitle"/>
          </p:nvPr>
        </p:nvSpPr>
        <p:spPr>
          <a:xfrm>
            <a:off x="6573870" y="958638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>
            <a:off x="3657050" y="3446126"/>
            <a:ext cx="182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hasCustomPrompt="1" idx="2" type="title"/>
          </p:nvPr>
        </p:nvSpPr>
        <p:spPr>
          <a:xfrm>
            <a:off x="4009550" y="2695838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3435650" y="3909500"/>
            <a:ext cx="2271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DESIGN 1">
  <p:cSld name="TITLE_1_1_1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2637600" y="708175"/>
            <a:ext cx="33366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ITLE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subTitle"/>
          </p:nvPr>
        </p:nvSpPr>
        <p:spPr>
          <a:xfrm flipH="1">
            <a:off x="2052025" y="782563"/>
            <a:ext cx="19833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2" type="subTitle"/>
          </p:nvPr>
        </p:nvSpPr>
        <p:spPr>
          <a:xfrm flipH="1">
            <a:off x="5691825" y="782563"/>
            <a:ext cx="19833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3" type="subTitle"/>
          </p:nvPr>
        </p:nvSpPr>
        <p:spPr>
          <a:xfrm flipH="1">
            <a:off x="2052025" y="3190063"/>
            <a:ext cx="19833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2">
  <p:cSld name="TITLE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ctrTitle"/>
          </p:nvPr>
        </p:nvSpPr>
        <p:spPr>
          <a:xfrm>
            <a:off x="5124601" y="1664025"/>
            <a:ext cx="27834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5234401" y="2057625"/>
            <a:ext cx="2673600" cy="10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/>
        </p:nvSpPr>
        <p:spPr>
          <a:xfrm>
            <a:off x="4453201" y="3654216"/>
            <a:ext cx="3454800" cy="17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including icons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and infographics &amp; images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. </a:t>
            </a:r>
            <a:endParaRPr sz="1000">
              <a:solidFill>
                <a:schemeClr val="accent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  <a:latin typeface="Hind Vadodara"/>
                <a:ea typeface="Hind Vadodara"/>
                <a:cs typeface="Hind Vadodara"/>
                <a:sym typeface="Hind Vadodara"/>
              </a:rPr>
              <a:t>Please keep this slide for attribution.</a:t>
            </a:r>
            <a:endParaRPr b="1" sz="900">
              <a:solidFill>
                <a:schemeClr val="accen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">
  <p:cSld name="TITLE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2084400" y="1202725"/>
            <a:ext cx="5317500" cy="31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6">
    <p:bg>
      <p:bgPr>
        <a:noFill/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280643" y="822405"/>
            <a:ext cx="182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2079894" y="779388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3" type="ctrTitle"/>
          </p:nvPr>
        </p:nvSpPr>
        <p:spPr>
          <a:xfrm>
            <a:off x="3850922" y="1730580"/>
            <a:ext cx="3565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4" type="title"/>
          </p:nvPr>
        </p:nvSpPr>
        <p:spPr>
          <a:xfrm>
            <a:off x="2640827" y="1673996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5" type="ctrTitle"/>
          </p:nvPr>
        </p:nvSpPr>
        <p:spPr>
          <a:xfrm>
            <a:off x="4351279" y="2581531"/>
            <a:ext cx="182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6" type="title"/>
          </p:nvPr>
        </p:nvSpPr>
        <p:spPr>
          <a:xfrm>
            <a:off x="3125560" y="2555313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7" type="ctrTitle"/>
          </p:nvPr>
        </p:nvSpPr>
        <p:spPr>
          <a:xfrm>
            <a:off x="4897903" y="3484239"/>
            <a:ext cx="34275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8" type="title"/>
          </p:nvPr>
        </p:nvSpPr>
        <p:spPr>
          <a:xfrm>
            <a:off x="3686494" y="3423340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idx="9" type="ctrTitle"/>
          </p:nvPr>
        </p:nvSpPr>
        <p:spPr>
          <a:xfrm>
            <a:off x="601931" y="4267871"/>
            <a:ext cx="2774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292825" y="1221276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3" type="subTitle"/>
          </p:nvPr>
        </p:nvSpPr>
        <p:spPr>
          <a:xfrm>
            <a:off x="3850922" y="2098177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4" type="subTitle"/>
          </p:nvPr>
        </p:nvSpPr>
        <p:spPr>
          <a:xfrm>
            <a:off x="4351279" y="2981757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5" type="subTitle"/>
          </p:nvPr>
        </p:nvSpPr>
        <p:spPr>
          <a:xfrm>
            <a:off x="4897903" y="3855281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subTitle"/>
          </p:nvPr>
        </p:nvSpPr>
        <p:spPr>
          <a:xfrm flipH="1">
            <a:off x="2412438" y="2449550"/>
            <a:ext cx="4319100" cy="13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2363413" y="1732574"/>
            <a:ext cx="44706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ctrTitle"/>
          </p:nvPr>
        </p:nvSpPr>
        <p:spPr>
          <a:xfrm>
            <a:off x="1713076" y="1751425"/>
            <a:ext cx="28755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687150" y="1532875"/>
            <a:ext cx="411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TITLE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5185650" y="1846522"/>
            <a:ext cx="2660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3982673" y="2539125"/>
            <a:ext cx="386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ITLE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6111202" y="536016"/>
            <a:ext cx="1396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5712652" y="972853"/>
            <a:ext cx="2193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2321191" y="3818131"/>
            <a:ext cx="2193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3" type="ctrTitle"/>
          </p:nvPr>
        </p:nvSpPr>
        <p:spPr>
          <a:xfrm>
            <a:off x="2719741" y="3381294"/>
            <a:ext cx="1396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4"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ctrTitle"/>
          </p:nvPr>
        </p:nvSpPr>
        <p:spPr>
          <a:xfrm>
            <a:off x="1244725" y="1480497"/>
            <a:ext cx="24456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8"/>
          <p:cNvSpPr txBox="1"/>
          <p:nvPr>
            <p:ph idx="1" type="subTitle"/>
          </p:nvPr>
        </p:nvSpPr>
        <p:spPr>
          <a:xfrm>
            <a:off x="1487723" y="1764442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2" type="ctrTitle"/>
          </p:nvPr>
        </p:nvSpPr>
        <p:spPr>
          <a:xfrm>
            <a:off x="3639605" y="1480497"/>
            <a:ext cx="26268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" name="Google Shape;44;p8"/>
          <p:cNvSpPr txBox="1"/>
          <p:nvPr>
            <p:ph idx="3" type="subTitle"/>
          </p:nvPr>
        </p:nvSpPr>
        <p:spPr>
          <a:xfrm>
            <a:off x="3973198" y="1764442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4" type="ctrTitle"/>
          </p:nvPr>
        </p:nvSpPr>
        <p:spPr>
          <a:xfrm>
            <a:off x="6080446" y="1480497"/>
            <a:ext cx="26268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8"/>
          <p:cNvSpPr txBox="1"/>
          <p:nvPr>
            <p:ph idx="5" type="subTitle"/>
          </p:nvPr>
        </p:nvSpPr>
        <p:spPr>
          <a:xfrm>
            <a:off x="6414036" y="1764442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6" type="ctrTitle"/>
          </p:nvPr>
        </p:nvSpPr>
        <p:spPr>
          <a:xfrm>
            <a:off x="1244725" y="3419972"/>
            <a:ext cx="24456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8"/>
          <p:cNvSpPr txBox="1"/>
          <p:nvPr>
            <p:ph idx="7" type="subTitle"/>
          </p:nvPr>
        </p:nvSpPr>
        <p:spPr>
          <a:xfrm>
            <a:off x="1487723" y="3703917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8" type="ctrTitle"/>
          </p:nvPr>
        </p:nvSpPr>
        <p:spPr>
          <a:xfrm>
            <a:off x="3639605" y="3419972"/>
            <a:ext cx="26268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8"/>
          <p:cNvSpPr txBox="1"/>
          <p:nvPr>
            <p:ph idx="9" type="subTitle"/>
          </p:nvPr>
        </p:nvSpPr>
        <p:spPr>
          <a:xfrm>
            <a:off x="3973198" y="3703917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3" type="ctrTitle"/>
          </p:nvPr>
        </p:nvSpPr>
        <p:spPr>
          <a:xfrm>
            <a:off x="6080446" y="3419972"/>
            <a:ext cx="26268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8"/>
          <p:cNvSpPr txBox="1"/>
          <p:nvPr>
            <p:ph idx="14" type="subTitle"/>
          </p:nvPr>
        </p:nvSpPr>
        <p:spPr>
          <a:xfrm>
            <a:off x="6414036" y="3703917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5"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TEXT ">
  <p:cSld name="TITLE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-177087" y="1019668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6" name="Google Shape;56;p9"/>
          <p:cNvSpPr txBox="1"/>
          <p:nvPr>
            <p:ph idx="2" type="subTitle"/>
          </p:nvPr>
        </p:nvSpPr>
        <p:spPr>
          <a:xfrm>
            <a:off x="2811450" y="2023993"/>
            <a:ext cx="22905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3724588" y="3198960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8" name="Google Shape;58;p9"/>
          <p:cNvSpPr txBox="1"/>
          <p:nvPr>
            <p:ph hasCustomPrompt="1" type="title"/>
          </p:nvPr>
        </p:nvSpPr>
        <p:spPr>
          <a:xfrm>
            <a:off x="2474350" y="1189350"/>
            <a:ext cx="32652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9" name="Google Shape;59;p9"/>
          <p:cNvSpPr txBox="1"/>
          <p:nvPr>
            <p:ph hasCustomPrompt="1" idx="4" type="title"/>
          </p:nvPr>
        </p:nvSpPr>
        <p:spPr>
          <a:xfrm>
            <a:off x="4274925" y="2327125"/>
            <a:ext cx="32652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0" name="Google Shape;60;p9"/>
          <p:cNvSpPr txBox="1"/>
          <p:nvPr>
            <p:ph hasCustomPrompt="1" idx="5" type="title"/>
          </p:nvPr>
        </p:nvSpPr>
        <p:spPr>
          <a:xfrm>
            <a:off x="601850" y="180600"/>
            <a:ext cx="32652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TITLE_1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ctrTitle"/>
          </p:nvPr>
        </p:nvSpPr>
        <p:spPr>
          <a:xfrm>
            <a:off x="2344425" y="835793"/>
            <a:ext cx="1623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" type="subTitle"/>
          </p:nvPr>
        </p:nvSpPr>
        <p:spPr>
          <a:xfrm>
            <a:off x="2433469" y="1365500"/>
            <a:ext cx="1445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2" type="ctrTitle"/>
          </p:nvPr>
        </p:nvSpPr>
        <p:spPr>
          <a:xfrm>
            <a:off x="2328700" y="2767275"/>
            <a:ext cx="165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3" type="subTitle"/>
          </p:nvPr>
        </p:nvSpPr>
        <p:spPr>
          <a:xfrm>
            <a:off x="2433469" y="3312188"/>
            <a:ext cx="1445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4" type="ctrTitle"/>
          </p:nvPr>
        </p:nvSpPr>
        <p:spPr>
          <a:xfrm>
            <a:off x="6290249" y="844350"/>
            <a:ext cx="165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5" type="subTitle"/>
          </p:nvPr>
        </p:nvSpPr>
        <p:spPr>
          <a:xfrm>
            <a:off x="6306131" y="1365500"/>
            <a:ext cx="1623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6" type="ctrTitle"/>
          </p:nvPr>
        </p:nvSpPr>
        <p:spPr>
          <a:xfrm>
            <a:off x="6306130" y="2767263"/>
            <a:ext cx="1623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7" type="subTitle"/>
          </p:nvPr>
        </p:nvSpPr>
        <p:spPr>
          <a:xfrm>
            <a:off x="6306131" y="3312188"/>
            <a:ext cx="1623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8"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ncbi.nlm.nih.gov/pmc/articles/PMC8386467/#B15" TargetMode="External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s://doi.org/10.1111/ecot.12164" TargetMode="External"/><Relationship Id="rId10" Type="http://schemas.openxmlformats.org/officeDocument/2006/relationships/hyperlink" Target="https://doi.org/10.1177/1368431009337349" TargetMode="External"/><Relationship Id="rId13" Type="http://schemas.openxmlformats.org/officeDocument/2006/relationships/hyperlink" Target="https://doi.org/10.2307/3182071" TargetMode="External"/><Relationship Id="rId12" Type="http://schemas.openxmlformats.org/officeDocument/2006/relationships/hyperlink" Target="https://doi.org/10.1111/ecot.12164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i.org/10.1080/1463136032000168899" TargetMode="External"/><Relationship Id="rId4" Type="http://schemas.openxmlformats.org/officeDocument/2006/relationships/hyperlink" Target="https://doi.org/10.1080/1463136032000168899" TargetMode="External"/><Relationship Id="rId9" Type="http://schemas.openxmlformats.org/officeDocument/2006/relationships/hyperlink" Target="https://doi.org/10.1177/1368431009337349" TargetMode="External"/><Relationship Id="rId14" Type="http://schemas.openxmlformats.org/officeDocument/2006/relationships/hyperlink" Target="https://doi.org/10.2307/3182071" TargetMode="External"/><Relationship Id="rId5" Type="http://schemas.openxmlformats.org/officeDocument/2006/relationships/hyperlink" Target="https://doi.org/10.1177/1368431005059703" TargetMode="External"/><Relationship Id="rId6" Type="http://schemas.openxmlformats.org/officeDocument/2006/relationships/hyperlink" Target="https://doi.org/10.1177/1368431005059703" TargetMode="External"/><Relationship Id="rId7" Type="http://schemas.openxmlformats.org/officeDocument/2006/relationships/hyperlink" Target="https://dspace.cuni.cz/handle/20.500.11956/96806" TargetMode="External"/><Relationship Id="rId8" Type="http://schemas.openxmlformats.org/officeDocument/2006/relationships/hyperlink" Target="https://dspace.cuni.cz/handle/20.500.11956/96806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2825575" y="2640250"/>
            <a:ext cx="35547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Taylar Del Brocco &amp; Nasha Patranavik</a:t>
            </a:r>
            <a:endParaRPr/>
          </a:p>
        </p:txBody>
      </p:sp>
      <p:sp>
        <p:nvSpPr>
          <p:cNvPr id="106" name="Google Shape;106;p21"/>
          <p:cNvSpPr txBox="1"/>
          <p:nvPr>
            <p:ph type="ctrTitle"/>
          </p:nvPr>
        </p:nvSpPr>
        <p:spPr>
          <a:xfrm>
            <a:off x="2825575" y="587650"/>
            <a:ext cx="6459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Oswald"/>
                <a:ea typeface="Oswald"/>
                <a:cs typeface="Oswald"/>
                <a:sym typeface="Oswald"/>
              </a:rPr>
              <a:t>POST-COMMUNISM</a:t>
            </a:r>
            <a:endParaRPr b="1" sz="50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07" name="Google Shape;107;p21"/>
          <p:cNvGrpSpPr/>
          <p:nvPr/>
        </p:nvGrpSpPr>
        <p:grpSpPr>
          <a:xfrm>
            <a:off x="-220371" y="-708450"/>
            <a:ext cx="9831569" cy="6188900"/>
            <a:chOff x="-69196" y="-708450"/>
            <a:chExt cx="9831569" cy="6188900"/>
          </a:xfrm>
        </p:grpSpPr>
        <p:sp>
          <p:nvSpPr>
            <p:cNvPr id="108" name="Google Shape;108;p21"/>
            <p:cNvSpPr/>
            <p:nvPr/>
          </p:nvSpPr>
          <p:spPr>
            <a:xfrm flipH="1" rot="5400000">
              <a:off x="2532825" y="1216650"/>
              <a:ext cx="1394100" cy="6459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  <p:sp>
          <p:nvSpPr>
            <p:cNvPr id="109" name="Google Shape;109;p21"/>
            <p:cNvSpPr/>
            <p:nvPr/>
          </p:nvSpPr>
          <p:spPr>
            <a:xfrm rot="10800000">
              <a:off x="-69196" y="-64450"/>
              <a:ext cx="1378952" cy="5272425"/>
            </a:xfrm>
            <a:custGeom>
              <a:rect b="b" l="l" r="r" t="t"/>
              <a:pathLst>
                <a:path extrusionOk="0" h="210897" w="290153">
                  <a:moveTo>
                    <a:pt x="0" y="1900"/>
                  </a:moveTo>
                  <a:lnTo>
                    <a:pt x="154169" y="210897"/>
                  </a:lnTo>
                  <a:lnTo>
                    <a:pt x="285267" y="208454"/>
                  </a:lnTo>
                  <a:lnTo>
                    <a:pt x="2901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0" name="Google Shape;110;p21"/>
            <p:cNvSpPr/>
            <p:nvPr/>
          </p:nvSpPr>
          <p:spPr>
            <a:xfrm rot="-368047">
              <a:off x="835094" y="-677103"/>
              <a:ext cx="210585" cy="5867630"/>
            </a:xfrm>
            <a:prstGeom prst="flowChartMerg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 rot="1295440">
              <a:off x="1474735" y="-686710"/>
              <a:ext cx="319019" cy="6120845"/>
            </a:xfrm>
            <a:prstGeom prst="flowChartMerg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  <p:sp>
          <p:nvSpPr>
            <p:cNvPr id="112" name="Google Shape;112;p21"/>
            <p:cNvSpPr/>
            <p:nvPr/>
          </p:nvSpPr>
          <p:spPr>
            <a:xfrm rot="776938">
              <a:off x="1235746" y="-708708"/>
              <a:ext cx="267297" cy="6189416"/>
            </a:xfrm>
            <a:prstGeom prst="flowChartMerg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  <p:sp>
          <p:nvSpPr>
            <p:cNvPr id="113" name="Google Shape;113;p21"/>
            <p:cNvSpPr/>
            <p:nvPr/>
          </p:nvSpPr>
          <p:spPr>
            <a:xfrm rot="279944">
              <a:off x="1000713" y="-682662"/>
              <a:ext cx="265423" cy="5870998"/>
            </a:xfrm>
            <a:prstGeom prst="flowChartMerg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  <p:sp>
          <p:nvSpPr>
            <p:cNvPr id="114" name="Google Shape;114;p21"/>
            <p:cNvSpPr/>
            <p:nvPr/>
          </p:nvSpPr>
          <p:spPr>
            <a:xfrm rot="5932536">
              <a:off x="4526767" y="71333"/>
              <a:ext cx="277418" cy="9022285"/>
            </a:xfrm>
            <a:prstGeom prst="flowChartMerg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  <p:sp>
          <p:nvSpPr>
            <p:cNvPr id="115" name="Google Shape;115;p21"/>
            <p:cNvSpPr/>
            <p:nvPr/>
          </p:nvSpPr>
          <p:spPr>
            <a:xfrm rot="5592757">
              <a:off x="4887800" y="-29134"/>
              <a:ext cx="481674" cy="8515241"/>
            </a:xfrm>
            <a:prstGeom prst="flowChartMerg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 rot="5180493">
              <a:off x="4887800" y="-895400"/>
              <a:ext cx="481672" cy="9255600"/>
            </a:xfrm>
            <a:prstGeom prst="flowChartMerg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 Vadodara Light"/>
                <a:ea typeface="Hind Vadodara Light"/>
                <a:cs typeface="Hind Vadodara Light"/>
                <a:sym typeface="Hind Vadodara Light"/>
              </a:endParaRPr>
            </a:p>
          </p:txBody>
        </p:sp>
        <p:pic>
          <p:nvPicPr>
            <p:cNvPr id="117" name="Google Shape;11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5401" y="2358575"/>
              <a:ext cx="2445250" cy="28982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/>
          <p:nvPr/>
        </p:nvSpPr>
        <p:spPr>
          <a:xfrm rot="5400000">
            <a:off x="4251750" y="-3956150"/>
            <a:ext cx="640500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195" name="Google Shape;195;p30"/>
          <p:cNvSpPr txBox="1"/>
          <p:nvPr>
            <p:ph idx="15" type="title"/>
          </p:nvPr>
        </p:nvSpPr>
        <p:spPr>
          <a:xfrm>
            <a:off x="345900" y="311350"/>
            <a:ext cx="55140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MODERNIZATION THEORY</a:t>
            </a:r>
            <a:endParaRPr sz="2600"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376050" y="2324750"/>
            <a:ext cx="48627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Influenced by classical theories of Marx, Durkheim, and to some extent Weber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Concerned primarily with underdevelopment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Modernization as a permanent process - Western Europe and North America also continually modernizing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Font typeface="Hind Vadodara Light"/>
              <a:buChar char="○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Developing countries “catching up” to the modernizing West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Soviet Union was a version of modernity that lacked essential elements for stability (e.g. substantial middle class) 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345900" y="1067613"/>
            <a:ext cx="49230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“Transition should be regarded as a recurrent project of modernization, which implies that emancipation is at the centre of post-communist social change, i.e. emancipation from the closed order of communism, and, by the same token, consisting of a fundamental opening up of society for alternative proposals.”  </a:t>
            </a: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(Blokker, 2005)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10908" r="16023" t="0"/>
          <a:stretch/>
        </p:blipFill>
        <p:spPr>
          <a:xfrm>
            <a:off x="5025300" y="0"/>
            <a:ext cx="5634600" cy="5143500"/>
          </a:xfrm>
          <a:prstGeom prst="parallelogram">
            <a:avLst>
              <a:gd fmla="val 24904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2690100" y="321125"/>
            <a:ext cx="6453900" cy="6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204" name="Google Shape;204;p31"/>
          <p:cNvSpPr txBox="1"/>
          <p:nvPr>
            <p:ph type="ctrTitle"/>
          </p:nvPr>
        </p:nvSpPr>
        <p:spPr>
          <a:xfrm>
            <a:off x="3862050" y="395225"/>
            <a:ext cx="5023800" cy="5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POSTMODERNISM</a:t>
            </a:r>
            <a:endParaRPr sz="2600"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05" name="Google Shape;205;p31"/>
          <p:cNvSpPr txBox="1"/>
          <p:nvPr>
            <p:ph idx="1" type="subTitle"/>
          </p:nvPr>
        </p:nvSpPr>
        <p:spPr>
          <a:xfrm>
            <a:off x="3707950" y="1334275"/>
            <a:ext cx="5023800" cy="34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Characterized by the rejection of “grand narratives”</a:t>
            </a:r>
            <a:endParaRPr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Emphasis on fallibility and uncertainty of individual experiences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Opposition to modernity</a:t>
            </a:r>
            <a:endParaRPr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Soviet model was the ultimate realization of modernity in practice</a:t>
            </a:r>
            <a:endParaRPr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Fall of the Soviet Union was proof of the failure of modernity 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Weakening of social relationships and community in contemporary society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Identity in, ideology out</a:t>
            </a:r>
            <a:endParaRPr/>
          </a:p>
          <a:p>
            <a:pPr indent="-304800" lvl="1" marL="914400" rtl="0" algn="l">
              <a:spcBef>
                <a:spcPts val="1000"/>
              </a:spcBef>
              <a:spcAft>
                <a:spcPts val="1000"/>
              </a:spcAft>
              <a:buSzPts val="1200"/>
              <a:buChar char="○"/>
            </a:pPr>
            <a:r>
              <a:rPr lang="en"/>
              <a:t>Identity politics has replaced ideological divisions in postcommunist era</a:t>
            </a:r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 rotWithShape="1">
          <a:blip r:embed="rId3">
            <a:alphaModFix/>
          </a:blip>
          <a:srcRect b="50093" l="18848" r="18842" t="-24893"/>
          <a:stretch/>
        </p:blipFill>
        <p:spPr>
          <a:xfrm rot="5400000">
            <a:off x="-928850" y="640725"/>
            <a:ext cx="5719750" cy="3862050"/>
          </a:xfrm>
          <a:prstGeom prst="flowChartManualInpu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/>
          <p:nvPr/>
        </p:nvSpPr>
        <p:spPr>
          <a:xfrm>
            <a:off x="2077500" y="1623600"/>
            <a:ext cx="4989000" cy="260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212" name="Google Shape;212;p32"/>
          <p:cNvSpPr txBox="1"/>
          <p:nvPr>
            <p:ph idx="15" type="title"/>
          </p:nvPr>
        </p:nvSpPr>
        <p:spPr>
          <a:xfrm>
            <a:off x="2077500" y="1014600"/>
            <a:ext cx="4989000" cy="6090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GLOBALIZATION &amp; GLOBAL PROBLEMS</a:t>
            </a:r>
            <a:endParaRPr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2077500" y="1721650"/>
            <a:ext cx="4989000" cy="250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Hind Vadodara Light"/>
              <a:buChar char="●"/>
            </a:pPr>
            <a:r>
              <a:rPr lang="en" sz="1200">
                <a:highlight>
                  <a:schemeClr val="lt2"/>
                </a:highlight>
                <a:latin typeface="Hind Vadodara Light"/>
                <a:ea typeface="Hind Vadodara Light"/>
                <a:cs typeface="Hind Vadodara Light"/>
                <a:sym typeface="Hind Vadodara Light"/>
              </a:rPr>
              <a:t>Post-communist </a:t>
            </a:r>
            <a:r>
              <a:rPr lang="en" sz="1200">
                <a:highlight>
                  <a:schemeClr val="lt2"/>
                </a:highlight>
                <a:latin typeface="Hind Vadodara Light"/>
                <a:ea typeface="Hind Vadodara Light"/>
                <a:cs typeface="Hind Vadodara Light"/>
                <a:sym typeface="Hind Vadodara Light"/>
              </a:rPr>
              <a:t>convergence</a:t>
            </a:r>
            <a:r>
              <a:rPr lang="en" sz="1200">
                <a:highlight>
                  <a:schemeClr val="lt2"/>
                </a:highlight>
                <a:latin typeface="Hind Vadodara Light"/>
                <a:ea typeface="Hind Vadodara Light"/>
                <a:cs typeface="Hind Vadodara Light"/>
                <a:sym typeface="Hind Vadodara Light"/>
              </a:rPr>
              <a:t> under Western neoliberalism</a:t>
            </a:r>
            <a:endParaRPr sz="1200">
              <a:highlight>
                <a:schemeClr val="lt2"/>
              </a:highlight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9085" lvl="1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Hind Vadodara Light"/>
              <a:buChar char="○"/>
            </a:pPr>
            <a:r>
              <a:rPr lang="en" sz="1200">
                <a:highlight>
                  <a:schemeClr val="lt2"/>
                </a:highlight>
                <a:latin typeface="Hind Vadodara Light"/>
                <a:ea typeface="Hind Vadodara Light"/>
                <a:cs typeface="Hind Vadodara Light"/>
                <a:sym typeface="Hind Vadodara Light"/>
              </a:rPr>
              <a:t>Democratization and decentralization</a:t>
            </a:r>
            <a:endParaRPr sz="1200">
              <a:highlight>
                <a:schemeClr val="lt2"/>
              </a:highlight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9085" lvl="1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Hind Vadodara Light"/>
              <a:buChar char="○"/>
            </a:pPr>
            <a:r>
              <a:rPr lang="en" sz="1200">
                <a:highlight>
                  <a:schemeClr val="lt2"/>
                </a:highlight>
                <a:latin typeface="Hind Vadodara Light"/>
                <a:ea typeface="Hind Vadodara Light"/>
                <a:cs typeface="Hind Vadodara Light"/>
                <a:sym typeface="Hind Vadodara Light"/>
              </a:rPr>
              <a:t>Free trade </a:t>
            </a:r>
            <a:endParaRPr sz="1200">
              <a:highlight>
                <a:schemeClr val="lt2"/>
              </a:highlight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9085" lvl="0" marL="457200" rtl="0" algn="l">
              <a:spcBef>
                <a:spcPts val="1000"/>
              </a:spcBef>
              <a:spcAft>
                <a:spcPts val="0"/>
              </a:spcAft>
              <a:buSzPct val="100000"/>
              <a:buFont typeface="Hind Vadodara Light"/>
              <a:buChar char="●"/>
            </a:pPr>
            <a:r>
              <a:rPr lang="en" sz="1200">
                <a:highlight>
                  <a:schemeClr val="lt2"/>
                </a:highlight>
                <a:latin typeface="Hind Vadodara Light"/>
                <a:ea typeface="Hind Vadodara Light"/>
                <a:cs typeface="Hind Vadodara Light"/>
                <a:sym typeface="Hind Vadodara Light"/>
              </a:rPr>
              <a:t>Limitations of globalization</a:t>
            </a:r>
            <a:endParaRPr sz="1200">
              <a:highlight>
                <a:schemeClr val="lt2"/>
              </a:highlight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9085" lvl="1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Hind Vadodara Light"/>
              <a:buChar char="○"/>
            </a:pPr>
            <a:r>
              <a:rPr lang="en" sz="1200">
                <a:highlight>
                  <a:schemeClr val="lt2"/>
                </a:highlight>
                <a:latin typeface="Hind Vadodara Light"/>
                <a:ea typeface="Hind Vadodara Light"/>
                <a:cs typeface="Hind Vadodara Light"/>
                <a:sym typeface="Hind Vadodara Light"/>
              </a:rPr>
              <a:t>Global North vs. South: underdevelopment, poverty, and migration</a:t>
            </a:r>
            <a:endParaRPr sz="1200">
              <a:highlight>
                <a:schemeClr val="lt2"/>
              </a:highlight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9085" lvl="0" marL="457200" rtl="0" algn="l">
              <a:spcBef>
                <a:spcPts val="1000"/>
              </a:spcBef>
              <a:spcAft>
                <a:spcPts val="0"/>
              </a:spcAft>
              <a:buSzPct val="100000"/>
              <a:buFont typeface="Hind Vadodara Light"/>
              <a:buChar char="●"/>
            </a:pPr>
            <a:r>
              <a:rPr lang="en" sz="1200">
                <a:highlight>
                  <a:schemeClr val="lt2"/>
                </a:highlight>
                <a:latin typeface="Hind Vadodara Light"/>
                <a:ea typeface="Hind Vadodara Light"/>
                <a:cs typeface="Hind Vadodara Light"/>
                <a:sym typeface="Hind Vadodara Light"/>
              </a:rPr>
              <a:t>Democratic transitions and democratic backsliding</a:t>
            </a:r>
            <a:endParaRPr sz="1200">
              <a:highlight>
                <a:schemeClr val="lt2"/>
              </a:highlight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9085" lvl="1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Hind Vadodara Light"/>
              <a:buChar char="○"/>
            </a:pPr>
            <a:r>
              <a:rPr lang="en" sz="1200">
                <a:highlight>
                  <a:schemeClr val="lt2"/>
                </a:highlight>
                <a:latin typeface="Hind Vadodara Light"/>
                <a:ea typeface="Hind Vadodara Light"/>
                <a:cs typeface="Hind Vadodara Light"/>
                <a:sym typeface="Hind Vadodara Light"/>
              </a:rPr>
              <a:t>Criticisms of path dependency in post-Soviet transitions</a:t>
            </a:r>
            <a:endParaRPr sz="1200">
              <a:highlight>
                <a:schemeClr val="lt2"/>
              </a:highlight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9085" lvl="1" marL="914400" rtl="0" algn="l">
              <a:spcBef>
                <a:spcPts val="1000"/>
              </a:spcBef>
              <a:spcAft>
                <a:spcPts val="1000"/>
              </a:spcAft>
              <a:buSzPct val="100000"/>
              <a:buFont typeface="Hind Vadodara Light"/>
              <a:buChar char="○"/>
            </a:pPr>
            <a:r>
              <a:rPr lang="en" sz="1200">
                <a:highlight>
                  <a:schemeClr val="lt2"/>
                </a:highlight>
                <a:latin typeface="Hind Vadodara Light"/>
                <a:ea typeface="Hind Vadodara Light"/>
                <a:cs typeface="Hind Vadodara Light"/>
                <a:sym typeface="Hind Vadodara Light"/>
              </a:rPr>
              <a:t>Heterogeneity in democratic consolidation processes among post-Soviet states </a:t>
            </a:r>
            <a:endParaRPr sz="1200">
              <a:highlight>
                <a:schemeClr val="lt2"/>
              </a:highlight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/>
        </p:nvSpPr>
        <p:spPr>
          <a:xfrm>
            <a:off x="3319750" y="2094150"/>
            <a:ext cx="5593800" cy="21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Transitologist School holds that all the post-communist cases have been in a process of ‘transition’ from communism to democracy or some sort of democracy (Bingol, 2010)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Although in Central Asia,  it was the revival of nationalism, not of democracy (Western idea)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Trade-offs between nationalism and democracy; as nationalism develops the likelihood of democracy diminishes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Economic hardship in the post-Soviet era has set aside concerns over identity, fostering a shared experience among different ethnic groups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219" name="Google Shape;219;p33"/>
          <p:cNvSpPr/>
          <p:nvPr/>
        </p:nvSpPr>
        <p:spPr>
          <a:xfrm>
            <a:off x="0" y="1015375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220" name="Google Shape;220;p33"/>
          <p:cNvSpPr txBox="1"/>
          <p:nvPr>
            <p:ph idx="15" type="title"/>
          </p:nvPr>
        </p:nvSpPr>
        <p:spPr>
          <a:xfrm>
            <a:off x="1571625" y="1088875"/>
            <a:ext cx="71517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POST-COMMUNISM IN CENTRAL ASIA</a:t>
            </a:r>
            <a:endParaRPr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221" name="Google Shape;221;p33"/>
          <p:cNvPicPr preferRelativeResize="0"/>
          <p:nvPr/>
        </p:nvPicPr>
        <p:blipFill rotWithShape="1">
          <a:blip r:embed="rId3">
            <a:alphaModFix/>
          </a:blip>
          <a:srcRect b="27272" l="-10160" r="10160" t="0"/>
          <a:stretch/>
        </p:blipFill>
        <p:spPr>
          <a:xfrm>
            <a:off x="-1162600" y="0"/>
            <a:ext cx="4972800" cy="5143500"/>
          </a:xfrm>
          <a:prstGeom prst="parallelogram">
            <a:avLst>
              <a:gd fmla="val 2140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/>
        </p:nvSpPr>
        <p:spPr>
          <a:xfrm>
            <a:off x="3674600" y="2409350"/>
            <a:ext cx="5383200" cy="15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China: no longer strictly under communist ideologies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Font typeface="Hind Vadodara Light"/>
              <a:buChar char="○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Still governed by the Chinese Communist Party (CCP) since 1949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Font typeface="Hind Vadodara Light"/>
              <a:buChar char="○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The economic reforms initiated by Deng Xiaoping in the late 20th century bring China through economic growth and development.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Font typeface="Hind Vadodara Light"/>
              <a:buChar char="○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Political system remains communist but the economic structure has shifted toward a socialist market economy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227" name="Google Shape;227;p34"/>
          <p:cNvSpPr/>
          <p:nvPr/>
        </p:nvSpPr>
        <p:spPr>
          <a:xfrm>
            <a:off x="0" y="332875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228" name="Google Shape;228;p34"/>
          <p:cNvSpPr txBox="1"/>
          <p:nvPr>
            <p:ph idx="15" type="title"/>
          </p:nvPr>
        </p:nvSpPr>
        <p:spPr>
          <a:xfrm>
            <a:off x="3783950" y="462750"/>
            <a:ext cx="51645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POST-COMMUNISM IN EAST ASIA: CHINA</a:t>
            </a:r>
            <a:endParaRPr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3639350" y="1399700"/>
            <a:ext cx="54537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“</a:t>
            </a:r>
            <a:r>
              <a:rPr i="1"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A communist society is a socioeconomic order structured upon the common ownership of the means of production and the absence of social classes, money, and the state.”  </a:t>
            </a: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(Kurian and Boryczka, </a:t>
            </a:r>
            <a:r>
              <a:rPr lang="en" sz="1200">
                <a:uFill>
                  <a:noFill/>
                </a:uFill>
                <a:latin typeface="Hind Vadodara Light"/>
                <a:ea typeface="Hind Vadodara Light"/>
                <a:cs typeface="Hind Vadodara Light"/>
                <a:sym typeface="Hind Vadodara Light"/>
                <a:hlinkClick r:id="rId3"/>
              </a:rPr>
              <a:t>2010</a:t>
            </a: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)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pic>
        <p:nvPicPr>
          <p:cNvPr id="230" name="Google Shape;230;p34"/>
          <p:cNvPicPr preferRelativeResize="0"/>
          <p:nvPr/>
        </p:nvPicPr>
        <p:blipFill rotWithShape="1">
          <a:blip r:embed="rId4">
            <a:alphaModFix/>
          </a:blip>
          <a:srcRect b="0" l="0" r="33038" t="0"/>
          <a:stretch/>
        </p:blipFill>
        <p:spPr>
          <a:xfrm flipH="1">
            <a:off x="-1926698" y="0"/>
            <a:ext cx="6032100" cy="5143500"/>
          </a:xfrm>
          <a:prstGeom prst="parallelogram">
            <a:avLst>
              <a:gd fmla="val 2273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" y="0"/>
            <a:ext cx="91439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/>
          <p:nvPr/>
        </p:nvSpPr>
        <p:spPr>
          <a:xfrm>
            <a:off x="359150" y="697075"/>
            <a:ext cx="5066400" cy="262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237" name="Google Shape;237;p35"/>
          <p:cNvSpPr txBox="1"/>
          <p:nvPr>
            <p:ph idx="4294967295" type="title"/>
          </p:nvPr>
        </p:nvSpPr>
        <p:spPr>
          <a:xfrm>
            <a:off x="359150" y="163675"/>
            <a:ext cx="5066400" cy="6090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POST-COMMUNISM IN EAST ASIA: CHINA</a:t>
            </a:r>
            <a:endParaRPr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359150" y="811375"/>
            <a:ext cx="5013900" cy="25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In contrast to the eventual collapse of communist power structures , China made a major institutional innovation by introducing the market economy under communist rule 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3370" lvl="0" marL="457200" rtl="0" algn="l">
              <a:spcBef>
                <a:spcPts val="1000"/>
              </a:spcBef>
              <a:spcAft>
                <a:spcPts val="0"/>
              </a:spcAft>
              <a:buSzPct val="1000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Problems faced were different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3369" lvl="1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Hind Vadodara Light"/>
              <a:buChar char="○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States under the Soviet Union: gave up all the socialism elements and embrace </a:t>
            </a:r>
            <a:r>
              <a:rPr i="1"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capitalism</a:t>
            </a:r>
            <a:endParaRPr i="1"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3369" lvl="1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Hind Vadodara Light"/>
              <a:buChar char="○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China: still conceptualise the change in terms of socialism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3370" lvl="0" marL="457200" rtl="0" algn="l">
              <a:spcBef>
                <a:spcPts val="1000"/>
              </a:spcBef>
              <a:spcAft>
                <a:spcPts val="0"/>
              </a:spcAft>
              <a:buSzPct val="1000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CCP employed nationalism to strengthen its legitimacy and maintain social cohesion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3370" lvl="0" marL="457200" rtl="0" algn="l">
              <a:spcBef>
                <a:spcPts val="1000"/>
              </a:spcBef>
              <a:spcAft>
                <a:spcPts val="0"/>
              </a:spcAft>
              <a:buSzPct val="1000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Similar to Central Asia,  it was the revival of nationalism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293369" lvl="1" marL="914400" rtl="0" algn="l">
              <a:spcBef>
                <a:spcPts val="1000"/>
              </a:spcBef>
              <a:spcAft>
                <a:spcPts val="1000"/>
              </a:spcAft>
              <a:buSzPct val="100000"/>
              <a:buFont typeface="Hind Vadodara Light"/>
              <a:buChar char="○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foreign policy has become more assertive to secure China's interests on the global stage → advance economic development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/>
          <p:nvPr/>
        </p:nvSpPr>
        <p:spPr>
          <a:xfrm>
            <a:off x="0" y="306050"/>
            <a:ext cx="9144000" cy="60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244" name="Google Shape;244;p36"/>
          <p:cNvSpPr txBox="1"/>
          <p:nvPr>
            <p:ph idx="15" type="title"/>
          </p:nvPr>
        </p:nvSpPr>
        <p:spPr>
          <a:xfrm>
            <a:off x="666150" y="306050"/>
            <a:ext cx="71517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IMPLICATIONS FOR SOCIAL THEORY</a:t>
            </a:r>
            <a:endParaRPr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666150" y="1982100"/>
            <a:ext cx="4003500" cy="27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Sociology and social theory have been dominated by Western intellectual paradigm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Font typeface="Hind Vadodara Light"/>
              <a:buChar char="○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Assessments of social transformations largely framed within the experiences of North America and Western Europe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Post-communism studies tend to be o</a:t>
            </a: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verly Eurocentric: </a:t>
            </a: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does not typically include analysis of Central Asian or East Asian relationship with communism or their </a:t>
            </a: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post-communist</a:t>
            </a: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 transitions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Font typeface="Hind Vadodara Light"/>
              <a:buChar char="○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Differentiation in transformative experiences between East and West 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246" name="Google Shape;246;p36"/>
          <p:cNvSpPr txBox="1"/>
          <p:nvPr>
            <p:ph idx="4294967295" type="subTitle"/>
          </p:nvPr>
        </p:nvSpPr>
        <p:spPr>
          <a:xfrm>
            <a:off x="639300" y="1044625"/>
            <a:ext cx="7865400" cy="7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“Sociology needs a renewed comparative grasp of specific processes and their local effects rather than over-generalized concepts such as global civil society, cosmopolitan democracy, liquid modernity, or second modernity.”</a:t>
            </a:r>
            <a:r>
              <a:rPr lang="en"/>
              <a:t>  (Outhwaite &amp; Ray, 2008)</a:t>
            </a:r>
            <a:endParaRPr/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850" y="1982100"/>
            <a:ext cx="4003350" cy="250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/>
          <p:nvPr/>
        </p:nvSpPr>
        <p:spPr>
          <a:xfrm>
            <a:off x="1098175" y="-47500"/>
            <a:ext cx="8463038" cy="5272425"/>
          </a:xfrm>
          <a:custGeom>
            <a:rect b="b" l="l" r="r" t="t"/>
            <a:pathLst>
              <a:path extrusionOk="0" h="210897" w="290153">
                <a:moveTo>
                  <a:pt x="0" y="1900"/>
                </a:moveTo>
                <a:lnTo>
                  <a:pt x="154169" y="210897"/>
                </a:lnTo>
                <a:lnTo>
                  <a:pt x="285267" y="208454"/>
                </a:lnTo>
                <a:lnTo>
                  <a:pt x="2901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53" name="Google Shape;253;p37"/>
          <p:cNvSpPr txBox="1"/>
          <p:nvPr/>
        </p:nvSpPr>
        <p:spPr>
          <a:xfrm>
            <a:off x="246550" y="3406600"/>
            <a:ext cx="31824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QUESTIONS FOR DISCUSSION:</a:t>
            </a:r>
            <a:endParaRPr sz="3600"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3620450" y="1193025"/>
            <a:ext cx="51324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ind Vadodara"/>
              <a:buChar char="●"/>
            </a:pPr>
            <a:r>
              <a:rPr lang="en">
                <a:solidFill>
                  <a:schemeClr val="lt2"/>
                </a:solidFill>
                <a:latin typeface="Hind Vadodara"/>
                <a:ea typeface="Hind Vadodara"/>
                <a:cs typeface="Hind Vadodara"/>
                <a:sym typeface="Hind Vadodara"/>
              </a:rPr>
              <a:t>Has communism remained a defeated alternative to capitalism?</a:t>
            </a:r>
            <a:endParaRPr>
              <a:solidFill>
                <a:schemeClr val="lt2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ind Vadodara"/>
              <a:buChar char="●"/>
            </a:pPr>
            <a:r>
              <a:rPr lang="en">
                <a:solidFill>
                  <a:schemeClr val="lt2"/>
                </a:solidFill>
                <a:latin typeface="Hind Vadodara"/>
                <a:ea typeface="Hind Vadodara"/>
                <a:cs typeface="Hind Vadodara"/>
                <a:sym typeface="Hind Vadodara"/>
              </a:rPr>
              <a:t>Can democracy and capitalism be mutually exclusive or is one dependent on the other?</a:t>
            </a:r>
            <a:endParaRPr>
              <a:solidFill>
                <a:schemeClr val="lt2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400"/>
              <a:buFont typeface="Hind Vadodara"/>
              <a:buChar char="●"/>
            </a:pPr>
            <a:r>
              <a:rPr lang="en">
                <a:solidFill>
                  <a:schemeClr val="lt2"/>
                </a:solidFill>
                <a:latin typeface="Hind Vadodara"/>
                <a:ea typeface="Hind Vadodara"/>
                <a:cs typeface="Hind Vadodara"/>
                <a:sym typeface="Hind Vadodara"/>
              </a:rPr>
              <a:t>Can you identify any differences between Eastern and Western sentiments on communism today?</a:t>
            </a:r>
            <a:endParaRPr>
              <a:solidFill>
                <a:schemeClr val="lt2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>
            <p:ph idx="1" type="subTitle"/>
          </p:nvPr>
        </p:nvSpPr>
        <p:spPr>
          <a:xfrm>
            <a:off x="970725" y="351600"/>
            <a:ext cx="7783800" cy="44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Bingol, Y. (2004). Nationalism and democracy in post‐communist Central Asia.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Asian Ethnicity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,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5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(1), 43–60.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https://doi.org/10.1080/1463136032000168899</a:t>
            </a:r>
            <a:endParaRPr u="sng">
              <a:solidFill>
                <a:schemeClr val="hlink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Blokker, P. (2005). Post-Communist Modernization, Transition Studies, and Diversity in Europe.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European Journal of Social Theory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,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8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(4), 503–525.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latin typeface="Hind Vadodara"/>
                <a:ea typeface="Hind Vadodara"/>
                <a:cs typeface="Hind Vadodara"/>
                <a:sym typeface="Hind Vadodara"/>
                <a:hlinkClick r:id="rId6"/>
              </a:rPr>
              <a:t>https://doi.org/10.1177/1368431005059703</a:t>
            </a:r>
            <a:endParaRPr u="sng">
              <a:solidFill>
                <a:schemeClr val="hlink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Kollmorgen, R. (2013). Theories of Postcommunist Transformation. Approaches, Debates, and Problems of Theory Building in the Second Decade of Research.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Studies of Transition States and Societies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,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5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, 88–105.</a:t>
            </a:r>
            <a:endParaRPr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Lánczi, A. (2007). What Is Postcommunism?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Society and Economy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,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29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(1), 65–85.</a:t>
            </a:r>
            <a:endParaRPr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Melichar, B. (2017). Karl Marx versus Max Weber: The Forefathers’ Heritage As a Social History Constant.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Prager Wirtschafts- Und Sozialhistorische Mitteilungen - Prague Economic and Social History Papers, 2016, 24, 2, 87-97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.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latin typeface="Hind Vadodara"/>
                <a:ea typeface="Hind Vadodara"/>
                <a:cs typeface="Hind Vadodara"/>
                <a:sym typeface="Hind Vadodara"/>
                <a:hlinkClick r:id="rId8"/>
              </a:rPr>
              <a:t>https://dspace.cuni.cz/handle/20.500.11956/96806</a:t>
            </a:r>
            <a:endParaRPr u="sng">
              <a:solidFill>
                <a:schemeClr val="hlink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Outhwaite, W., &amp; Ray, L. (2008).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Social Theory and Postcommunism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. John Wiley &amp; Sons.</a:t>
            </a:r>
            <a:endParaRPr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Ray, L. (2009). At the End of the Post-Communist Transformation? Normalization or Imagining Utopia?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European Journal of Social Theory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,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12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(3), 321–336.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latin typeface="Hind Vadodara"/>
                <a:ea typeface="Hind Vadodara"/>
                <a:cs typeface="Hind Vadodara"/>
                <a:sym typeface="Hind Vadodara"/>
                <a:hlinkClick r:id="rId10"/>
              </a:rPr>
              <a:t>https://doi.org/10.1177/1368431009337349</a:t>
            </a:r>
            <a:endParaRPr u="sng">
              <a:solidFill>
                <a:schemeClr val="hlink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Roland, G. (2018). The evolution of post-communist systems.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Economics of Transition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,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26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(4), 589–614.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latin typeface="Hind Vadodara"/>
                <a:ea typeface="Hind Vadodara"/>
                <a:cs typeface="Hind Vadodara"/>
                <a:sym typeface="Hind Vadodara"/>
                <a:hlinkClick r:id="rId12"/>
              </a:rPr>
              <a:t>https://doi.org/10.1111/ecot.12164</a:t>
            </a:r>
            <a:endParaRPr u="sng">
              <a:solidFill>
                <a:schemeClr val="hlink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Wang, X. (2002). The Post-Communist Personality: The Spectre of China’s Capitalist Market Reforms.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The China Journal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, </a:t>
            </a:r>
            <a:r>
              <a:rPr i="1"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47</a:t>
            </a:r>
            <a:r>
              <a:rPr lang="en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, 1–17.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latin typeface="Hind Vadodara"/>
                <a:ea typeface="Hind Vadodara"/>
                <a:cs typeface="Hind Vadodara"/>
                <a:sym typeface="Hind Vadodara"/>
                <a:hlinkClick r:id="rId14"/>
              </a:rPr>
              <a:t>https://doi.org/10.2307/3182071</a:t>
            </a:r>
            <a:endParaRPr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260" name="Google Shape;260;p38"/>
          <p:cNvSpPr txBox="1"/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REFERENCES</a:t>
            </a:r>
            <a:endParaRPr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1000275" y="-90725"/>
            <a:ext cx="8639175" cy="5382673"/>
          </a:xfrm>
          <a:custGeom>
            <a:rect b="b" l="l" r="r" t="t"/>
            <a:pathLst>
              <a:path extrusionOk="0" h="227838" w="345567">
                <a:moveTo>
                  <a:pt x="0" y="1143"/>
                </a:moveTo>
                <a:lnTo>
                  <a:pt x="129921" y="227838"/>
                </a:lnTo>
                <a:lnTo>
                  <a:pt x="345567" y="227838"/>
                </a:lnTo>
                <a:lnTo>
                  <a:pt x="345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3" name="Google Shape;123;p22"/>
          <p:cNvSpPr txBox="1"/>
          <p:nvPr>
            <p:ph idx="9" type="ctrTitle"/>
          </p:nvPr>
        </p:nvSpPr>
        <p:spPr>
          <a:xfrm>
            <a:off x="601925" y="4267875"/>
            <a:ext cx="3116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OUTLINE</a:t>
            </a:r>
            <a:endParaRPr>
              <a:solidFill>
                <a:schemeClr val="accent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24" name="Google Shape;124;p22"/>
          <p:cNvSpPr txBox="1"/>
          <p:nvPr>
            <p:ph type="ctrTitle"/>
          </p:nvPr>
        </p:nvSpPr>
        <p:spPr>
          <a:xfrm>
            <a:off x="2687803" y="334510"/>
            <a:ext cx="3072300" cy="5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DEFINITION</a:t>
            </a:r>
            <a:endParaRPr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25" name="Google Shape;125;p22"/>
          <p:cNvSpPr txBox="1"/>
          <p:nvPr>
            <p:ph idx="3" type="ctrTitle"/>
          </p:nvPr>
        </p:nvSpPr>
        <p:spPr>
          <a:xfrm>
            <a:off x="3180073" y="1062895"/>
            <a:ext cx="39801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HISTORICAL CONTEXT</a:t>
            </a:r>
            <a:endParaRPr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26" name="Google Shape;126;p22"/>
          <p:cNvSpPr txBox="1"/>
          <p:nvPr>
            <p:ph idx="4" type="title"/>
          </p:nvPr>
        </p:nvSpPr>
        <p:spPr>
          <a:xfrm>
            <a:off x="2135487" y="1024531"/>
            <a:ext cx="969600" cy="78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02</a:t>
            </a:r>
            <a:endParaRPr>
              <a:solidFill>
                <a:schemeClr val="lt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27" name="Google Shape;127;p22"/>
          <p:cNvSpPr txBox="1"/>
          <p:nvPr>
            <p:ph idx="2" type="title"/>
          </p:nvPr>
        </p:nvSpPr>
        <p:spPr>
          <a:xfrm>
            <a:off x="1651275" y="246227"/>
            <a:ext cx="969600" cy="78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01</a:t>
            </a:r>
            <a:endParaRPr>
              <a:solidFill>
                <a:schemeClr val="lt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28" name="Google Shape;128;p22"/>
          <p:cNvSpPr txBox="1"/>
          <p:nvPr>
            <p:ph idx="5" type="ctrTitle"/>
          </p:nvPr>
        </p:nvSpPr>
        <p:spPr>
          <a:xfrm>
            <a:off x="3592775" y="1874950"/>
            <a:ext cx="4744500" cy="5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NOTABLE SCHOLARS</a:t>
            </a:r>
            <a:endParaRPr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29" name="Google Shape;129;p22"/>
          <p:cNvSpPr txBox="1"/>
          <p:nvPr>
            <p:ph idx="6" type="title"/>
          </p:nvPr>
        </p:nvSpPr>
        <p:spPr>
          <a:xfrm>
            <a:off x="2553920" y="1791273"/>
            <a:ext cx="969600" cy="78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03</a:t>
            </a:r>
            <a:endParaRPr>
              <a:solidFill>
                <a:schemeClr val="lt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30" name="Google Shape;130;p22"/>
          <p:cNvSpPr txBox="1"/>
          <p:nvPr>
            <p:ph idx="7" type="ctrTitle"/>
          </p:nvPr>
        </p:nvSpPr>
        <p:spPr>
          <a:xfrm>
            <a:off x="4064648" y="2602675"/>
            <a:ext cx="48186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RELATED THEORIES &amp; DISCOURSE</a:t>
            </a:r>
            <a:endParaRPr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31" name="Google Shape;131;p22"/>
          <p:cNvSpPr txBox="1"/>
          <p:nvPr>
            <p:ph idx="8" type="title"/>
          </p:nvPr>
        </p:nvSpPr>
        <p:spPr>
          <a:xfrm>
            <a:off x="3038131" y="2546452"/>
            <a:ext cx="969600" cy="78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04</a:t>
            </a:r>
            <a:endParaRPr>
              <a:solidFill>
                <a:schemeClr val="lt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32" name="Google Shape;132;p22"/>
          <p:cNvSpPr txBox="1"/>
          <p:nvPr>
            <p:ph type="ctrTitle"/>
          </p:nvPr>
        </p:nvSpPr>
        <p:spPr>
          <a:xfrm>
            <a:off x="4593250" y="3293875"/>
            <a:ext cx="4905600" cy="62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IMPLICATIONS FOR SOCIAL THEORY</a:t>
            </a:r>
            <a:endParaRPr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33" name="Google Shape;133;p22"/>
          <p:cNvSpPr txBox="1"/>
          <p:nvPr>
            <p:ph idx="3" type="ctrTitle"/>
          </p:nvPr>
        </p:nvSpPr>
        <p:spPr>
          <a:xfrm>
            <a:off x="5031370" y="4196946"/>
            <a:ext cx="39801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CONCLUSION &amp; DISCUSSION</a:t>
            </a:r>
            <a:endParaRPr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34" name="Google Shape;134;p22"/>
          <p:cNvSpPr txBox="1"/>
          <p:nvPr>
            <p:ph idx="4" type="title"/>
          </p:nvPr>
        </p:nvSpPr>
        <p:spPr>
          <a:xfrm>
            <a:off x="4007683" y="4108670"/>
            <a:ext cx="969600" cy="78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06</a:t>
            </a:r>
            <a:endParaRPr>
              <a:solidFill>
                <a:schemeClr val="lt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35" name="Google Shape;135;p22"/>
          <p:cNvSpPr txBox="1"/>
          <p:nvPr>
            <p:ph idx="2" type="title"/>
          </p:nvPr>
        </p:nvSpPr>
        <p:spPr>
          <a:xfrm>
            <a:off x="3523472" y="3330365"/>
            <a:ext cx="969600" cy="78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05</a:t>
            </a:r>
            <a:endParaRPr>
              <a:solidFill>
                <a:schemeClr val="lt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/>
          <p:nvPr/>
        </p:nvSpPr>
        <p:spPr>
          <a:xfrm>
            <a:off x="5339350" y="749400"/>
            <a:ext cx="3090600" cy="36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141" name="Google Shape;141;p23"/>
          <p:cNvSpPr txBox="1"/>
          <p:nvPr>
            <p:ph idx="1" type="subTitle"/>
          </p:nvPr>
        </p:nvSpPr>
        <p:spPr>
          <a:xfrm flipH="1">
            <a:off x="5583400" y="2138175"/>
            <a:ext cx="2602500" cy="20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lt2"/>
                </a:solidFill>
              </a:rPr>
              <a:t>Study of social transformations of post-soviet states as well as the continued global transformations in the decades following the the fall of the Soviet Union. Post-communism places emphasis on the global convergence of societies under the Western neoliberal framework.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142" name="Google Shape;142;p23"/>
          <p:cNvSpPr txBox="1"/>
          <p:nvPr>
            <p:ph type="title"/>
          </p:nvPr>
        </p:nvSpPr>
        <p:spPr>
          <a:xfrm>
            <a:off x="5339350" y="1291775"/>
            <a:ext cx="30906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HOW IS POST-COMMUNISM DEFINED?</a:t>
            </a:r>
            <a:endParaRPr sz="2200">
              <a:solidFill>
                <a:schemeClr val="lt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/>
          <p:nvPr/>
        </p:nvSpPr>
        <p:spPr>
          <a:xfrm>
            <a:off x="2690100" y="919925"/>
            <a:ext cx="64539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148" name="Google Shape;148;p24"/>
          <p:cNvSpPr txBox="1"/>
          <p:nvPr>
            <p:ph type="ctrTitle"/>
          </p:nvPr>
        </p:nvSpPr>
        <p:spPr>
          <a:xfrm>
            <a:off x="3707950" y="1024175"/>
            <a:ext cx="5023800" cy="54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00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THE “HEYDAY OF HAPPY GLOBALIZATION”</a:t>
            </a:r>
            <a:endParaRPr sz="2300"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49" name="Google Shape;149;p24"/>
          <p:cNvSpPr txBox="1"/>
          <p:nvPr>
            <p:ph idx="1" type="subTitle"/>
          </p:nvPr>
        </p:nvSpPr>
        <p:spPr>
          <a:xfrm>
            <a:off x="3940150" y="1933063"/>
            <a:ext cx="4559400" cy="25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Fall of the Soviet Union in 1989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Preceded by period of intense ideological </a:t>
            </a:r>
            <a:r>
              <a:rPr lang="en"/>
              <a:t>dichotomy: East (communism) vs. West (capitalism)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Prevailing concept of the West “winning” the ideological war</a:t>
            </a:r>
            <a:endParaRPr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Spread of democratization and capitalism, especially into post-Soviet states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1989-2001: “The long post-communist decade” and the “heyday of happy globalization” 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/>
              <a:t>Francis Fukuyama’s “The End of History and the Last Man”</a:t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b="37033" l="14573" r="14580" t="-7066"/>
          <a:stretch/>
        </p:blipFill>
        <p:spPr>
          <a:xfrm rot="5400000">
            <a:off x="-1005900" y="717775"/>
            <a:ext cx="5719750" cy="3707950"/>
          </a:xfrm>
          <a:prstGeom prst="flowChartManualInpu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/>
          <p:nvPr/>
        </p:nvSpPr>
        <p:spPr>
          <a:xfrm>
            <a:off x="-2125" y="916150"/>
            <a:ext cx="60144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156" name="Google Shape;156;p25"/>
          <p:cNvSpPr txBox="1"/>
          <p:nvPr>
            <p:ph type="ctrTitle"/>
          </p:nvPr>
        </p:nvSpPr>
        <p:spPr>
          <a:xfrm>
            <a:off x="497075" y="1005250"/>
            <a:ext cx="5016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THE NEW MILLENIUM</a:t>
            </a:r>
            <a:endParaRPr sz="2600"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57" name="Google Shape;157;p25"/>
          <p:cNvSpPr txBox="1"/>
          <p:nvPr>
            <p:ph idx="1" type="subTitle"/>
          </p:nvPr>
        </p:nvSpPr>
        <p:spPr>
          <a:xfrm>
            <a:off x="497075" y="1951100"/>
            <a:ext cx="4335600" cy="28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Transition and transformation in former Soviet states</a:t>
            </a:r>
            <a:endParaRPr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EU Accession, economic liberalization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challenges for the converged world system</a:t>
            </a:r>
            <a:endParaRPr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9/11 attacks and changing sentiments on rapid globalization and interconnectedness</a:t>
            </a:r>
            <a:endParaRPr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Steady increase in </a:t>
            </a:r>
            <a:r>
              <a:rPr lang="en"/>
              <a:t>protectionism, both economically in the decrease in trade liberalization and politically in the steady return of hard borders.</a:t>
            </a:r>
            <a:endParaRPr/>
          </a:p>
          <a:p>
            <a:pPr indent="-304800" lvl="1" marL="914400" rtl="0" algn="l">
              <a:spcBef>
                <a:spcPts val="1000"/>
              </a:spcBef>
              <a:spcAft>
                <a:spcPts val="1000"/>
              </a:spcAft>
              <a:buSzPts val="1200"/>
              <a:buChar char="○"/>
            </a:pPr>
            <a:r>
              <a:rPr lang="en"/>
              <a:t>Emergence of identity politics - fragmentation of society along identity lines</a:t>
            </a: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 b="0" l="37279" r="-21831" t="0"/>
          <a:stretch/>
        </p:blipFill>
        <p:spPr>
          <a:xfrm>
            <a:off x="5043575" y="0"/>
            <a:ext cx="5802525" cy="5143500"/>
          </a:xfrm>
          <a:prstGeom prst="flowChartInputOutpu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 b="0" l="0" r="3128" t="0"/>
          <a:stretch/>
        </p:blipFill>
        <p:spPr>
          <a:xfrm>
            <a:off x="183963" y="947975"/>
            <a:ext cx="4856627" cy="324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0587" y="947975"/>
            <a:ext cx="3919449" cy="324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/>
          <p:nvPr/>
        </p:nvSpPr>
        <p:spPr>
          <a:xfrm>
            <a:off x="1564800" y="1110763"/>
            <a:ext cx="6014400" cy="311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1564800" y="915738"/>
            <a:ext cx="6014400" cy="95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171" name="Google Shape;171;p27"/>
          <p:cNvSpPr txBox="1"/>
          <p:nvPr>
            <p:ph type="ctrTitle"/>
          </p:nvPr>
        </p:nvSpPr>
        <p:spPr>
          <a:xfrm>
            <a:off x="1876200" y="1102338"/>
            <a:ext cx="5391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CONTEMPORARY SOCIETIES IN THE POST-COMMUNIST ERA</a:t>
            </a:r>
            <a:endParaRPr sz="2400"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72" name="Google Shape;172;p27"/>
          <p:cNvSpPr txBox="1"/>
          <p:nvPr>
            <p:ph idx="1" type="subTitle"/>
          </p:nvPr>
        </p:nvSpPr>
        <p:spPr>
          <a:xfrm>
            <a:off x="1564800" y="2048838"/>
            <a:ext cx="6014400" cy="21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Contemporary societies tend to share common features including:</a:t>
            </a:r>
            <a:endParaRPr/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decentralization of the state and decoupling from economics</a:t>
            </a:r>
            <a:endParaRPr sz="1100"/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post-welfare societies that favor identity, lifestyle, and consumption rather than redistributive policy</a:t>
            </a:r>
            <a:endParaRPr sz="1100"/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the erosion of the public/private boundary and transformation of class and gender relations</a:t>
            </a:r>
            <a:endParaRPr sz="1100"/>
          </a:p>
          <a:p>
            <a:pPr indent="-298450" lvl="1" marL="914400" rtl="0" algn="l">
              <a:spcBef>
                <a:spcPts val="1000"/>
              </a:spcBef>
              <a:spcAft>
                <a:spcPts val="1000"/>
              </a:spcAft>
              <a:buSzPts val="1100"/>
              <a:buChar char="○"/>
            </a:pPr>
            <a:r>
              <a:rPr lang="en" sz="1100"/>
              <a:t>the erosion of scientific authority</a:t>
            </a:r>
            <a:endParaRPr sz="1100"/>
          </a:p>
        </p:txBody>
      </p:sp>
      <p:sp>
        <p:nvSpPr>
          <p:cNvPr id="173" name="Google Shape;173;p27"/>
          <p:cNvSpPr txBox="1"/>
          <p:nvPr/>
        </p:nvSpPr>
        <p:spPr>
          <a:xfrm>
            <a:off x="5920650" y="3904938"/>
            <a:ext cx="15912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Hind Vadodara Light"/>
                <a:ea typeface="Hind Vadodara Light"/>
                <a:cs typeface="Hind Vadodara Light"/>
                <a:sym typeface="Hind Vadodara Light"/>
              </a:rPr>
              <a:t>(Outhwaite &amp; Ray, 2008)</a:t>
            </a:r>
            <a:endParaRPr sz="9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/>
          <p:cNvPicPr preferRelativeResize="0"/>
          <p:nvPr/>
        </p:nvPicPr>
        <p:blipFill rotWithShape="1">
          <a:blip r:embed="rId3">
            <a:alphaModFix/>
          </a:blip>
          <a:srcRect b="12208" l="0" r="0" t="5743"/>
          <a:stretch/>
        </p:blipFill>
        <p:spPr>
          <a:xfrm>
            <a:off x="-875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>
            <p:ph type="ctrTitle"/>
          </p:nvPr>
        </p:nvSpPr>
        <p:spPr>
          <a:xfrm>
            <a:off x="1865125" y="1170675"/>
            <a:ext cx="5412000" cy="11850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POST-COMMUNISM </a:t>
            </a:r>
            <a:endParaRPr sz="3200">
              <a:solidFill>
                <a:schemeClr val="accent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IN SOCIAL THEORY</a:t>
            </a:r>
            <a:endParaRPr sz="3200">
              <a:solidFill>
                <a:schemeClr val="accent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-49950" y="0"/>
            <a:ext cx="9243900" cy="95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185" name="Google Shape;185;p29"/>
          <p:cNvSpPr txBox="1"/>
          <p:nvPr>
            <p:ph idx="15" type="title"/>
          </p:nvPr>
        </p:nvSpPr>
        <p:spPr>
          <a:xfrm>
            <a:off x="1491900" y="227700"/>
            <a:ext cx="71517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NOTABLE SCHOLARS</a:t>
            </a:r>
            <a:endParaRPr sz="2600">
              <a:solidFill>
                <a:schemeClr val="accent5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 b="0" l="10152" r="10160" t="0"/>
          <a:stretch/>
        </p:blipFill>
        <p:spPr>
          <a:xfrm>
            <a:off x="1301425" y="1149650"/>
            <a:ext cx="2844200" cy="28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725" y="1149650"/>
            <a:ext cx="2844200" cy="28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898625" y="3993850"/>
            <a:ext cx="3649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Paul Blokker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Influences of Western ideology on postcommunist transition studies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4771225" y="3993850"/>
            <a:ext cx="35292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Larry Ray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Font typeface="Hind Vadodara Light"/>
              <a:buChar char="●"/>
            </a:pPr>
            <a:r>
              <a:rPr lang="en" sz="1200">
                <a:latin typeface="Hind Vadodara Light"/>
                <a:ea typeface="Hind Vadodara Light"/>
                <a:cs typeface="Hind Vadodara Light"/>
                <a:sym typeface="Hind Vadodara Light"/>
              </a:rPr>
              <a:t>Role of globalization and convergence under neoliberal economics in transition of postcommunist states</a:t>
            </a:r>
            <a:endParaRPr sz="12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volution - History Lesson">
  <a:themeElements>
    <a:clrScheme name="Simple Light">
      <a:dk1>
        <a:srgbClr val="5C1D14"/>
      </a:dk1>
      <a:lt1>
        <a:srgbClr val="FFFFFF"/>
      </a:lt1>
      <a:dk2>
        <a:srgbClr val="595959"/>
      </a:dk2>
      <a:lt2>
        <a:srgbClr val="EEEEEE"/>
      </a:lt2>
      <a:accent1>
        <a:srgbClr val="C9403B"/>
      </a:accent1>
      <a:accent2>
        <a:srgbClr val="5C1D14"/>
      </a:accent2>
      <a:accent3>
        <a:srgbClr val="FCECB4"/>
      </a:accent3>
      <a:accent4>
        <a:srgbClr val="B32A25"/>
      </a:accent4>
      <a:accent5>
        <a:srgbClr val="350C07"/>
      </a:accent5>
      <a:accent6>
        <a:srgbClr val="C5B680"/>
      </a:accent6>
      <a:hlink>
        <a:srgbClr val="C940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