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ous" initials="M" lastIdx="1" clrIdx="0">
    <p:extLst>
      <p:ext uri="{19B8F6BF-5375-455C-9EA6-DF929625EA0E}">
        <p15:presenceInfo xmlns:p15="http://schemas.microsoft.com/office/powerpoint/2012/main" userId="Mato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8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08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76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95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82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5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80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82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06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90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CB76-EB63-401D-BD78-AEBD3F69595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473CB-A42C-4EF7-A445-878565D10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9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Matthew Adams</a:t>
            </a:r>
            <a:br>
              <a:rPr lang="cs-CZ" dirty="0" smtClean="0"/>
            </a:br>
            <a:r>
              <a:rPr lang="cs-CZ" dirty="0" err="1" smtClean="0"/>
              <a:t>Hybridizing</a:t>
            </a:r>
            <a:r>
              <a:rPr lang="cs-CZ" dirty="0" smtClean="0"/>
              <a:t> Habitus and Reflexivity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Contemporary</a:t>
            </a:r>
            <a:r>
              <a:rPr lang="cs-CZ" dirty="0" smtClean="0"/>
              <a:t> Identity?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30860" y="5106838"/>
            <a:ext cx="3441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Presentation</a:t>
            </a:r>
            <a:r>
              <a:rPr lang="cs-CZ" dirty="0" smtClean="0"/>
              <a:t> by Matouš Hron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336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Class: Limits to a Reflexive Habitus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Reflexivity </a:t>
            </a:r>
            <a:r>
              <a:rPr lang="cs-CZ" dirty="0" err="1" smtClean="0"/>
              <a:t>doesn‘t</a:t>
            </a:r>
            <a:r>
              <a:rPr lang="cs-CZ" dirty="0" smtClean="0"/>
              <a:t> </a:t>
            </a:r>
            <a:r>
              <a:rPr lang="en-US" dirty="0"/>
              <a:t>offer the ability to transform one’s situation by itself in every context</a:t>
            </a:r>
            <a:endParaRPr lang="cs-CZ" dirty="0" smtClean="0"/>
          </a:p>
          <a:p>
            <a:r>
              <a:rPr lang="cs-CZ" dirty="0" err="1" smtClean="0"/>
              <a:t>Reasearch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/>
              <a:t>working class mothers’ support networks </a:t>
            </a:r>
            <a:r>
              <a:rPr lang="cs-CZ" dirty="0" smtClean="0"/>
              <a:t>(</a:t>
            </a:r>
            <a:r>
              <a:rPr lang="cs-CZ" dirty="0" err="1" smtClean="0"/>
              <a:t>Mitchell</a:t>
            </a:r>
            <a:r>
              <a:rPr lang="cs-CZ" dirty="0" smtClean="0"/>
              <a:t> </a:t>
            </a:r>
            <a:r>
              <a:rPr lang="cs-CZ" dirty="0"/>
              <a:t>and Green, </a:t>
            </a:r>
            <a:r>
              <a:rPr lang="cs-CZ" dirty="0" smtClean="0"/>
              <a:t>2002)</a:t>
            </a:r>
          </a:p>
          <a:p>
            <a:pPr lvl="1"/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individualised</a:t>
            </a:r>
            <a:r>
              <a:rPr lang="cs-CZ" dirty="0" smtClean="0"/>
              <a:t> </a:t>
            </a:r>
            <a:r>
              <a:rPr lang="cs-CZ" dirty="0" err="1" smtClean="0"/>
              <a:t>self-reflexive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(in </a:t>
            </a:r>
            <a:r>
              <a:rPr lang="cs-CZ" dirty="0" err="1" smtClean="0"/>
              <a:t>Giddens</a:t>
            </a:r>
            <a:r>
              <a:rPr lang="cs-CZ" dirty="0" smtClean="0"/>
              <a:t>‘ </a:t>
            </a:r>
            <a:r>
              <a:rPr lang="cs-CZ" dirty="0" err="1" smtClean="0"/>
              <a:t>sense</a:t>
            </a:r>
            <a:r>
              <a:rPr lang="cs-CZ" dirty="0"/>
              <a:t>)</a:t>
            </a:r>
            <a:endParaRPr lang="cs-CZ" dirty="0" smtClean="0"/>
          </a:p>
          <a:p>
            <a:pPr lvl="1"/>
            <a:r>
              <a:rPr lang="cs-CZ" dirty="0" smtClean="0"/>
              <a:t>But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dependent</a:t>
            </a:r>
            <a:r>
              <a:rPr lang="cs-CZ" dirty="0" smtClean="0"/>
              <a:t> on </a:t>
            </a:r>
            <a:r>
              <a:rPr lang="cs-CZ" dirty="0" err="1" smtClean="0"/>
              <a:t>practicalities</a:t>
            </a:r>
            <a:r>
              <a:rPr lang="cs-CZ" dirty="0" smtClean="0"/>
              <a:t> such as </a:t>
            </a:r>
            <a:r>
              <a:rPr lang="cs-CZ" dirty="0" err="1" smtClean="0"/>
              <a:t>socio-economic</a:t>
            </a:r>
            <a:r>
              <a:rPr lang="cs-CZ" dirty="0"/>
              <a:t> </a:t>
            </a:r>
            <a:r>
              <a:rPr lang="cs-CZ" dirty="0" err="1" smtClean="0"/>
              <a:t>resources</a:t>
            </a:r>
            <a:endParaRPr lang="cs-CZ" dirty="0" smtClean="0"/>
          </a:p>
          <a:p>
            <a:pPr lvl="1"/>
            <a:r>
              <a:rPr lang="cs-CZ" dirty="0" smtClean="0"/>
              <a:t>Reflexivity </a:t>
            </a:r>
            <a:r>
              <a:rPr lang="cs-CZ" dirty="0" err="1" smtClean="0"/>
              <a:t>doesn‘t</a:t>
            </a:r>
            <a:r>
              <a:rPr lang="cs-CZ" dirty="0" smtClean="0"/>
              <a:t> </a:t>
            </a:r>
            <a:r>
              <a:rPr lang="cs-CZ" dirty="0" err="1" smtClean="0"/>
              <a:t>equal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endParaRPr lang="cs-CZ" dirty="0" smtClean="0"/>
          </a:p>
          <a:p>
            <a:pPr lvl="1"/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desired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more </a:t>
            </a:r>
            <a:r>
              <a:rPr lang="cs-CZ" dirty="0" err="1" smtClean="0"/>
              <a:t>varied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in </a:t>
            </a:r>
            <a:r>
              <a:rPr lang="cs-CZ" dirty="0" err="1" smtClean="0"/>
              <a:t>their</a:t>
            </a:r>
            <a:r>
              <a:rPr lang="cs-CZ" dirty="0" smtClean="0"/>
              <a:t> free </a:t>
            </a:r>
            <a:r>
              <a:rPr lang="cs-CZ" dirty="0" err="1" smtClean="0"/>
              <a:t>time</a:t>
            </a:r>
            <a:r>
              <a:rPr lang="cs-CZ" dirty="0" smtClean="0"/>
              <a:t>, but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leisure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more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34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Reflexivity </a:t>
            </a:r>
            <a:r>
              <a:rPr lang="cs-CZ" dirty="0" err="1" smtClean="0"/>
              <a:t>while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characteristic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modernity,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are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shaped</a:t>
            </a:r>
            <a:r>
              <a:rPr lang="cs-CZ" dirty="0" smtClean="0"/>
              <a:t> by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„</a:t>
            </a:r>
            <a:r>
              <a:rPr lang="en-US" dirty="0" smtClean="0"/>
              <a:t>Reflexivity </a:t>
            </a:r>
            <a:r>
              <a:rPr lang="en-US" dirty="0"/>
              <a:t>in this context does not bring choice, just a </a:t>
            </a:r>
            <a:r>
              <a:rPr lang="en-US" dirty="0" smtClean="0"/>
              <a:t>painful</a:t>
            </a:r>
            <a:r>
              <a:rPr lang="cs-CZ" dirty="0" smtClean="0"/>
              <a:t> </a:t>
            </a:r>
            <a:r>
              <a:rPr lang="en-US" dirty="0" smtClean="0"/>
              <a:t>awareness </a:t>
            </a:r>
            <a:r>
              <a:rPr lang="en-US" dirty="0"/>
              <a:t>of the lack of it</a:t>
            </a:r>
            <a:r>
              <a:rPr lang="en-US" dirty="0" smtClean="0"/>
              <a:t>.</a:t>
            </a:r>
            <a:r>
              <a:rPr lang="cs-CZ" dirty="0" smtClean="0"/>
              <a:t>“ (Adams, p. 525)</a:t>
            </a:r>
          </a:p>
          <a:p>
            <a:r>
              <a:rPr lang="en-US" dirty="0" smtClean="0"/>
              <a:t>As </a:t>
            </a:r>
            <a:r>
              <a:rPr lang="en-US" dirty="0"/>
              <a:t>Bauman argues, ‘all of us are </a:t>
            </a:r>
            <a:r>
              <a:rPr lang="en-US" dirty="0" smtClean="0"/>
              <a:t>doomed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life of choices, but not all of us have the means to be choosers</a:t>
            </a:r>
            <a:r>
              <a:rPr lang="en-US" dirty="0" smtClean="0"/>
              <a:t>’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253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Bauman</a:t>
            </a:r>
            <a:r>
              <a:rPr lang="cs-CZ" dirty="0"/>
              <a:t>, Z. (1998) </a:t>
            </a:r>
            <a:r>
              <a:rPr lang="cs-CZ" i="1" dirty="0" err="1"/>
              <a:t>Globalization</a:t>
            </a:r>
            <a:r>
              <a:rPr lang="cs-CZ" i="1" dirty="0"/>
              <a:t>. </a:t>
            </a:r>
            <a:r>
              <a:rPr lang="cs-CZ" dirty="0"/>
              <a:t>Cambridge: Polity.</a:t>
            </a:r>
            <a:endParaRPr lang="cs-CZ" dirty="0" smtClean="0"/>
          </a:p>
          <a:p>
            <a:r>
              <a:rPr lang="en-US" dirty="0" err="1" smtClean="0"/>
              <a:t>McNay</a:t>
            </a:r>
            <a:r>
              <a:rPr lang="en-US" dirty="0"/>
              <a:t>, L. (1999) ‘Gender, Habitus and the Field: Pierre Bourdieu and the Limits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Reflexivity</a:t>
            </a:r>
            <a:r>
              <a:rPr lang="en-US" dirty="0"/>
              <a:t>’, </a:t>
            </a:r>
            <a:r>
              <a:rPr lang="en-US" i="1" dirty="0"/>
              <a:t>Theory, Culture and Society </a:t>
            </a:r>
            <a:r>
              <a:rPr lang="en-US" dirty="0"/>
              <a:t>16(1): 95–117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Mitchell, W. and E. Green (2002) ‘“I don’t Know what I’d do without our Mam</a:t>
            </a:r>
            <a:r>
              <a:rPr lang="en-US" dirty="0" smtClean="0"/>
              <a:t>”:</a:t>
            </a:r>
            <a:r>
              <a:rPr lang="cs-CZ" dirty="0" smtClean="0"/>
              <a:t> </a:t>
            </a:r>
            <a:r>
              <a:rPr lang="en-US" dirty="0" smtClean="0"/>
              <a:t>Motherhood</a:t>
            </a:r>
            <a:r>
              <a:rPr lang="en-US" dirty="0"/>
              <a:t>, Identity and Support Networks’, </a:t>
            </a:r>
            <a:r>
              <a:rPr lang="en-US" i="1" dirty="0"/>
              <a:t>The Sociological Review </a:t>
            </a:r>
            <a:r>
              <a:rPr lang="en-US" dirty="0"/>
              <a:t>50(4</a:t>
            </a:r>
            <a:r>
              <a:rPr lang="en-US" dirty="0" smtClean="0"/>
              <a:t>):</a:t>
            </a:r>
            <a:r>
              <a:rPr lang="cs-CZ" dirty="0" smtClean="0"/>
              <a:t> 1–22</a:t>
            </a:r>
            <a:r>
              <a:rPr lang="cs-CZ" dirty="0"/>
              <a:t>.</a:t>
            </a:r>
            <a:endParaRPr lang="cs-CZ" dirty="0" smtClean="0"/>
          </a:p>
          <a:p>
            <a:r>
              <a:rPr lang="en-US" dirty="0" err="1" smtClean="0"/>
              <a:t>Sweetman</a:t>
            </a:r>
            <a:r>
              <a:rPr lang="en-US" dirty="0"/>
              <a:t>, P. (2003) ‘Twenty-first Century Dis-ease? Habitual Reflexivity or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Reflexive</a:t>
            </a:r>
            <a:r>
              <a:rPr lang="cs-CZ" dirty="0" smtClean="0"/>
              <a:t> </a:t>
            </a:r>
            <a:r>
              <a:rPr lang="cs-CZ" dirty="0"/>
              <a:t>Habitus’, </a:t>
            </a:r>
            <a:r>
              <a:rPr lang="cs-CZ" i="1" dirty="0" err="1"/>
              <a:t>Sociological</a:t>
            </a:r>
            <a:r>
              <a:rPr lang="cs-CZ" i="1" dirty="0"/>
              <a:t> </a:t>
            </a:r>
            <a:r>
              <a:rPr lang="cs-CZ" i="1" dirty="0" err="1"/>
              <a:t>Review</a:t>
            </a:r>
            <a:r>
              <a:rPr lang="cs-CZ" i="1" dirty="0"/>
              <a:t> </a:t>
            </a:r>
            <a:r>
              <a:rPr lang="cs-CZ" dirty="0"/>
              <a:t>51(4): 528–49.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05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Two</a:t>
            </a:r>
            <a:r>
              <a:rPr lang="cs-CZ" dirty="0" smtClean="0"/>
              <a:t> dominant </a:t>
            </a:r>
            <a:r>
              <a:rPr lang="cs-CZ" dirty="0" err="1" smtClean="0"/>
              <a:t>tropes</a:t>
            </a:r>
            <a:r>
              <a:rPr lang="cs-CZ" dirty="0" smtClean="0"/>
              <a:t> in sociology </a:t>
            </a:r>
            <a:r>
              <a:rPr lang="cs-CZ" dirty="0" err="1" smtClean="0"/>
              <a:t>of</a:t>
            </a:r>
            <a:r>
              <a:rPr lang="cs-CZ" dirty="0" smtClean="0"/>
              <a:t> identity and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critique</a:t>
            </a:r>
            <a:endParaRPr lang="cs-CZ" dirty="0" smtClean="0"/>
          </a:p>
          <a:p>
            <a:pPr lvl="1"/>
            <a:r>
              <a:rPr lang="cs-CZ" dirty="0" smtClean="0"/>
              <a:t>Habitus </a:t>
            </a:r>
          </a:p>
          <a:p>
            <a:pPr lvl="1"/>
            <a:r>
              <a:rPr lang="cs-CZ" dirty="0" err="1" smtClean="0"/>
              <a:t>Self</a:t>
            </a:r>
            <a:r>
              <a:rPr lang="cs-CZ" dirty="0" smtClean="0"/>
              <a:t>-reflexivity </a:t>
            </a:r>
          </a:p>
          <a:p>
            <a:r>
              <a:rPr lang="cs-CZ" dirty="0" err="1" smtClean="0"/>
              <a:t>hybridizing</a:t>
            </a:r>
            <a:r>
              <a:rPr lang="cs-CZ" dirty="0" smtClean="0"/>
              <a:t> these </a:t>
            </a:r>
            <a:r>
              <a:rPr lang="cs-CZ" dirty="0" err="1" smtClean="0"/>
              <a:t>tropes</a:t>
            </a:r>
            <a:r>
              <a:rPr lang="cs-CZ" dirty="0" smtClean="0"/>
              <a:t>: </a:t>
            </a:r>
            <a:r>
              <a:rPr lang="cs-CZ" dirty="0" err="1" smtClean="0"/>
              <a:t>reflexive</a:t>
            </a:r>
            <a:r>
              <a:rPr lang="cs-CZ" dirty="0" smtClean="0"/>
              <a:t> habitus</a:t>
            </a:r>
          </a:p>
          <a:p>
            <a:pPr lvl="1"/>
            <a:r>
              <a:rPr lang="cs-CZ" dirty="0" err="1" smtClean="0"/>
              <a:t>McNay</a:t>
            </a:r>
            <a:endParaRPr lang="cs-CZ" dirty="0" smtClean="0"/>
          </a:p>
          <a:p>
            <a:pPr lvl="1"/>
            <a:r>
              <a:rPr lang="cs-CZ" dirty="0" err="1" smtClean="0"/>
              <a:t>Sweetman</a:t>
            </a:r>
            <a:endParaRPr lang="cs-CZ" dirty="0"/>
          </a:p>
          <a:p>
            <a:r>
              <a:rPr lang="cs-CZ" dirty="0" err="1" smtClean="0"/>
              <a:t>Class</a:t>
            </a:r>
            <a:r>
              <a:rPr lang="cs-CZ" dirty="0" smtClean="0"/>
              <a:t>: </a:t>
            </a:r>
            <a:r>
              <a:rPr lang="cs-CZ" dirty="0" err="1" smtClean="0"/>
              <a:t>limits</a:t>
            </a:r>
            <a:r>
              <a:rPr lang="cs-CZ" dirty="0" smtClean="0"/>
              <a:t> to a </a:t>
            </a:r>
            <a:r>
              <a:rPr lang="cs-CZ" dirty="0" err="1" smtClean="0"/>
              <a:t>reflexive</a:t>
            </a:r>
            <a:r>
              <a:rPr lang="cs-CZ" dirty="0" smtClean="0"/>
              <a:t> </a:t>
            </a:r>
            <a:r>
              <a:rPr lang="cs-CZ" dirty="0" smtClean="0"/>
              <a:t>habitus, post-</a:t>
            </a:r>
            <a:r>
              <a:rPr lang="cs-CZ" dirty="0" err="1" smtClean="0"/>
              <a:t>reflexive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81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Extended</a:t>
            </a:r>
            <a:r>
              <a:rPr lang="cs-CZ" dirty="0" smtClean="0"/>
              <a:t> reflexivity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Anthony </a:t>
            </a:r>
            <a:r>
              <a:rPr lang="cs-CZ" dirty="0" err="1" smtClean="0"/>
              <a:t>Giddens</a:t>
            </a:r>
            <a:r>
              <a:rPr lang="cs-CZ" dirty="0" smtClean="0"/>
              <a:t> and Ulrich </a:t>
            </a:r>
            <a:r>
              <a:rPr lang="cs-CZ" dirty="0" smtClean="0"/>
              <a:t>Beck</a:t>
            </a:r>
          </a:p>
          <a:p>
            <a:r>
              <a:rPr lang="en-US" dirty="0"/>
              <a:t>Stems from changes characteristic for late modernity:</a:t>
            </a:r>
            <a:endParaRPr lang="cs-CZ" dirty="0"/>
          </a:p>
          <a:p>
            <a:pPr lvl="1"/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technologies</a:t>
            </a:r>
            <a:endParaRPr lang="cs-CZ" dirty="0" smtClean="0"/>
          </a:p>
          <a:p>
            <a:pPr lvl="1"/>
            <a:r>
              <a:rPr lang="en-US" dirty="0" smtClean="0"/>
              <a:t>Constant </a:t>
            </a:r>
            <a:r>
              <a:rPr lang="en-US" dirty="0"/>
              <a:t>exposure to </a:t>
            </a:r>
            <a:r>
              <a:rPr lang="en-US" dirty="0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cultures</a:t>
            </a:r>
            <a:r>
              <a:rPr lang="cs-CZ" dirty="0" smtClean="0"/>
              <a:t>,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r>
              <a:rPr lang="en-US" dirty="0" smtClean="0"/>
              <a:t>result</a:t>
            </a:r>
            <a:r>
              <a:rPr lang="en-US" dirty="0"/>
              <a:t>: „flexible, authored self, more open, transparent and above all, reflexive“</a:t>
            </a:r>
            <a:endParaRPr lang="cs-CZ" dirty="0"/>
          </a:p>
          <a:p>
            <a:r>
              <a:rPr lang="en-US" dirty="0" smtClean="0"/>
              <a:t>‘</a:t>
            </a:r>
            <a:r>
              <a:rPr lang="en-US" dirty="0"/>
              <a:t>the self today is for everyone a reflexive project’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29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Critique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extended</a:t>
            </a:r>
            <a:r>
              <a:rPr lang="cs-CZ" dirty="0" smtClean="0"/>
              <a:t> reflexivity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excessively weak concept of social </a:t>
            </a:r>
            <a:r>
              <a:rPr lang="en-US" dirty="0" smtClean="0"/>
              <a:t>structure</a:t>
            </a:r>
            <a:endParaRPr lang="cs-CZ" dirty="0" smtClean="0"/>
          </a:p>
          <a:p>
            <a:r>
              <a:rPr lang="en-US" dirty="0" smtClean="0"/>
              <a:t>fails </a:t>
            </a:r>
            <a:r>
              <a:rPr lang="en-US" dirty="0"/>
              <a:t>to account for the restraints on </a:t>
            </a:r>
            <a:r>
              <a:rPr lang="en-US" dirty="0" smtClean="0"/>
              <a:t>agency</a:t>
            </a:r>
            <a:endParaRPr lang="cs-CZ" dirty="0" smtClean="0"/>
          </a:p>
          <a:p>
            <a:r>
              <a:rPr lang="en-US" dirty="0"/>
              <a:t>the analysis is excessively uniform</a:t>
            </a:r>
            <a:endParaRPr lang="cs-CZ" dirty="0"/>
          </a:p>
          <a:p>
            <a:r>
              <a:rPr lang="en-US" dirty="0"/>
              <a:t>agency set free from structure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5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Habitus (P. </a:t>
            </a:r>
            <a:r>
              <a:rPr lang="cs-CZ" dirty="0" err="1" smtClean="0"/>
              <a:t>Bourdieu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en-US" dirty="0" smtClean="0"/>
              <a:t>A </a:t>
            </a:r>
            <a:r>
              <a:rPr lang="en-US" dirty="0"/>
              <a:t>set of norms and expectations unconsciously acquired by individuals through experience and socialization as embodied dispositions, ‘internalized as second nature</a:t>
            </a:r>
            <a:r>
              <a:rPr lang="en-US" dirty="0" smtClean="0"/>
              <a:t>’</a:t>
            </a:r>
            <a:r>
              <a:rPr lang="cs-CZ" dirty="0" smtClean="0"/>
              <a:t>“ (Oxford Reference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Generative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habitus</a:t>
            </a:r>
            <a:endParaRPr lang="cs-CZ" dirty="0"/>
          </a:p>
          <a:p>
            <a:r>
              <a:rPr lang="en-US" dirty="0" smtClean="0"/>
              <a:t>The </a:t>
            </a:r>
            <a:r>
              <a:rPr lang="en-US" i="1" dirty="0"/>
              <a:t>field </a:t>
            </a:r>
            <a:r>
              <a:rPr lang="en-US" dirty="0"/>
              <a:t>refers to the always existing, obligatory </a:t>
            </a:r>
            <a:r>
              <a:rPr lang="en-US" dirty="0" smtClean="0"/>
              <a:t>boundaries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experiential context: ‘a relational configuration endowed with a </a:t>
            </a:r>
            <a:r>
              <a:rPr lang="en-US" dirty="0" smtClean="0"/>
              <a:t>specific</a:t>
            </a:r>
            <a:r>
              <a:rPr lang="cs-CZ" dirty="0" smtClean="0"/>
              <a:t> </a:t>
            </a:r>
            <a:r>
              <a:rPr lang="en-US" dirty="0" smtClean="0"/>
              <a:t>gravity </a:t>
            </a:r>
            <a:r>
              <a:rPr lang="en-US" dirty="0"/>
              <a:t>which it imposes on all the objects and agents which enter it</a:t>
            </a:r>
            <a:r>
              <a:rPr lang="en-US" dirty="0" smtClean="0"/>
              <a:t>’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42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Critique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habitus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Deterministic</a:t>
            </a:r>
            <a:endParaRPr lang="cs-CZ" dirty="0" smtClean="0"/>
          </a:p>
          <a:p>
            <a:r>
              <a:rPr lang="cs-CZ" dirty="0" err="1" smtClean="0"/>
              <a:t>Notion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agency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problematic</a:t>
            </a:r>
            <a:endParaRPr lang="cs-CZ" dirty="0" smtClean="0"/>
          </a:p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room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reflexivity, but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tied</a:t>
            </a:r>
            <a:r>
              <a:rPr lang="cs-CZ" dirty="0" smtClean="0"/>
              <a:t> to </a:t>
            </a:r>
            <a:r>
              <a:rPr lang="cs-CZ" dirty="0" err="1" smtClean="0"/>
              <a:t>specific</a:t>
            </a:r>
            <a:r>
              <a:rPr lang="cs-CZ" dirty="0" smtClean="0"/>
              <a:t> habitus,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deterministic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904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</a:t>
            </a:r>
            <a:r>
              <a:rPr lang="cs-CZ" dirty="0" err="1" smtClean="0"/>
              <a:t>ybridizing</a:t>
            </a:r>
            <a:r>
              <a:rPr lang="cs-CZ" dirty="0" smtClean="0"/>
              <a:t> habitus and reflexivity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Lois</a:t>
            </a:r>
            <a:r>
              <a:rPr lang="cs-CZ" dirty="0" smtClean="0"/>
              <a:t> </a:t>
            </a:r>
            <a:r>
              <a:rPr lang="cs-CZ" dirty="0" err="1" smtClean="0"/>
              <a:t>McNay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/>
              <a:t>Reflexivity as a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possibility</a:t>
            </a:r>
            <a:r>
              <a:rPr lang="cs-CZ" dirty="0"/>
              <a:t> but </a:t>
            </a:r>
            <a:r>
              <a:rPr lang="cs-CZ" dirty="0" err="1"/>
              <a:t>bound</a:t>
            </a:r>
            <a:r>
              <a:rPr lang="cs-CZ" dirty="0"/>
              <a:t> by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(habitus)</a:t>
            </a:r>
          </a:p>
          <a:p>
            <a:pPr lvl="1"/>
            <a:r>
              <a:rPr lang="cs-CZ" dirty="0" smtClean="0"/>
              <a:t>Reflexivity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emerge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fit </a:t>
            </a:r>
            <a:r>
              <a:rPr lang="cs-CZ" dirty="0" err="1" smtClean="0"/>
              <a:t>between</a:t>
            </a:r>
            <a:r>
              <a:rPr lang="cs-CZ" dirty="0" smtClean="0"/>
              <a:t> habitus and </a:t>
            </a:r>
            <a:r>
              <a:rPr lang="cs-CZ" dirty="0" err="1" smtClean="0"/>
              <a:t>field</a:t>
            </a:r>
            <a:endParaRPr lang="cs-CZ" dirty="0" smtClean="0"/>
          </a:p>
          <a:p>
            <a:pPr lvl="2"/>
            <a:r>
              <a:rPr lang="cs-CZ" dirty="0" err="1" smtClean="0"/>
              <a:t>Especially</a:t>
            </a:r>
            <a:r>
              <a:rPr lang="cs-CZ" dirty="0" smtClean="0"/>
              <a:t> in </a:t>
            </a:r>
            <a:r>
              <a:rPr lang="cs-CZ" dirty="0" err="1" smtClean="0"/>
              <a:t>times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crises</a:t>
            </a:r>
            <a:endParaRPr lang="cs-CZ" dirty="0" smtClean="0"/>
          </a:p>
          <a:p>
            <a:pPr lvl="2"/>
            <a:r>
              <a:rPr lang="cs-CZ" dirty="0" err="1" smtClean="0"/>
              <a:t>Movement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fields</a:t>
            </a:r>
            <a:r>
              <a:rPr lang="cs-CZ" dirty="0" smtClean="0"/>
              <a:t>, </a:t>
            </a:r>
            <a:r>
              <a:rPr lang="cs-CZ" dirty="0" err="1" smtClean="0"/>
              <a:t>blurring</a:t>
            </a:r>
            <a:r>
              <a:rPr lang="cs-CZ" dirty="0" smtClean="0"/>
              <a:t> </a:t>
            </a:r>
            <a:r>
              <a:rPr lang="cs-CZ" dirty="0" err="1" smtClean="0"/>
              <a:t>boundaries</a:t>
            </a:r>
            <a:endParaRPr lang="cs-CZ" dirty="0" smtClean="0"/>
          </a:p>
          <a:p>
            <a:pPr lvl="2"/>
            <a:r>
              <a:rPr lang="cs-CZ" dirty="0" smtClean="0"/>
              <a:t>„</a:t>
            </a:r>
            <a:r>
              <a:rPr lang="en-US" dirty="0" smtClean="0"/>
              <a:t>In </a:t>
            </a:r>
            <a:r>
              <a:rPr lang="en-US" dirty="0"/>
              <a:t>such a context, the establishment and </a:t>
            </a:r>
            <a:r>
              <a:rPr lang="en-US" dirty="0" smtClean="0"/>
              <a:t>maintenance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habitus is problematized, allowing reflexivity ‘in</a:t>
            </a:r>
            <a:r>
              <a:rPr lang="en-US" dirty="0" smtClean="0"/>
              <a:t>’.</a:t>
            </a:r>
            <a:r>
              <a:rPr lang="cs-CZ" dirty="0" smtClean="0"/>
              <a:t>“ (</a:t>
            </a:r>
            <a:r>
              <a:rPr lang="cs-CZ" dirty="0" err="1" smtClean="0"/>
              <a:t>Addams</a:t>
            </a:r>
            <a:r>
              <a:rPr lang="cs-CZ" dirty="0" smtClean="0"/>
              <a:t>, p. 518)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6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Hybridizing</a:t>
            </a:r>
            <a:r>
              <a:rPr lang="cs-CZ" dirty="0" smtClean="0"/>
              <a:t>: </a:t>
            </a:r>
            <a:r>
              <a:rPr lang="cs-CZ" dirty="0" err="1"/>
              <a:t>R</a:t>
            </a:r>
            <a:r>
              <a:rPr lang="cs-CZ" dirty="0" err="1" smtClean="0"/>
              <a:t>eflexive</a:t>
            </a:r>
            <a:r>
              <a:rPr lang="cs-CZ" dirty="0" smtClean="0"/>
              <a:t> </a:t>
            </a:r>
            <a:r>
              <a:rPr lang="cs-CZ" dirty="0" smtClean="0"/>
              <a:t>habitus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Paul </a:t>
            </a:r>
            <a:r>
              <a:rPr lang="cs-CZ" dirty="0" err="1" smtClean="0"/>
              <a:t>Sweetman</a:t>
            </a:r>
            <a:endParaRPr lang="cs-CZ" dirty="0" smtClean="0"/>
          </a:p>
          <a:p>
            <a:pPr lvl="1"/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habitus are </a:t>
            </a:r>
            <a:r>
              <a:rPr lang="cs-CZ" dirty="0" err="1" smtClean="0"/>
              <a:t>reflexive</a:t>
            </a:r>
            <a:r>
              <a:rPr lang="cs-CZ" dirty="0" smtClean="0"/>
              <a:t> and </a:t>
            </a:r>
            <a:r>
              <a:rPr lang="cs-CZ" dirty="0" err="1" smtClean="0"/>
              <a:t>reflexive</a:t>
            </a:r>
            <a:r>
              <a:rPr lang="cs-CZ" dirty="0" smtClean="0"/>
              <a:t> habitus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increasingly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endParaRPr lang="cs-CZ" dirty="0" smtClean="0"/>
          </a:p>
          <a:p>
            <a:pPr lvl="1"/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fields</a:t>
            </a:r>
            <a:r>
              <a:rPr lang="cs-CZ" dirty="0" smtClean="0"/>
              <a:t> – </a:t>
            </a:r>
            <a:r>
              <a:rPr lang="cs-CZ" dirty="0" err="1" smtClean="0"/>
              <a:t>crises</a:t>
            </a:r>
            <a:r>
              <a:rPr lang="cs-CZ" dirty="0" smtClean="0"/>
              <a:t>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ubiquitus</a:t>
            </a:r>
            <a:endParaRPr lang="cs-CZ" dirty="0" smtClean="0"/>
          </a:p>
          <a:p>
            <a:pPr lvl="1"/>
            <a:r>
              <a:rPr lang="en-US" dirty="0" smtClean="0"/>
              <a:t>today </a:t>
            </a:r>
            <a:r>
              <a:rPr lang="en-US" dirty="0"/>
              <a:t>the </a:t>
            </a:r>
            <a:r>
              <a:rPr lang="en-US" i="1" dirty="0"/>
              <a:t>disjunction </a:t>
            </a:r>
            <a:r>
              <a:rPr lang="en-US" dirty="0"/>
              <a:t>between habitus and </a:t>
            </a:r>
            <a:r>
              <a:rPr lang="en-US" dirty="0" smtClean="0"/>
              <a:t>field</a:t>
            </a:r>
            <a:r>
              <a:rPr lang="cs-CZ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become the norm, </a:t>
            </a:r>
            <a:r>
              <a:rPr lang="en-US" dirty="0" smtClean="0"/>
              <a:t>a </a:t>
            </a:r>
            <a:r>
              <a:rPr lang="en-US" dirty="0"/>
              <a:t>more or less permanent </a:t>
            </a:r>
            <a:r>
              <a:rPr lang="en-US" dirty="0" smtClean="0"/>
              <a:t>disruption</a:t>
            </a:r>
            <a:r>
              <a:rPr lang="cs-CZ" dirty="0" smtClean="0"/>
              <a:t>“ (</a:t>
            </a:r>
            <a:r>
              <a:rPr lang="cs-CZ" dirty="0" err="1" smtClean="0"/>
              <a:t>Addams</a:t>
            </a:r>
            <a:r>
              <a:rPr lang="cs-CZ" dirty="0" smtClean="0"/>
              <a:t>, 520)</a:t>
            </a:r>
          </a:p>
          <a:p>
            <a:pPr lvl="1"/>
            <a:r>
              <a:rPr lang="cs-CZ" dirty="0" err="1" smtClean="0"/>
              <a:t>Bourdieu‘s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historically</a:t>
            </a:r>
            <a:r>
              <a:rPr lang="cs-CZ" dirty="0" smtClean="0"/>
              <a:t> </a:t>
            </a:r>
            <a:r>
              <a:rPr lang="cs-CZ" dirty="0" err="1" smtClean="0"/>
              <a:t>contingent</a:t>
            </a:r>
            <a:r>
              <a:rPr lang="cs-CZ" dirty="0" smtClean="0"/>
              <a:t>:</a:t>
            </a:r>
          </a:p>
          <a:p>
            <a:pPr marL="914400" lvl="2" indent="0">
              <a:buNone/>
            </a:pPr>
            <a:r>
              <a:rPr lang="cs-CZ" dirty="0" smtClean="0"/>
              <a:t>„</a:t>
            </a:r>
            <a:r>
              <a:rPr lang="en-US" dirty="0" smtClean="0"/>
              <a:t>To </a:t>
            </a:r>
            <a:r>
              <a:rPr lang="en-US" dirty="0"/>
              <a:t>the extent that Bourdieu’s ‘non-reflexive’ habitus depends upon relatively </a:t>
            </a:r>
            <a:r>
              <a:rPr lang="en-US" dirty="0" smtClean="0"/>
              <a:t>stable</a:t>
            </a:r>
            <a:r>
              <a:rPr lang="cs-CZ" dirty="0" smtClean="0"/>
              <a:t> </a:t>
            </a:r>
            <a:r>
              <a:rPr lang="en-US" dirty="0" smtClean="0"/>
              <a:t>social </a:t>
            </a:r>
            <a:r>
              <a:rPr lang="en-US" dirty="0"/>
              <a:t>conditions and on ‘lasting experience of social position’ his analysis may </a:t>
            </a:r>
            <a:r>
              <a:rPr lang="en-US" dirty="0" smtClean="0"/>
              <a:t>thus</a:t>
            </a:r>
            <a:r>
              <a:rPr lang="cs-CZ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said to apply more to simple – or </a:t>
            </a:r>
            <a:r>
              <a:rPr lang="en-US" dirty="0" err="1"/>
              <a:t>organised</a:t>
            </a:r>
            <a:r>
              <a:rPr lang="en-US" dirty="0"/>
              <a:t> – modernity, where the </a:t>
            </a:r>
            <a:r>
              <a:rPr lang="en-US" dirty="0" smtClean="0"/>
              <a:t>comparative</a:t>
            </a:r>
            <a:r>
              <a:rPr lang="cs-CZ" dirty="0" smtClean="0"/>
              <a:t> </a:t>
            </a:r>
            <a:r>
              <a:rPr lang="en-US" dirty="0" smtClean="0"/>
              <a:t>stability </a:t>
            </a:r>
            <a:r>
              <a:rPr lang="en-US" dirty="0"/>
              <a:t>of people’s social identities allowed for a sustained, coherent and </a:t>
            </a:r>
            <a:r>
              <a:rPr lang="en-US" dirty="0" smtClean="0"/>
              <a:t>relatively</a:t>
            </a:r>
            <a:r>
              <a:rPr lang="cs-CZ" dirty="0" smtClean="0"/>
              <a:t> </a:t>
            </a:r>
            <a:r>
              <a:rPr lang="en-US" dirty="0" smtClean="0"/>
              <a:t>secure </a:t>
            </a:r>
            <a:r>
              <a:rPr lang="en-US" dirty="0"/>
              <a:t>relationship between habitus and field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Sweetman</a:t>
            </a:r>
            <a:r>
              <a:rPr lang="en-US" dirty="0"/>
              <a:t>, 2003: 541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/>
              <a:t>„Reflexivity </a:t>
            </a:r>
            <a:r>
              <a:rPr lang="cs-CZ" dirty="0" err="1"/>
              <a:t>winners</a:t>
            </a:r>
            <a:r>
              <a:rPr lang="cs-CZ" dirty="0"/>
              <a:t> and </a:t>
            </a:r>
            <a:r>
              <a:rPr lang="cs-CZ" dirty="0" err="1"/>
              <a:t>losers</a:t>
            </a:r>
            <a:r>
              <a:rPr lang="cs-CZ" dirty="0"/>
              <a:t>“ (</a:t>
            </a:r>
            <a:r>
              <a:rPr lang="cs-CZ" dirty="0" err="1"/>
              <a:t>Lash</a:t>
            </a:r>
            <a:r>
              <a:rPr lang="cs-CZ" dirty="0"/>
              <a:t> &amp; </a:t>
            </a:r>
            <a:r>
              <a:rPr lang="cs-CZ" dirty="0" err="1"/>
              <a:t>Urry</a:t>
            </a:r>
            <a:r>
              <a:rPr lang="cs-CZ" dirty="0"/>
              <a:t>, 1994)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806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Class: Limits to a Reflexive Habitus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Growing</a:t>
            </a:r>
            <a:r>
              <a:rPr lang="cs-CZ" dirty="0" smtClean="0"/>
              <a:t> polarity in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wealth</a:t>
            </a:r>
            <a:r>
              <a:rPr lang="cs-CZ" dirty="0" smtClean="0"/>
              <a:t> and </a:t>
            </a:r>
            <a:r>
              <a:rPr lang="cs-CZ" dirty="0" err="1" smtClean="0"/>
              <a:t>associated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chances</a:t>
            </a:r>
            <a:r>
              <a:rPr lang="cs-CZ" dirty="0" smtClean="0"/>
              <a:t> as a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endParaRPr lang="cs-CZ" dirty="0" smtClean="0"/>
          </a:p>
          <a:p>
            <a:r>
              <a:rPr lang="cs-CZ" dirty="0" err="1" smtClean="0"/>
              <a:t>Distinction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fields</a:t>
            </a:r>
            <a:r>
              <a:rPr lang="cs-CZ" dirty="0" smtClean="0"/>
              <a:t> has </a:t>
            </a:r>
            <a:r>
              <a:rPr lang="cs-CZ" dirty="0" err="1" smtClean="0"/>
              <a:t>increased</a:t>
            </a:r>
            <a:endParaRPr lang="cs-CZ" dirty="0" smtClean="0"/>
          </a:p>
          <a:p>
            <a:r>
              <a:rPr lang="cs-CZ" dirty="0" err="1" smtClean="0"/>
              <a:t>People‘s</a:t>
            </a:r>
            <a:r>
              <a:rPr lang="cs-CZ" dirty="0" smtClean="0"/>
              <a:t> </a:t>
            </a:r>
            <a:r>
              <a:rPr lang="cs-CZ" dirty="0" err="1" smtClean="0"/>
              <a:t>choices</a:t>
            </a:r>
            <a:r>
              <a:rPr lang="cs-CZ" dirty="0" smtClean="0"/>
              <a:t> are limited by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„</a:t>
            </a:r>
            <a:r>
              <a:rPr lang="en-US" dirty="0" smtClean="0"/>
              <a:t>One’s </a:t>
            </a:r>
            <a:r>
              <a:rPr lang="en-US" dirty="0"/>
              <a:t>habitus may restrict and </a:t>
            </a:r>
            <a:r>
              <a:rPr lang="en-US" dirty="0" smtClean="0"/>
              <a:t>condition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proportion of ‘choices’; social change may be facilitating a </a:t>
            </a:r>
            <a:r>
              <a:rPr lang="en-US" dirty="0" smtClean="0"/>
              <a:t>reflexivity</a:t>
            </a:r>
            <a:r>
              <a:rPr lang="cs-CZ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penetrates the fog of structured dispositions; but identities are formed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ability to translate the choices which emerge from this complex </a:t>
            </a:r>
            <a:r>
              <a:rPr lang="en-US" dirty="0" smtClean="0"/>
              <a:t>interplay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/>
              <a:t>meaningful</a:t>
            </a:r>
            <a:r>
              <a:rPr lang="cs-CZ" dirty="0"/>
              <a:t> </a:t>
            </a:r>
            <a:r>
              <a:rPr lang="cs-CZ" dirty="0" err="1"/>
              <a:t>realities</a:t>
            </a:r>
            <a:r>
              <a:rPr lang="cs-CZ" dirty="0" smtClean="0"/>
              <a:t>.“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225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795</Words>
  <Application>Microsoft Office PowerPoint</Application>
  <PresentationFormat>Širokoúhlá obrazovka</PresentationFormat>
  <Paragraphs>73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Matthew Adams Hybridizing Habitus and Reflexivity</vt:lpstr>
      <vt:lpstr>Outline</vt:lpstr>
      <vt:lpstr>Extended reflexivity</vt:lpstr>
      <vt:lpstr>Critique of extended reflexivity</vt:lpstr>
      <vt:lpstr>Habitus (P. Bourdieu)</vt:lpstr>
      <vt:lpstr>Critique of habitus</vt:lpstr>
      <vt:lpstr>Hybridizing habitus and reflexivity</vt:lpstr>
      <vt:lpstr>Hybridizing: Reflexive habitus</vt:lpstr>
      <vt:lpstr>Class: Limits to a Reflexive Habitus</vt:lpstr>
      <vt:lpstr>Class: Limits to a Reflexive Habitus</vt:lpstr>
      <vt:lpstr>Conclusion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Adams Hybridizing Habitus and Reflexivity</dc:title>
  <dc:creator>Matous</dc:creator>
  <cp:lastModifiedBy>Matous</cp:lastModifiedBy>
  <cp:revision>27</cp:revision>
  <dcterms:created xsi:type="dcterms:W3CDTF">2023-12-02T18:27:53Z</dcterms:created>
  <dcterms:modified xsi:type="dcterms:W3CDTF">2023-12-04T21:12:51Z</dcterms:modified>
</cp:coreProperties>
</file>