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media/image2.svg" ContentType="image/svg+xml"/>
  <Override PartName="/ppt/media/image4.svg" ContentType="image/svg+xml"/>
  <Override PartName="/ppt/media/image6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7"/>
  </p:notesMasterIdLst>
  <p:sldIdLst>
    <p:sldId id="478" r:id="rId3"/>
    <p:sldId id="493" r:id="rId4"/>
    <p:sldId id="519" r:id="rId5"/>
    <p:sldId id="485" r:id="rId6"/>
    <p:sldId id="526" r:id="rId7"/>
    <p:sldId id="491" r:id="rId8"/>
    <p:sldId id="520" r:id="rId9"/>
    <p:sldId id="521" r:id="rId10"/>
    <p:sldId id="522" r:id="rId11"/>
    <p:sldId id="524" r:id="rId12"/>
    <p:sldId id="525" r:id="rId13"/>
    <p:sldId id="523" r:id="rId14"/>
    <p:sldId id="506" r:id="rId15"/>
    <p:sldId id="50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7" userDrawn="1">
          <p15:clr>
            <a:srgbClr val="A4A3A4"/>
          </p15:clr>
        </p15:guide>
        <p15:guide id="2" pos="109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na" initials="r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5C"/>
    <a:srgbClr val="3187C6"/>
    <a:srgbClr val="F7C15D"/>
    <a:srgbClr val="DDECF7"/>
    <a:srgbClr val="F2F2F2"/>
    <a:srgbClr val="CDE3F3"/>
    <a:srgbClr val="004A82"/>
    <a:srgbClr val="FFFFFF"/>
    <a:srgbClr val="65A7D9"/>
    <a:srgbClr val="1D4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7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78" y="948"/>
      </p:cViewPr>
      <p:guideLst>
        <p:guide orient="horz" pos="2127"/>
        <p:guide pos="10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-15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2-03T23:45:42.727" idx="11">
    <p:pos x="4220" y="2980"/>
    <p:text> cultural identity and national identity absorbed into the mainstream of
both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 userDrawn="1"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 userDrawn="1"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2" name="矩形 21"/>
          <p:cNvSpPr/>
          <p:nvPr userDrawn="1"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grpSp>
        <p:nvGrpSpPr>
          <p:cNvPr id="24" name="组合 23"/>
          <p:cNvGrpSpPr/>
          <p:nvPr userDrawn="1"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25" name="斜纹 24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26" name="斜纹 25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27" name="斜纹 26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28" name="斜纹 27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文框 5"/>
          <p:cNvSpPr/>
          <p:nvPr userDrawn="1"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7" name="图文框 6"/>
          <p:cNvSpPr/>
          <p:nvPr userDrawn="1"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9355728" y="734801"/>
            <a:ext cx="1121505" cy="1121505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10694250" y="1183734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11081859" y="3343888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1011796" y="994551"/>
            <a:ext cx="672573" cy="672573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1495193" y="5120532"/>
            <a:ext cx="1121505" cy="1121505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623171" y="401820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4" name="矩形 13"/>
          <p:cNvSpPr/>
          <p:nvPr userDrawn="1"/>
        </p:nvSpPr>
        <p:spPr>
          <a:xfrm>
            <a:off x="2023905" y="5898758"/>
            <a:ext cx="672573" cy="672573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5" name="矩形 14"/>
          <p:cNvSpPr/>
          <p:nvPr userDrawn="1"/>
        </p:nvSpPr>
        <p:spPr>
          <a:xfrm>
            <a:off x="796108" y="4367027"/>
            <a:ext cx="906657" cy="906657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6" name="斜纹 15"/>
          <p:cNvSpPr/>
          <p:nvPr userDrawn="1"/>
        </p:nvSpPr>
        <p:spPr>
          <a:xfrm rot="18776160" flipH="1">
            <a:off x="-1805110" y="6254702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7" name="斜纹 16"/>
          <p:cNvSpPr/>
          <p:nvPr userDrawn="1"/>
        </p:nvSpPr>
        <p:spPr>
          <a:xfrm rot="18776160" flipH="1">
            <a:off x="-2100751" y="6722066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8" name="斜纹 17"/>
          <p:cNvSpPr/>
          <p:nvPr userDrawn="1"/>
        </p:nvSpPr>
        <p:spPr>
          <a:xfrm rot="7976160" flipH="1">
            <a:off x="9786700" y="68799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19" name="斜纹 18"/>
          <p:cNvSpPr/>
          <p:nvPr userDrawn="1"/>
        </p:nvSpPr>
        <p:spPr>
          <a:xfrm rot="7976160" flipH="1">
            <a:off x="10434646" y="-740523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4" name="矩形 23"/>
          <p:cNvSpPr/>
          <p:nvPr userDrawn="1"/>
        </p:nvSpPr>
        <p:spPr>
          <a:xfrm>
            <a:off x="10162194" y="1753182"/>
            <a:ext cx="906657" cy="906657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720F0-B823-4B60-8E45-2EA48F4D96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DCE8-BB96-407C-A723-39F591FD62D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png"/><Relationship Id="rId7" Type="http://schemas.openxmlformats.org/officeDocument/2006/relationships/image" Target="../media/image7.jpe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0" Type="http://schemas.openxmlformats.org/officeDocument/2006/relationships/slideLayout" Target="../slideLayouts/slideLayout9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355728" y="734801"/>
            <a:ext cx="1121505" cy="1121505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694250" y="1183734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081859" y="3343888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11796" y="994551"/>
            <a:ext cx="672573" cy="672573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495193" y="5120532"/>
            <a:ext cx="1121505" cy="1121505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1" y="401820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023905" y="5898758"/>
            <a:ext cx="672573" cy="672573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96108" y="4367027"/>
            <a:ext cx="906657" cy="906657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8" name="斜纹 37"/>
          <p:cNvSpPr/>
          <p:nvPr/>
        </p:nvSpPr>
        <p:spPr>
          <a:xfrm rot="18776160" flipH="1">
            <a:off x="-1805110" y="6254702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9" name="斜纹 38"/>
          <p:cNvSpPr/>
          <p:nvPr/>
        </p:nvSpPr>
        <p:spPr>
          <a:xfrm rot="18776160" flipH="1">
            <a:off x="-2100751" y="6722066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4" name="斜纹 43"/>
          <p:cNvSpPr/>
          <p:nvPr/>
        </p:nvSpPr>
        <p:spPr>
          <a:xfrm rot="7976160" flipH="1">
            <a:off x="9786700" y="14251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5" name="斜纹 44"/>
          <p:cNvSpPr/>
          <p:nvPr/>
        </p:nvSpPr>
        <p:spPr>
          <a:xfrm rot="7976160" flipH="1">
            <a:off x="10434646" y="-740523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2099626" y="2332965"/>
            <a:ext cx="7361555" cy="1938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>
                <a:solidFill>
                  <a:srgbClr val="123046"/>
                </a:solidFill>
                <a:latin typeface="Times New Roman Regular" panose="02020603050405020304" charset="0"/>
                <a:ea typeface="思源黑体 CN Bold" panose="020B0800000000000000" pitchFamily="34" charset="-122"/>
                <a:cs typeface="Times New Roman Regular" panose="02020603050405020304" charset="0"/>
              </a:rPr>
              <a:t>Culture as Opposed to What?</a:t>
            </a:r>
            <a:endParaRPr lang="en-US" altLang="zh-CN" sz="4800" dirty="0">
              <a:solidFill>
                <a:srgbClr val="123046"/>
              </a:solidFill>
              <a:latin typeface="Times New Roman Regular" panose="02020603050405020304" charset="0"/>
              <a:ea typeface="思源黑体 CN Bold" panose="020B0800000000000000" pitchFamily="34" charset="-122"/>
              <a:cs typeface="Times New Roman Regular" panose="02020603050405020304" charset="0"/>
            </a:endParaRPr>
          </a:p>
          <a:p>
            <a:r>
              <a:rPr lang="en-US" altLang="zh-CN" sz="3600" dirty="0">
                <a:solidFill>
                  <a:srgbClr val="123046"/>
                </a:solidFill>
                <a:latin typeface="Times New Roman Regular" panose="02020603050405020304" charset="0"/>
                <a:ea typeface="思源黑体 CN Bold" panose="020B0800000000000000" pitchFamily="34" charset="-122"/>
                <a:cs typeface="Times New Roman Regular" panose="02020603050405020304" charset="0"/>
              </a:rPr>
              <a:t>Cultural Belonging in the Context of</a:t>
            </a:r>
            <a:endParaRPr lang="en-US" altLang="zh-CN" sz="3600" dirty="0">
              <a:solidFill>
                <a:srgbClr val="123046"/>
              </a:solidFill>
              <a:latin typeface="Times New Roman Regular" panose="02020603050405020304" charset="0"/>
              <a:ea typeface="思源黑体 CN Bold" panose="020B0800000000000000" pitchFamily="34" charset="-122"/>
              <a:cs typeface="Times New Roman Regular" panose="02020603050405020304" charset="0"/>
            </a:endParaRPr>
          </a:p>
          <a:p>
            <a:r>
              <a:rPr lang="en-US" altLang="zh-CN" sz="3600" dirty="0">
                <a:solidFill>
                  <a:srgbClr val="123046"/>
                </a:solidFill>
                <a:latin typeface="Times New Roman Regular" panose="02020603050405020304" charset="0"/>
                <a:ea typeface="思源黑体 CN Bold" panose="020B0800000000000000" pitchFamily="34" charset="-122"/>
                <a:cs typeface="Times New Roman Regular" panose="02020603050405020304" charset="0"/>
              </a:rPr>
              <a:t> National and European Identity</a:t>
            </a:r>
            <a:endParaRPr lang="en-US" altLang="zh-CN" sz="3600" dirty="0">
              <a:solidFill>
                <a:srgbClr val="123046"/>
              </a:solidFill>
              <a:latin typeface="Times New Roman Regular" panose="02020603050405020304" charset="0"/>
              <a:ea typeface="思源黑体 CN Bold" panose="020B0800000000000000" pitchFamily="34" charset="-122"/>
              <a:cs typeface="Times New Roman Regular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376576" y="4430269"/>
            <a:ext cx="23749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0B1D2B"/>
                </a:solidFill>
                <a:latin typeface="Times New Roman Regular" panose="02020603050405020304" charset="0"/>
                <a:ea typeface="思源黑体 CN Bold" panose="020B0800000000000000" pitchFamily="34" charset="-122"/>
                <a:cs typeface="Times New Roman Regular" panose="02020603050405020304" charset="0"/>
              </a:rPr>
              <a:t>Vivienne Orchard</a:t>
            </a:r>
            <a:endParaRPr lang="en-US" altLang="zh-CN" sz="2400" dirty="0">
              <a:solidFill>
                <a:srgbClr val="0B1D2B"/>
              </a:solidFill>
              <a:latin typeface="Times New Roman Regular" panose="02020603050405020304" charset="0"/>
              <a:ea typeface="思源黑体 CN Bold" panose="020B0800000000000000" pitchFamily="34" charset="-122"/>
              <a:cs typeface="Times New Roman Regular" panose="0202060305040502030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162194" y="1753182"/>
            <a:ext cx="906657" cy="906657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45675" y="5586730"/>
            <a:ext cx="40640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2000">
                <a:latin typeface="Times New Roman Regular" panose="02020603050405020304" charset="0"/>
                <a:cs typeface="Times New Roman Regular" panose="02020603050405020304" charset="0"/>
              </a:rPr>
              <a:t>Qianjie Liu</a:t>
            </a:r>
            <a:endParaRPr lang="en-US" altLang="zh-CN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pic>
        <p:nvPicPr>
          <p:cNvPr id="34" name="图片 33" descr="/Users/romana/Desktop/ue-oee-1.jpegue-oee-1"/>
          <p:cNvPicPr>
            <a:picLocks noChangeAspect="1"/>
          </p:cNvPicPr>
          <p:nvPr/>
        </p:nvPicPr>
        <p:blipFill>
          <a:blip r:embed="rId1"/>
          <a:srcRect t="3365" b="3365"/>
          <a:stretch>
            <a:fillRect/>
          </a:stretch>
        </p:blipFill>
        <p:spPr>
          <a:xfrm>
            <a:off x="4516755" y="2090420"/>
            <a:ext cx="2964180" cy="2298700"/>
          </a:xfrm>
          <a:custGeom>
            <a:avLst/>
            <a:gdLst>
              <a:gd name="connsiteX0" fmla="*/ 1817216 w 3634432"/>
              <a:gd name="connsiteY0" fmla="*/ 0 h 3634432"/>
              <a:gd name="connsiteX1" fmla="*/ 3634432 w 3634432"/>
              <a:gd name="connsiteY1" fmla="*/ 1817216 h 3634432"/>
              <a:gd name="connsiteX2" fmla="*/ 1817216 w 3634432"/>
              <a:gd name="connsiteY2" fmla="*/ 3634432 h 3634432"/>
              <a:gd name="connsiteX3" fmla="*/ 0 w 3634432"/>
              <a:gd name="connsiteY3" fmla="*/ 1817216 h 3634432"/>
              <a:gd name="connsiteX4" fmla="*/ 1817216 w 3634432"/>
              <a:gd name="connsiteY4" fmla="*/ 0 h 363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432" h="3634432">
                <a:moveTo>
                  <a:pt x="1817216" y="0"/>
                </a:moveTo>
                <a:cubicBezTo>
                  <a:pt x="2820837" y="0"/>
                  <a:pt x="3634432" y="813595"/>
                  <a:pt x="3634432" y="1817216"/>
                </a:cubicBezTo>
                <a:cubicBezTo>
                  <a:pt x="3634432" y="2820837"/>
                  <a:pt x="2820837" y="3634432"/>
                  <a:pt x="1817216" y="3634432"/>
                </a:cubicBezTo>
                <a:cubicBezTo>
                  <a:pt x="813595" y="3634432"/>
                  <a:pt x="0" y="2820837"/>
                  <a:pt x="0" y="1817216"/>
                </a:cubicBezTo>
                <a:cubicBezTo>
                  <a:pt x="0" y="813595"/>
                  <a:pt x="813595" y="0"/>
                  <a:pt x="1817216" y="0"/>
                </a:cubicBez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1263319" y="1474048"/>
            <a:ext cx="8186423" cy="3431541"/>
            <a:chOff x="2426813" y="1708474"/>
            <a:chExt cx="6670113" cy="3431640"/>
          </a:xfrm>
        </p:grpSpPr>
        <p:sp>
          <p:nvSpPr>
            <p:cNvPr id="38" name="文本框 37"/>
            <p:cNvSpPr txBox="1"/>
            <p:nvPr/>
          </p:nvSpPr>
          <p:spPr>
            <a:xfrm>
              <a:off x="5220953" y="4663850"/>
              <a:ext cx="3063429" cy="4762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l"/>
              <a:r>
                <a:rPr lang="en-US" altLang="zh-CN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rPr>
                <a:t>supranational identity</a:t>
              </a:r>
              <a:endParaRPr lang="en-US" altLang="zh-CN" sz="2400" dirty="0">
                <a:solidFill>
                  <a:srgbClr val="00355C"/>
                </a:solidFill>
                <a:latin typeface="Times New Roman Regular" panose="02020603050405020304" charset="0"/>
                <a:cs typeface="Times New Roman Regular" panose="02020603050405020304" charset="0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426813" y="1708474"/>
              <a:ext cx="6670113" cy="995707"/>
              <a:chOff x="5114638" y="2340135"/>
              <a:chExt cx="4830629" cy="995707"/>
            </a:xfrm>
          </p:grpSpPr>
          <p:sp>
            <p:nvSpPr>
              <p:cNvPr id="43" name="文本框 60"/>
              <p:cNvSpPr/>
              <p:nvPr/>
            </p:nvSpPr>
            <p:spPr>
              <a:xfrm>
                <a:off x="5114638" y="2733427"/>
                <a:ext cx="2910199" cy="60241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Étienne Tassin</a:t>
                </a:r>
                <a:endPara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6636669" y="2340135"/>
                <a:ext cx="3308598" cy="460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endParaRPr lang="en-US" altLang="zh-CN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889000" y="2591435"/>
            <a:ext cx="341439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a sharp break between the new European community and Europe as a historical and cultural entity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framework enabling the confrontation of culturally divergent national identities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336280" y="2025015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noProof="0" dirty="0">
                <a:ln>
                  <a:noFill/>
                </a:ln>
                <a:solidFill>
                  <a:srgbClr val="3187C6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Michael Mosher</a:t>
            </a:r>
            <a:endParaRPr lang="zh-CN" altLang="en-US" sz="2400" noProof="0" dirty="0">
              <a:ln>
                <a:noFill/>
              </a:ln>
              <a:solidFill>
                <a:srgbClr val="3187C6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84440" y="2732405"/>
            <a:ext cx="37604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partial divorce between culture and public function, and to politics that has slipped outb of culture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pic>
        <p:nvPicPr>
          <p:cNvPr id="34" name="图片 33" descr="/Users/romana/Desktop/ue-oee-1.jpegue-oee-1"/>
          <p:cNvPicPr>
            <a:picLocks noChangeAspect="1"/>
          </p:cNvPicPr>
          <p:nvPr/>
        </p:nvPicPr>
        <p:blipFill>
          <a:blip r:embed="rId1"/>
          <a:srcRect t="3365" b="3365"/>
          <a:stretch>
            <a:fillRect/>
          </a:stretch>
        </p:blipFill>
        <p:spPr>
          <a:xfrm>
            <a:off x="4931410" y="2324100"/>
            <a:ext cx="2964180" cy="2298700"/>
          </a:xfrm>
          <a:custGeom>
            <a:avLst/>
            <a:gdLst>
              <a:gd name="connsiteX0" fmla="*/ 1817216 w 3634432"/>
              <a:gd name="connsiteY0" fmla="*/ 0 h 3634432"/>
              <a:gd name="connsiteX1" fmla="*/ 3634432 w 3634432"/>
              <a:gd name="connsiteY1" fmla="*/ 1817216 h 3634432"/>
              <a:gd name="connsiteX2" fmla="*/ 1817216 w 3634432"/>
              <a:gd name="connsiteY2" fmla="*/ 3634432 h 3634432"/>
              <a:gd name="connsiteX3" fmla="*/ 0 w 3634432"/>
              <a:gd name="connsiteY3" fmla="*/ 1817216 h 3634432"/>
              <a:gd name="connsiteX4" fmla="*/ 1817216 w 3634432"/>
              <a:gd name="connsiteY4" fmla="*/ 0 h 363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432" h="3634432">
                <a:moveTo>
                  <a:pt x="1817216" y="0"/>
                </a:moveTo>
                <a:cubicBezTo>
                  <a:pt x="2820837" y="0"/>
                  <a:pt x="3634432" y="813595"/>
                  <a:pt x="3634432" y="1817216"/>
                </a:cubicBezTo>
                <a:cubicBezTo>
                  <a:pt x="3634432" y="2820837"/>
                  <a:pt x="2820837" y="3634432"/>
                  <a:pt x="1817216" y="3634432"/>
                </a:cubicBezTo>
                <a:cubicBezTo>
                  <a:pt x="813595" y="3634432"/>
                  <a:pt x="0" y="2820837"/>
                  <a:pt x="0" y="1817216"/>
                </a:cubicBezTo>
                <a:cubicBezTo>
                  <a:pt x="0" y="813595"/>
                  <a:pt x="813595" y="0"/>
                  <a:pt x="1817216" y="0"/>
                </a:cubicBezTo>
                <a:close/>
              </a:path>
            </a:pathLst>
          </a:custGeom>
        </p:spPr>
      </p:pic>
      <p:sp>
        <p:nvSpPr>
          <p:cNvPr id="38" name="文本框 37"/>
          <p:cNvSpPr txBox="1"/>
          <p:nvPr/>
        </p:nvSpPr>
        <p:spPr>
          <a:xfrm>
            <a:off x="4931410" y="1658620"/>
            <a:ext cx="3759835" cy="476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altLang="zh-CN" sz="2400" dirty="0">
                <a:solidFill>
                  <a:srgbClr val="00355C"/>
                </a:solidFill>
                <a:latin typeface="Times New Roman Regular" panose="02020603050405020304" charset="0"/>
                <a:cs typeface="Times New Roman Regular" panose="02020603050405020304" charset="0"/>
              </a:rPr>
              <a:t>supranational identity</a:t>
            </a:r>
            <a:endParaRPr lang="en-US" altLang="zh-CN" sz="2400" dirty="0">
              <a:solidFill>
                <a:srgbClr val="00355C"/>
              </a:solidFill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155700" y="2343150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noProof="0" dirty="0">
                <a:ln>
                  <a:noFill/>
                </a:ln>
                <a:solidFill>
                  <a:srgbClr val="3187C6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Gerard Delanty</a:t>
            </a:r>
            <a:endParaRPr lang="zh-CN" altLang="en-US" sz="2400" noProof="0" dirty="0">
              <a:ln>
                <a:noFill/>
              </a:ln>
              <a:solidFill>
                <a:srgbClr val="3187C6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90270" y="2840355"/>
            <a:ext cx="3374390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essentialist</a:t>
            </a:r>
            <a:r>
              <a:rPr lang="en-US" altLang="zh-CN" sz="2000">
                <a:latin typeface="Times New Roman Regular" panose="02020603050405020304" charset="0"/>
                <a:cs typeface="Times New Roman Regular" panose="02020603050405020304" charset="0"/>
              </a:rPr>
              <a:t> and nostalgic</a:t>
            </a:r>
            <a:endParaRPr lang="en-US" altLang="zh-CN" sz="200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r>
              <a:rPr lang="en-US" altLang="zh-CN" sz="2000">
                <a:latin typeface="Times New Roman Regular" panose="02020603050405020304" charset="0"/>
                <a:cs typeface="Times New Roman Regular" panose="02020603050405020304" charset="0"/>
              </a:rPr>
              <a:t>political approach at the level of the abstract </a:t>
            </a:r>
            <a:endParaRPr lang="en-US" altLang="zh-CN" sz="200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r>
              <a:rPr lang="en-US" altLang="zh-CN" sz="2000">
                <a:latin typeface="Times New Roman Regular" panose="02020603050405020304" charset="0"/>
                <a:cs typeface="Times New Roman Regular" panose="02020603050405020304" charset="0"/>
              </a:rPr>
              <a:t>"post-national citizenship" seems to be formality</a:t>
            </a:r>
            <a:endParaRPr lang="en-US" altLang="zh-CN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597265" y="2343150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noProof="0" dirty="0">
                <a:ln>
                  <a:noFill/>
                </a:ln>
                <a:solidFill>
                  <a:srgbClr val="3187C6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Linda Colley</a:t>
            </a:r>
            <a:endParaRPr lang="zh-CN" altLang="en-US" sz="2400" noProof="0" dirty="0">
              <a:ln>
                <a:noFill/>
              </a:ln>
              <a:solidFill>
                <a:srgbClr val="3187C6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128000" y="2840355"/>
            <a:ext cx="35890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multiply layered allegiances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30345" y="4812030"/>
            <a:ext cx="47656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  <a:sym typeface="+mn-ea"/>
              </a:rPr>
              <a:t>Both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  <a:sym typeface="+mn-ea"/>
              </a:rPr>
              <a:t>avoid the problem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  <a:sym typeface="+mn-ea"/>
              </a:rPr>
              <a:t>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  <a:sym typeface="+mn-ea"/>
              </a:rPr>
              <a:t>of the definition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  <a:sym typeface="+mn-ea"/>
              </a:rPr>
              <a:t>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  <a:sym typeface="+mn-ea"/>
              </a:rPr>
              <a:t>of citizenship in cultural terms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  <a:sym typeface="+mn-ea"/>
              </a:rPr>
              <a:t>,  they see as leading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immediately to racism and to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xenophobia</a:t>
            </a:r>
            <a:endParaRPr lang="zh-CN" altLang="en-US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pic>
        <p:nvPicPr>
          <p:cNvPr id="34" name="图片 33" descr="/Users/romana/Desktop/ue-oee-1.jpegue-oee-1"/>
          <p:cNvPicPr>
            <a:picLocks noChangeAspect="1"/>
          </p:cNvPicPr>
          <p:nvPr/>
        </p:nvPicPr>
        <p:blipFill>
          <a:blip r:embed="rId1"/>
          <a:srcRect t="3365" b="3365"/>
          <a:stretch>
            <a:fillRect/>
          </a:stretch>
        </p:blipFill>
        <p:spPr>
          <a:xfrm>
            <a:off x="4388485" y="2279650"/>
            <a:ext cx="2964180" cy="2298700"/>
          </a:xfrm>
          <a:custGeom>
            <a:avLst/>
            <a:gdLst>
              <a:gd name="connsiteX0" fmla="*/ 1817216 w 3634432"/>
              <a:gd name="connsiteY0" fmla="*/ 0 h 3634432"/>
              <a:gd name="connsiteX1" fmla="*/ 3634432 w 3634432"/>
              <a:gd name="connsiteY1" fmla="*/ 1817216 h 3634432"/>
              <a:gd name="connsiteX2" fmla="*/ 1817216 w 3634432"/>
              <a:gd name="connsiteY2" fmla="*/ 3634432 h 3634432"/>
              <a:gd name="connsiteX3" fmla="*/ 0 w 3634432"/>
              <a:gd name="connsiteY3" fmla="*/ 1817216 h 3634432"/>
              <a:gd name="connsiteX4" fmla="*/ 1817216 w 3634432"/>
              <a:gd name="connsiteY4" fmla="*/ 0 h 363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432" h="3634432">
                <a:moveTo>
                  <a:pt x="1817216" y="0"/>
                </a:moveTo>
                <a:cubicBezTo>
                  <a:pt x="2820837" y="0"/>
                  <a:pt x="3634432" y="813595"/>
                  <a:pt x="3634432" y="1817216"/>
                </a:cubicBezTo>
                <a:cubicBezTo>
                  <a:pt x="3634432" y="2820837"/>
                  <a:pt x="2820837" y="3634432"/>
                  <a:pt x="1817216" y="3634432"/>
                </a:cubicBezTo>
                <a:cubicBezTo>
                  <a:pt x="813595" y="3634432"/>
                  <a:pt x="0" y="2820837"/>
                  <a:pt x="0" y="1817216"/>
                </a:cubicBezTo>
                <a:cubicBezTo>
                  <a:pt x="0" y="813595"/>
                  <a:pt x="813595" y="0"/>
                  <a:pt x="1817216" y="0"/>
                </a:cubicBezTo>
                <a:close/>
              </a:path>
            </a:pathLst>
          </a:custGeom>
        </p:spPr>
      </p:pic>
      <p:sp>
        <p:nvSpPr>
          <p:cNvPr id="38" name="文本框 37"/>
          <p:cNvSpPr txBox="1"/>
          <p:nvPr/>
        </p:nvSpPr>
        <p:spPr>
          <a:xfrm>
            <a:off x="4465320" y="4609465"/>
            <a:ext cx="3759835" cy="4762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altLang="zh-CN" sz="2400" dirty="0">
                <a:solidFill>
                  <a:srgbClr val="00355C"/>
                </a:solidFill>
                <a:latin typeface="Times New Roman Regular" panose="02020603050405020304" charset="0"/>
                <a:cs typeface="Times New Roman Regular" panose="02020603050405020304" charset="0"/>
              </a:rPr>
              <a:t>supranational identity</a:t>
            </a:r>
            <a:endParaRPr lang="en-US" altLang="zh-CN" sz="2400" dirty="0">
              <a:solidFill>
                <a:srgbClr val="00355C"/>
              </a:solidFill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8597265" y="2343150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noProof="0" dirty="0">
                <a:ln>
                  <a:noFill/>
                </a:ln>
                <a:solidFill>
                  <a:srgbClr val="3187C6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Philip Schlesinger</a:t>
            </a:r>
            <a:endParaRPr lang="zh-CN" altLang="en-US" sz="2400" noProof="0" dirty="0">
              <a:ln>
                <a:noFill/>
              </a:ln>
              <a:solidFill>
                <a:srgbClr val="3187C6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95590" y="2840355"/>
            <a:ext cx="321754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culture is seen as essential to a</a:t>
            </a:r>
            <a:r>
              <a:rPr lang="en-US" altLang="zh-CN" sz="2000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sense of common belonging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only acknowledged historical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bond of ‘the idea of Europe’ as transnational culture is that of high culture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411605" y="2438400"/>
            <a:ext cx="40640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noProof="0" dirty="0">
                <a:ln>
                  <a:noFill/>
                </a:ln>
                <a:solidFill>
                  <a:srgbClr val="3187C6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Anthony Smith</a:t>
            </a:r>
            <a:endParaRPr lang="zh-CN" altLang="en-US" sz="2400" noProof="0" dirty="0">
              <a:ln>
                <a:noFill/>
              </a:ln>
              <a:solidFill>
                <a:srgbClr val="3187C6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  <a:p>
            <a:endParaRPr lang="zh-CN" altLang="en-US" sz="2400"/>
          </a:p>
        </p:txBody>
      </p:sp>
      <p:sp>
        <p:nvSpPr>
          <p:cNvPr id="13" name="文本框 12"/>
          <p:cNvSpPr txBox="1"/>
          <p:nvPr/>
        </p:nvSpPr>
        <p:spPr>
          <a:xfrm>
            <a:off x="1263015" y="2840355"/>
            <a:ext cx="40640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sentiments of affinity</a:t>
            </a:r>
            <a:endParaRPr lang="zh-CN" altLang="en-US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410970" y="693420"/>
            <a:ext cx="2228215" cy="6680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zh-CN" sz="3200" dirty="0">
                <a:solidFill>
                  <a:srgbClr val="00355C"/>
                </a:solidFill>
                <a:latin typeface="Times New Roman Regular" panose="02020603050405020304" charset="0"/>
                <a:cs typeface="Times New Roman Regular" panose="02020603050405020304" charset="0"/>
              </a:rPr>
              <a:t>Conclusion</a:t>
            </a:r>
            <a:endParaRPr lang="en-US" altLang="zh-CN" sz="3200" dirty="0">
              <a:solidFill>
                <a:srgbClr val="00355C"/>
              </a:solidFill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743710" y="1903730"/>
            <a:ext cx="8944643" cy="2903855"/>
            <a:chOff x="2069522" y="3694382"/>
            <a:chExt cx="7962357" cy="2038398"/>
          </a:xfrm>
        </p:grpSpPr>
        <p:sp>
          <p:nvSpPr>
            <p:cNvPr id="36" name="矩形: 圆角 35"/>
            <p:cNvSpPr/>
            <p:nvPr/>
          </p:nvSpPr>
          <p:spPr>
            <a:xfrm>
              <a:off x="2113398" y="3694382"/>
              <a:ext cx="1982352" cy="1950836"/>
            </a:xfrm>
            <a:prstGeom prst="roundRect">
              <a:avLst>
                <a:gd name="adj" fmla="val 9336"/>
              </a:avLst>
            </a:prstGeom>
            <a:solidFill>
              <a:srgbClr val="DDEC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1" name="矩形: 圆角 40"/>
            <p:cNvSpPr/>
            <p:nvPr/>
          </p:nvSpPr>
          <p:spPr>
            <a:xfrm>
              <a:off x="8049527" y="3694382"/>
              <a:ext cx="1982352" cy="1950836"/>
            </a:xfrm>
            <a:prstGeom prst="roundRect">
              <a:avLst>
                <a:gd name="adj" fmla="val 9336"/>
              </a:avLst>
            </a:prstGeom>
            <a:solidFill>
              <a:srgbClr val="DDEC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4" name="矩形: 圆角 43"/>
            <p:cNvSpPr/>
            <p:nvPr/>
          </p:nvSpPr>
          <p:spPr>
            <a:xfrm>
              <a:off x="4092108" y="3694382"/>
              <a:ext cx="1982352" cy="1950836"/>
            </a:xfrm>
            <a:prstGeom prst="roundRect">
              <a:avLst>
                <a:gd name="adj" fmla="val 9336"/>
              </a:avLst>
            </a:prstGeom>
            <a:solidFill>
              <a:srgbClr val="DDEC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49" name="矩形: 圆角 48"/>
            <p:cNvSpPr/>
            <p:nvPr/>
          </p:nvSpPr>
          <p:spPr>
            <a:xfrm>
              <a:off x="6070818" y="3694382"/>
              <a:ext cx="1982352" cy="1950836"/>
            </a:xfrm>
            <a:prstGeom prst="roundRect">
              <a:avLst>
                <a:gd name="adj" fmla="val 9336"/>
              </a:avLst>
            </a:prstGeom>
            <a:solidFill>
              <a:srgbClr val="DDEC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069522" y="3811813"/>
              <a:ext cx="7959502" cy="1920967"/>
              <a:chOff x="2069522" y="3811813"/>
              <a:chExt cx="7959502" cy="1920967"/>
            </a:xfrm>
          </p:grpSpPr>
          <p:sp>
            <p:nvSpPr>
              <p:cNvPr id="50" name="文本框 60"/>
              <p:cNvSpPr/>
              <p:nvPr/>
            </p:nvSpPr>
            <p:spPr>
              <a:xfrm>
                <a:off x="2069522" y="3816486"/>
                <a:ext cx="2023176" cy="1916294"/>
              </a:xfrm>
              <a:prstGeom prst="rect">
                <a:avLst/>
              </a:prstGeom>
            </p:spPr>
            <p:txBody>
              <a:bodyPr wrap="square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25000"/>
                  </a:lnSpc>
                  <a:defRPr/>
                </a:pPr>
                <a:r>
                  <a:rPr lang="en-US" altLang="zh-CN" sz="160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H</a:t>
                </a:r>
                <a:r>
                  <a:rPr lang="zh-CN" altLang="en-US" sz="160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ow culture, understood in a particular way, is argued both for and against as ground for identity, on the model of national/cultural identity</a:t>
                </a:r>
                <a:endParaRPr lang="zh-CN" altLang="en-US" sz="160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51" name="文本框 60"/>
              <p:cNvSpPr/>
              <p:nvPr/>
            </p:nvSpPr>
            <p:spPr>
              <a:xfrm>
                <a:off x="4210232" y="3950235"/>
                <a:ext cx="1746398" cy="114423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Cummunity</a:t>
                </a:r>
                <a:endPara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form of organisation</a:t>
                </a:r>
                <a:endPara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subjective sense of relationship and involvement</a:t>
                </a:r>
                <a:endPara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52" name="文本框 60"/>
              <p:cNvSpPr/>
              <p:nvPr/>
            </p:nvSpPr>
            <p:spPr>
              <a:xfrm>
                <a:off x="6190910" y="3811813"/>
                <a:ext cx="1746398" cy="1360418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25000"/>
                  </a:lnSpc>
                  <a:defRPr/>
                </a:pP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The way in which 'community' and culture are used,</a:t>
                </a: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has lead a </a:t>
                </a: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confusion between politics and cultural politics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58" name="文本框 60"/>
              <p:cNvSpPr/>
              <p:nvPr/>
            </p:nvSpPr>
            <p:spPr>
              <a:xfrm>
                <a:off x="8172127" y="3811813"/>
                <a:ext cx="1856897" cy="1671995"/>
              </a:xfrm>
              <a:prstGeom prst="rect">
                <a:avLst/>
              </a:prstGeom>
            </p:spPr>
            <p:txBody>
              <a:bodyPr wrap="square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D</a:t>
                </a: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eeper understanding of the inclusiveness of these</a:t>
                </a: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</a:t>
                </a: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terms to better</a:t>
                </a: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</a:t>
                </a: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understand their role in</a:t>
                </a:r>
                <a:r>
                  <a:rPr kumimoji="0" lang="en-US" altLang="zh-CN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</a:t>
                </a:r>
                <a:r>
                  <a: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complex interrelationships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9355728" y="734801"/>
            <a:ext cx="1121505" cy="1121505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694250" y="1183734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081859" y="3343888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11796" y="994551"/>
            <a:ext cx="672573" cy="672573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495193" y="5120532"/>
            <a:ext cx="1121505" cy="1121505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1" y="401820"/>
            <a:ext cx="906656" cy="906656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023905" y="5898758"/>
            <a:ext cx="672573" cy="672573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96108" y="4367027"/>
            <a:ext cx="906657" cy="906657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8" name="斜纹 37"/>
          <p:cNvSpPr/>
          <p:nvPr/>
        </p:nvSpPr>
        <p:spPr>
          <a:xfrm rot="18776160" flipH="1">
            <a:off x="-1805110" y="6254702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9" name="斜纹 38"/>
          <p:cNvSpPr/>
          <p:nvPr/>
        </p:nvSpPr>
        <p:spPr>
          <a:xfrm rot="18776160" flipH="1">
            <a:off x="-2100751" y="6722066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4" name="斜纹 43"/>
          <p:cNvSpPr/>
          <p:nvPr/>
        </p:nvSpPr>
        <p:spPr>
          <a:xfrm rot="7976160" flipH="1">
            <a:off x="9786700" y="14251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5" name="斜纹 44"/>
          <p:cNvSpPr/>
          <p:nvPr/>
        </p:nvSpPr>
        <p:spPr>
          <a:xfrm rot="7976160" flipH="1">
            <a:off x="10434646" y="-740523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529715" y="2871470"/>
            <a:ext cx="88773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dirty="0">
                <a:solidFill>
                  <a:srgbClr val="00355C"/>
                </a:solidFill>
                <a:latin typeface="Times New Roman Regular" panose="02020603050405020304" charset="0"/>
                <a:ea typeface="思源黑体 CN Bold" panose="020B0800000000000000" pitchFamily="34" charset="-122"/>
                <a:cs typeface="Times New Roman Regular" panose="02020603050405020304" charset="0"/>
              </a:rPr>
              <a:t>Thanks for your attention</a:t>
            </a:r>
            <a:endParaRPr lang="en-US" altLang="zh-CN" sz="6600" dirty="0">
              <a:solidFill>
                <a:srgbClr val="00355C"/>
              </a:solidFill>
              <a:latin typeface="Times New Roman Regular" panose="02020603050405020304" charset="0"/>
              <a:ea typeface="思源黑体 CN Bold" panose="020B0800000000000000" pitchFamily="34" charset="-122"/>
              <a:cs typeface="Times New Roman Regular" panose="02020603050405020304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162194" y="1753182"/>
            <a:ext cx="906657" cy="906657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503688" y="827540"/>
            <a:ext cx="35585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00355C"/>
                </a:solidFill>
                <a:latin typeface="Times New Roman Regular" panose="02020603050405020304" charset="0"/>
                <a:cs typeface="Times New Roman Regular" panose="02020603050405020304" charset="0"/>
              </a:rPr>
              <a:t>The Problematic of Identity</a:t>
            </a:r>
            <a:endParaRPr lang="en-US" altLang="zh-CN" sz="2400" dirty="0">
              <a:solidFill>
                <a:srgbClr val="00355C"/>
              </a:solidFill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503680" y="1826871"/>
            <a:ext cx="9181465" cy="2531102"/>
            <a:chOff x="1373525" y="1950683"/>
            <a:chExt cx="9464351" cy="2102695"/>
          </a:xfrm>
        </p:grpSpPr>
        <p:grpSp>
          <p:nvGrpSpPr>
            <p:cNvPr id="47" name="组合 46"/>
            <p:cNvGrpSpPr/>
            <p:nvPr/>
          </p:nvGrpSpPr>
          <p:grpSpPr>
            <a:xfrm>
              <a:off x="7708206" y="1950683"/>
              <a:ext cx="3129670" cy="2102695"/>
              <a:chOff x="7646932" y="2231237"/>
              <a:chExt cx="3129670" cy="2102695"/>
            </a:xfrm>
          </p:grpSpPr>
          <p:cxnSp>
            <p:nvCxnSpPr>
              <p:cNvPr id="42" name="直接连接符 41"/>
              <p:cNvCxnSpPr/>
              <p:nvPr/>
            </p:nvCxnSpPr>
            <p:spPr>
              <a:xfrm>
                <a:off x="7783145" y="2749912"/>
                <a:ext cx="2713189" cy="0"/>
              </a:xfrm>
              <a:prstGeom prst="line">
                <a:avLst/>
              </a:prstGeom>
              <a:ln w="12700">
                <a:solidFill>
                  <a:srgbClr val="0B1D2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组合 51"/>
              <p:cNvGrpSpPr/>
              <p:nvPr/>
            </p:nvGrpSpPr>
            <p:grpSpPr>
              <a:xfrm>
                <a:off x="7646932" y="2231237"/>
                <a:ext cx="3129670" cy="2102695"/>
                <a:chOff x="7965170" y="3554144"/>
                <a:chExt cx="2505056" cy="2102695"/>
              </a:xfrm>
            </p:grpSpPr>
            <p:sp>
              <p:nvSpPr>
                <p:cNvPr id="58" name="文本框 60"/>
                <p:cNvSpPr/>
                <p:nvPr/>
              </p:nvSpPr>
              <p:spPr>
                <a:xfrm>
                  <a:off x="8031185" y="4142851"/>
                  <a:ext cx="2439041" cy="1513988"/>
                </a:xfrm>
                <a:prstGeom prst="rect">
                  <a:avLst/>
                </a:prstGeom>
              </p:spPr>
              <p:txBody>
                <a:bodyPr wrap="square">
                  <a:spAutoFit/>
                  <a:scene3d>
                    <a:camera prst="orthographicFront"/>
                    <a:lightRig rig="threePt" dir="t"/>
                  </a:scene3d>
                  <a:sp3d contourW="127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>
                    <a:lnSpc>
                      <a:spcPct val="125000"/>
                    </a:lnSpc>
                    <a:defRPr/>
                  </a:pP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N</a:t>
                  </a:r>
                  <a:r>
                    <a:rPr kumimoji="0" lang="zh-CN" altLang="en-US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ew</a:t>
                  </a: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 </a:t>
                  </a:r>
                  <a:r>
                    <a:rPr kumimoji="0" lang="zh-CN" altLang="en-US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linkage between</a:t>
                  </a: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 relationship of the individual to society</a:t>
                  </a:r>
                  <a:r>
                    <a:rPr kumimoji="0" lang="zh-CN" altLang="en-US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 </a:t>
                  </a:r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endParaRPr>
                </a:p>
                <a:p>
                  <a:pPr>
                    <a:lnSpc>
                      <a:spcPct val="125000"/>
                    </a:lnSpc>
                    <a:defRPr/>
                  </a:pPr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endParaRPr>
                </a:p>
                <a:p>
                  <a:pPr>
                    <a:lnSpc>
                      <a:spcPct val="125000"/>
                    </a:lnSpc>
                    <a:defRPr/>
                  </a:pP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S</a:t>
                  </a:r>
                  <a:r>
                    <a:rPr kumimoji="0" lang="zh-CN" altLang="en-US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elf image or </a:t>
                  </a:r>
                  <a:r>
                    <a:rPr kumimoji="0" lang="en-US" altLang="zh-CN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S</a:t>
                  </a:r>
                  <a:r>
                    <a:rPr kumimoji="0" lang="zh-CN" altLang="en-US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Times New Roman Regular" panose="02020603050405020304" charset="0"/>
                      <a:cs typeface="Times New Roman Regular" panose="02020603050405020304" charset="0"/>
                      <a:sym typeface="+mn-lt"/>
                    </a:rPr>
                    <a:t>elf-definition</a:t>
                  </a:r>
                  <a:endPara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endParaRPr>
                </a:p>
              </p:txBody>
            </p:sp>
            <p:sp>
              <p:nvSpPr>
                <p:cNvPr id="59" name="文本框 58"/>
                <p:cNvSpPr txBox="1"/>
                <p:nvPr/>
              </p:nvSpPr>
              <p:spPr>
                <a:xfrm>
                  <a:off x="7965170" y="3554144"/>
                  <a:ext cx="1895048" cy="3824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2400" dirty="0">
                      <a:solidFill>
                        <a:srgbClr val="00355C"/>
                      </a:solidFill>
                      <a:latin typeface="Times New Roman Regular" panose="02020603050405020304" charset="0"/>
                      <a:cs typeface="Times New Roman Regular" panose="02020603050405020304" charset="0"/>
                    </a:rPr>
                    <a:t>Philip</a:t>
                  </a:r>
                  <a:r>
                    <a:rPr lang="en-US" altLang="zh-CN" sz="2400" dirty="0">
                      <a:solidFill>
                        <a:srgbClr val="00355C"/>
                      </a:solidFill>
                      <a:latin typeface="Times New Roman Regular" panose="02020603050405020304" charset="0"/>
                      <a:cs typeface="Times New Roman Regular" panose="02020603050405020304" charset="0"/>
                    </a:rPr>
                    <a:t> Gleason</a:t>
                  </a:r>
                  <a:endParaRPr lang="en-US" altLang="zh-CN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endParaRPr>
                </a:p>
              </p:txBody>
            </p:sp>
          </p:grpSp>
        </p:grpSp>
        <p:grpSp>
          <p:nvGrpSpPr>
            <p:cNvPr id="5" name="组合 4"/>
            <p:cNvGrpSpPr/>
            <p:nvPr/>
          </p:nvGrpSpPr>
          <p:grpSpPr>
            <a:xfrm>
              <a:off x="1373525" y="1958595"/>
              <a:ext cx="4620572" cy="1186398"/>
              <a:chOff x="1373525" y="1958595"/>
              <a:chExt cx="4620572" cy="1186398"/>
            </a:xfrm>
          </p:grpSpPr>
          <p:cxnSp>
            <p:nvCxnSpPr>
              <p:cNvPr id="67" name="直接连接符 66"/>
              <p:cNvCxnSpPr/>
              <p:nvPr/>
            </p:nvCxnSpPr>
            <p:spPr>
              <a:xfrm>
                <a:off x="2091544" y="2488349"/>
                <a:ext cx="2713189" cy="0"/>
              </a:xfrm>
              <a:prstGeom prst="line">
                <a:avLst/>
              </a:prstGeom>
              <a:ln w="12700">
                <a:solidFill>
                  <a:srgbClr val="0B1D2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文本框 60"/>
              <p:cNvSpPr/>
              <p:nvPr/>
            </p:nvSpPr>
            <p:spPr>
              <a:xfrm>
                <a:off x="1373525" y="2539398"/>
                <a:ext cx="4620572" cy="605595"/>
              </a:xfrm>
              <a:prstGeom prst="rect">
                <a:avLst/>
              </a:prstGeom>
            </p:spPr>
            <p:txBody>
              <a:bodyPr wrap="square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National Character             National Identity</a:t>
                </a:r>
                <a:endPara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algn="l">
                  <a:lnSpc>
                    <a:spcPct val="125000"/>
                  </a:lnSpc>
                  <a:defRPr/>
                </a:pPr>
                <a:endPara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78" name="文本框 77"/>
              <p:cNvSpPr txBox="1"/>
              <p:nvPr/>
            </p:nvSpPr>
            <p:spPr>
              <a:xfrm>
                <a:off x="1984233" y="1958595"/>
                <a:ext cx="2713825" cy="38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Perry Anderson</a:t>
                </a:r>
                <a:endParaRPr lang="en-US" altLang="zh-CN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</p:grpSp>
      <p:cxnSp>
        <p:nvCxnSpPr>
          <p:cNvPr id="2" name="直接箭头连接符 1"/>
          <p:cNvCxnSpPr/>
          <p:nvPr/>
        </p:nvCxnSpPr>
        <p:spPr>
          <a:xfrm>
            <a:off x="3499485" y="2782570"/>
            <a:ext cx="3771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411605" y="3794125"/>
            <a:ext cx="2297430" cy="2099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25000"/>
              </a:lnSpc>
              <a:defRPr/>
            </a:pPr>
            <a:r>
              <a:rPr lang="en-US" altLang="zh-CN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comprehensive</a:t>
            </a:r>
            <a:endParaRPr lang="en-US" altLang="zh-CN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  <a:p>
            <a:pPr algn="l">
              <a:lnSpc>
                <a:spcPct val="125000"/>
              </a:lnSpc>
              <a:defRPr/>
            </a:pPr>
            <a:r>
              <a:rPr lang="en-US" altLang="zh-CN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 mutable</a:t>
            </a:r>
            <a:endParaRPr lang="en-US" altLang="zh-CN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  <a:p>
            <a:pPr algn="l">
              <a:lnSpc>
                <a:spcPct val="125000"/>
              </a:lnSpc>
              <a:defRPr/>
            </a:pPr>
            <a:r>
              <a:rPr lang="en-US" altLang="zh-CN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self-sufficientneeding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  <a:p>
            <a:pPr algn="l">
              <a:lnSpc>
                <a:spcPct val="125000"/>
              </a:lnSpc>
              <a:defRPr/>
            </a:pPr>
            <a:r>
              <a:rPr lang="en-US" altLang="zh-CN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 Regular" panose="02020603050405020304" charset="0"/>
                <a:cs typeface="Times New Roman Regular" panose="02020603050405020304" charset="0"/>
                <a:sym typeface="+mn-lt"/>
              </a:rPr>
              <a:t>no external reference for its definition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  <a:p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 Regular" panose="02020603050405020304" charset="0"/>
              <a:cs typeface="Times New Roman Regular" panose="02020603050405020304" charset="0"/>
              <a:sym typeface="+mn-lt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2394585" y="3439795"/>
            <a:ext cx="0" cy="354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070985" y="3910330"/>
            <a:ext cx="19443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inward</a:t>
            </a:r>
            <a:endParaRPr lang="zh-CN" altLang="en-US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essential</a:t>
            </a:r>
            <a:endParaRPr lang="en-US" altLang="zh-CN">
              <a:latin typeface="Times New Roman Regular" panose="02020603050405020304" charset="0"/>
              <a:cs typeface="Times New Roman Regular" panose="02020603050405020304" charset="0"/>
            </a:endParaRPr>
          </a:p>
          <a:p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perpetual</a:t>
            </a:r>
            <a:endParaRPr lang="en-US" altLang="zh-CN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4459605" y="3453765"/>
            <a:ext cx="0" cy="340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1411605" y="3019425"/>
            <a:ext cx="2955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(Settled desposition)</a:t>
            </a:r>
            <a:endParaRPr lang="en-US" altLang="zh-CN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499485" y="3007995"/>
            <a:ext cx="33051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(Self-conscious projection)</a:t>
            </a:r>
            <a:endParaRPr lang="en-US" altLang="zh-CN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EC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6994" y="1758316"/>
            <a:ext cx="10560650" cy="3249930"/>
            <a:chOff x="117752" y="2947966"/>
            <a:chExt cx="9962349" cy="2705601"/>
          </a:xfrm>
        </p:grpSpPr>
        <p:grpSp>
          <p:nvGrpSpPr>
            <p:cNvPr id="64" name="组合 63"/>
            <p:cNvGrpSpPr/>
            <p:nvPr/>
          </p:nvGrpSpPr>
          <p:grpSpPr>
            <a:xfrm>
              <a:off x="5589212" y="2947966"/>
              <a:ext cx="4490889" cy="2705601"/>
              <a:chOff x="4503943" y="3834980"/>
              <a:chExt cx="5517157" cy="2705601"/>
            </a:xfrm>
          </p:grpSpPr>
          <p:sp>
            <p:nvSpPr>
              <p:cNvPr id="65" name="文本框 60"/>
              <p:cNvSpPr/>
              <p:nvPr/>
            </p:nvSpPr>
            <p:spPr>
              <a:xfrm>
                <a:off x="4503943" y="4356752"/>
                <a:ext cx="5517157" cy="2183829"/>
              </a:xfrm>
              <a:prstGeom prst="rect">
                <a:avLst/>
              </a:prstGeom>
            </p:spPr>
            <p:txBody>
              <a:bodyPr wrap="square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Nation/National Identity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marL="342900" indent="-342900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Processes of cultural construction and social relations entailed by national identity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marL="342900" indent="-342900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Omits the ‘political’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6293689" y="3834980"/>
                <a:ext cx="3727411" cy="434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8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Culturalist</a:t>
                </a:r>
                <a:endParaRPr lang="en-US" altLang="zh-CN" sz="28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>
              <a:off x="117752" y="2947966"/>
              <a:ext cx="5471493" cy="2357225"/>
              <a:chOff x="6086945" y="3834980"/>
              <a:chExt cx="6721850" cy="2357225"/>
            </a:xfrm>
          </p:grpSpPr>
          <p:sp>
            <p:nvSpPr>
              <p:cNvPr id="68" name="文本框 60"/>
              <p:cNvSpPr/>
              <p:nvPr/>
            </p:nvSpPr>
            <p:spPr>
              <a:xfrm>
                <a:off x="7238652" y="4269526"/>
                <a:ext cx="5570143" cy="1922679"/>
              </a:xfrm>
              <a:prstGeom prst="rect">
                <a:avLst/>
              </a:prstGeom>
            </p:spPr>
            <p:txBody>
              <a:bodyPr wrap="square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Nationalism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algn="l">
                  <a:lnSpc>
                    <a:spcPct val="125000"/>
                  </a:lnSpc>
                  <a:defRPr/>
                </a:pP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marL="342900" indent="-342900" algn="l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Operations of political power 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marL="342900" indent="-342900" algn="l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Legitimation of nationalist movements and nation-building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marL="342900" indent="-342900" algn="l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Leaves the ‘cultural’ as the ‘affective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6086945" y="3834980"/>
                <a:ext cx="4784921" cy="434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8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Political</a:t>
                </a:r>
                <a:endParaRPr lang="en-US" altLang="zh-CN" sz="28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</p:grpSp>
      <p:sp>
        <p:nvSpPr>
          <p:cNvPr id="81" name="斜纹 80"/>
          <p:cNvSpPr/>
          <p:nvPr/>
        </p:nvSpPr>
        <p:spPr>
          <a:xfrm rot="18776160" flipH="1">
            <a:off x="-1802122" y="635450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2" name="斜纹 81"/>
          <p:cNvSpPr/>
          <p:nvPr/>
        </p:nvSpPr>
        <p:spPr>
          <a:xfrm rot="18776160" flipH="1">
            <a:off x="-2097763" y="6821869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4" name="斜纹 83"/>
          <p:cNvSpPr/>
          <p:nvPr/>
        </p:nvSpPr>
        <p:spPr>
          <a:xfrm rot="7976160" flipH="1">
            <a:off x="11120147" y="-546588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5" name="斜纹 84"/>
          <p:cNvSpPr/>
          <p:nvPr/>
        </p:nvSpPr>
        <p:spPr>
          <a:xfrm rot="7976160" flipH="1">
            <a:off x="11007748" y="-19264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15765" y="982980"/>
            <a:ext cx="4064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Times New Roman Regular" panose="02020603050405020304" charset="0"/>
                <a:cs typeface="Times New Roman Regular" panose="02020603050405020304" charset="0"/>
              </a:rPr>
              <a:t>National Defferences</a:t>
            </a:r>
            <a:endParaRPr lang="en-US" altLang="zh-CN" sz="32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5" name="下箭头 4"/>
          <p:cNvSpPr/>
          <p:nvPr/>
        </p:nvSpPr>
        <p:spPr>
          <a:xfrm>
            <a:off x="5546090" y="4636135"/>
            <a:ext cx="484505" cy="762635"/>
          </a:xfrm>
          <a:prstGeom prst="downArrow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720590" y="5363210"/>
            <a:ext cx="40640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latin typeface="Times New Roman Regular" panose="02020603050405020304" charset="0"/>
                <a:cs typeface="Times New Roman Regular" panose="02020603050405020304" charset="0"/>
              </a:rPr>
              <a:t>Cultural Identity</a:t>
            </a:r>
            <a:endParaRPr lang="en-US" altLang="zh-CN" sz="28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grpSp>
        <p:nvGrpSpPr>
          <p:cNvPr id="66" name="组合 65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45" name="斜纹 44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44" name="斜纹 43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斜纹 14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斜纹 15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088515" y="1248410"/>
            <a:ext cx="7690485" cy="1985010"/>
            <a:chOff x="1660875" y="2194272"/>
            <a:chExt cx="6909199" cy="1939811"/>
          </a:xfrm>
        </p:grpSpPr>
        <p:grpSp>
          <p:nvGrpSpPr>
            <p:cNvPr id="47" name="组合 46"/>
            <p:cNvGrpSpPr/>
            <p:nvPr/>
          </p:nvGrpSpPr>
          <p:grpSpPr>
            <a:xfrm>
              <a:off x="1660875" y="2194272"/>
              <a:ext cx="1893661" cy="1939811"/>
              <a:chOff x="1660875" y="2194272"/>
              <a:chExt cx="1893661" cy="1939811"/>
            </a:xfrm>
          </p:grpSpPr>
          <p:sp>
            <p:nvSpPr>
              <p:cNvPr id="21" name="任意多边形: 形状 20"/>
              <p:cNvSpPr/>
              <p:nvPr/>
            </p:nvSpPr>
            <p:spPr>
              <a:xfrm rot="5400000">
                <a:off x="2027445" y="1827702"/>
                <a:ext cx="1160521" cy="1893661"/>
              </a:xfrm>
              <a:custGeom>
                <a:avLst/>
                <a:gdLst>
                  <a:gd name="connsiteX0" fmla="*/ 0 w 1160521"/>
                  <a:gd name="connsiteY0" fmla="*/ 1730590 h 1893661"/>
                  <a:gd name="connsiteX1" fmla="*/ 0 w 1160521"/>
                  <a:gd name="connsiteY1" fmla="*/ 163071 h 1893661"/>
                  <a:gd name="connsiteX2" fmla="*/ 163071 w 1160521"/>
                  <a:gd name="connsiteY2" fmla="*/ 0 h 1893661"/>
                  <a:gd name="connsiteX3" fmla="*/ 815337 w 1160521"/>
                  <a:gd name="connsiteY3" fmla="*/ 0 h 1893661"/>
                  <a:gd name="connsiteX4" fmla="*/ 978408 w 1160521"/>
                  <a:gd name="connsiteY4" fmla="*/ 163071 h 1893661"/>
                  <a:gd name="connsiteX5" fmla="*/ 978408 w 1160521"/>
                  <a:gd name="connsiteY5" fmla="*/ 764717 h 1893661"/>
                  <a:gd name="connsiteX6" fmla="*/ 1160521 w 1160521"/>
                  <a:gd name="connsiteY6" fmla="*/ 946831 h 1893661"/>
                  <a:gd name="connsiteX7" fmla="*/ 978408 w 1160521"/>
                  <a:gd name="connsiteY7" fmla="*/ 1128944 h 1893661"/>
                  <a:gd name="connsiteX8" fmla="*/ 978408 w 1160521"/>
                  <a:gd name="connsiteY8" fmla="*/ 1730590 h 1893661"/>
                  <a:gd name="connsiteX9" fmla="*/ 815337 w 1160521"/>
                  <a:gd name="connsiteY9" fmla="*/ 1893661 h 1893661"/>
                  <a:gd name="connsiteX10" fmla="*/ 163071 w 1160521"/>
                  <a:gd name="connsiteY10" fmla="*/ 1893661 h 1893661"/>
                  <a:gd name="connsiteX11" fmla="*/ 0 w 1160521"/>
                  <a:gd name="connsiteY11" fmla="*/ 1730590 h 1893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60521" h="1893661">
                    <a:moveTo>
                      <a:pt x="0" y="1730590"/>
                    </a:moveTo>
                    <a:lnTo>
                      <a:pt x="0" y="163071"/>
                    </a:lnTo>
                    <a:cubicBezTo>
                      <a:pt x="0" y="73009"/>
                      <a:pt x="73009" y="0"/>
                      <a:pt x="163071" y="0"/>
                    </a:cubicBezTo>
                    <a:lnTo>
                      <a:pt x="815337" y="0"/>
                    </a:lnTo>
                    <a:cubicBezTo>
                      <a:pt x="905399" y="0"/>
                      <a:pt x="978408" y="73009"/>
                      <a:pt x="978408" y="163071"/>
                    </a:cubicBezTo>
                    <a:lnTo>
                      <a:pt x="978408" y="764717"/>
                    </a:lnTo>
                    <a:lnTo>
                      <a:pt x="1160521" y="946831"/>
                    </a:lnTo>
                    <a:lnTo>
                      <a:pt x="978408" y="1128944"/>
                    </a:lnTo>
                    <a:lnTo>
                      <a:pt x="978408" y="1730590"/>
                    </a:lnTo>
                    <a:cubicBezTo>
                      <a:pt x="978408" y="1820652"/>
                      <a:pt x="905399" y="1893661"/>
                      <a:pt x="815337" y="1893661"/>
                    </a:cubicBezTo>
                    <a:lnTo>
                      <a:pt x="163071" y="1893661"/>
                    </a:lnTo>
                    <a:cubicBezTo>
                      <a:pt x="73009" y="1893661"/>
                      <a:pt x="0" y="1820652"/>
                      <a:pt x="0" y="1730590"/>
                    </a:cubicBezTo>
                    <a:close/>
                  </a:path>
                </a:pathLst>
              </a:custGeom>
              <a:solidFill>
                <a:srgbClr val="3187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pic>
            <p:nvPicPr>
              <p:cNvPr id="5" name="图形 4" descr="徽章 1 纯色填充"/>
              <p:cNvPicPr>
                <a:picLocks noChangeAspect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"/>
                  </a:ext>
                </a:extLst>
              </a:blip>
              <a:stretch>
                <a:fillRect/>
              </a:stretch>
            </p:blipFill>
            <p:spPr>
              <a:xfrm>
                <a:off x="2254559" y="3427791"/>
                <a:ext cx="706292" cy="706292"/>
              </a:xfrm>
              <a:prstGeom prst="rect">
                <a:avLst/>
              </a:prstGeom>
            </p:spPr>
          </p:pic>
        </p:grpSp>
        <p:grpSp>
          <p:nvGrpSpPr>
            <p:cNvPr id="48" name="组合 47"/>
            <p:cNvGrpSpPr/>
            <p:nvPr/>
          </p:nvGrpSpPr>
          <p:grpSpPr>
            <a:xfrm>
              <a:off x="4168644" y="2194272"/>
              <a:ext cx="1893661" cy="1939811"/>
              <a:chOff x="4168644" y="2194272"/>
              <a:chExt cx="1893661" cy="1939811"/>
            </a:xfrm>
          </p:grpSpPr>
          <p:sp>
            <p:nvSpPr>
              <p:cNvPr id="33" name="任意多边形: 形状 32"/>
              <p:cNvSpPr/>
              <p:nvPr/>
            </p:nvSpPr>
            <p:spPr>
              <a:xfrm rot="5400000">
                <a:off x="4535214" y="1827702"/>
                <a:ext cx="1160521" cy="1893661"/>
              </a:xfrm>
              <a:custGeom>
                <a:avLst/>
                <a:gdLst>
                  <a:gd name="connsiteX0" fmla="*/ 0 w 1160521"/>
                  <a:gd name="connsiteY0" fmla="*/ 1730590 h 1893661"/>
                  <a:gd name="connsiteX1" fmla="*/ 0 w 1160521"/>
                  <a:gd name="connsiteY1" fmla="*/ 163071 h 1893661"/>
                  <a:gd name="connsiteX2" fmla="*/ 163071 w 1160521"/>
                  <a:gd name="connsiteY2" fmla="*/ 0 h 1893661"/>
                  <a:gd name="connsiteX3" fmla="*/ 815337 w 1160521"/>
                  <a:gd name="connsiteY3" fmla="*/ 0 h 1893661"/>
                  <a:gd name="connsiteX4" fmla="*/ 978408 w 1160521"/>
                  <a:gd name="connsiteY4" fmla="*/ 163071 h 1893661"/>
                  <a:gd name="connsiteX5" fmla="*/ 978408 w 1160521"/>
                  <a:gd name="connsiteY5" fmla="*/ 764717 h 1893661"/>
                  <a:gd name="connsiteX6" fmla="*/ 1160521 w 1160521"/>
                  <a:gd name="connsiteY6" fmla="*/ 946831 h 1893661"/>
                  <a:gd name="connsiteX7" fmla="*/ 978408 w 1160521"/>
                  <a:gd name="connsiteY7" fmla="*/ 1128944 h 1893661"/>
                  <a:gd name="connsiteX8" fmla="*/ 978408 w 1160521"/>
                  <a:gd name="connsiteY8" fmla="*/ 1730590 h 1893661"/>
                  <a:gd name="connsiteX9" fmla="*/ 815337 w 1160521"/>
                  <a:gd name="connsiteY9" fmla="*/ 1893661 h 1893661"/>
                  <a:gd name="connsiteX10" fmla="*/ 163071 w 1160521"/>
                  <a:gd name="connsiteY10" fmla="*/ 1893661 h 1893661"/>
                  <a:gd name="connsiteX11" fmla="*/ 0 w 1160521"/>
                  <a:gd name="connsiteY11" fmla="*/ 1730590 h 1893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60521" h="1893661">
                    <a:moveTo>
                      <a:pt x="0" y="1730590"/>
                    </a:moveTo>
                    <a:lnTo>
                      <a:pt x="0" y="163071"/>
                    </a:lnTo>
                    <a:cubicBezTo>
                      <a:pt x="0" y="73009"/>
                      <a:pt x="73009" y="0"/>
                      <a:pt x="163071" y="0"/>
                    </a:cubicBezTo>
                    <a:lnTo>
                      <a:pt x="815337" y="0"/>
                    </a:lnTo>
                    <a:cubicBezTo>
                      <a:pt x="905399" y="0"/>
                      <a:pt x="978408" y="73009"/>
                      <a:pt x="978408" y="163071"/>
                    </a:cubicBezTo>
                    <a:lnTo>
                      <a:pt x="978408" y="764717"/>
                    </a:lnTo>
                    <a:lnTo>
                      <a:pt x="1160521" y="946831"/>
                    </a:lnTo>
                    <a:lnTo>
                      <a:pt x="978408" y="1128944"/>
                    </a:lnTo>
                    <a:lnTo>
                      <a:pt x="978408" y="1730590"/>
                    </a:lnTo>
                    <a:cubicBezTo>
                      <a:pt x="978408" y="1820652"/>
                      <a:pt x="905399" y="1893661"/>
                      <a:pt x="815337" y="1893661"/>
                    </a:cubicBezTo>
                    <a:lnTo>
                      <a:pt x="163071" y="1893661"/>
                    </a:lnTo>
                    <a:cubicBezTo>
                      <a:pt x="73009" y="1893661"/>
                      <a:pt x="0" y="1820652"/>
                      <a:pt x="0" y="1730590"/>
                    </a:cubicBezTo>
                    <a:close/>
                  </a:path>
                </a:pathLst>
              </a:custGeom>
              <a:solidFill>
                <a:srgbClr val="3187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6" name="图形 25" descr="徽章 纯色填充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762328" y="3427791"/>
                <a:ext cx="706292" cy="706292"/>
              </a:xfrm>
              <a:prstGeom prst="rect">
                <a:avLst/>
              </a:prstGeom>
            </p:spPr>
          </p:pic>
        </p:grpSp>
        <p:grpSp>
          <p:nvGrpSpPr>
            <p:cNvPr id="49" name="组合 48"/>
            <p:cNvGrpSpPr/>
            <p:nvPr/>
          </p:nvGrpSpPr>
          <p:grpSpPr>
            <a:xfrm>
              <a:off x="6676413" y="2194272"/>
              <a:ext cx="1893661" cy="1939811"/>
              <a:chOff x="6676413" y="2194272"/>
              <a:chExt cx="1893661" cy="1939811"/>
            </a:xfrm>
          </p:grpSpPr>
          <p:sp>
            <p:nvSpPr>
              <p:cNvPr id="37" name="任意多边形: 形状 36"/>
              <p:cNvSpPr/>
              <p:nvPr/>
            </p:nvSpPr>
            <p:spPr>
              <a:xfrm rot="5400000">
                <a:off x="7042983" y="1827702"/>
                <a:ext cx="1160521" cy="1893661"/>
              </a:xfrm>
              <a:custGeom>
                <a:avLst/>
                <a:gdLst>
                  <a:gd name="connsiteX0" fmla="*/ 0 w 1160521"/>
                  <a:gd name="connsiteY0" fmla="*/ 1730590 h 1893661"/>
                  <a:gd name="connsiteX1" fmla="*/ 0 w 1160521"/>
                  <a:gd name="connsiteY1" fmla="*/ 163071 h 1893661"/>
                  <a:gd name="connsiteX2" fmla="*/ 163071 w 1160521"/>
                  <a:gd name="connsiteY2" fmla="*/ 0 h 1893661"/>
                  <a:gd name="connsiteX3" fmla="*/ 815337 w 1160521"/>
                  <a:gd name="connsiteY3" fmla="*/ 0 h 1893661"/>
                  <a:gd name="connsiteX4" fmla="*/ 978408 w 1160521"/>
                  <a:gd name="connsiteY4" fmla="*/ 163071 h 1893661"/>
                  <a:gd name="connsiteX5" fmla="*/ 978408 w 1160521"/>
                  <a:gd name="connsiteY5" fmla="*/ 764717 h 1893661"/>
                  <a:gd name="connsiteX6" fmla="*/ 1160521 w 1160521"/>
                  <a:gd name="connsiteY6" fmla="*/ 946831 h 1893661"/>
                  <a:gd name="connsiteX7" fmla="*/ 978408 w 1160521"/>
                  <a:gd name="connsiteY7" fmla="*/ 1128944 h 1893661"/>
                  <a:gd name="connsiteX8" fmla="*/ 978408 w 1160521"/>
                  <a:gd name="connsiteY8" fmla="*/ 1730590 h 1893661"/>
                  <a:gd name="connsiteX9" fmla="*/ 815337 w 1160521"/>
                  <a:gd name="connsiteY9" fmla="*/ 1893661 h 1893661"/>
                  <a:gd name="connsiteX10" fmla="*/ 163071 w 1160521"/>
                  <a:gd name="connsiteY10" fmla="*/ 1893661 h 1893661"/>
                  <a:gd name="connsiteX11" fmla="*/ 0 w 1160521"/>
                  <a:gd name="connsiteY11" fmla="*/ 1730590 h 18936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60521" h="1893661">
                    <a:moveTo>
                      <a:pt x="0" y="1730590"/>
                    </a:moveTo>
                    <a:lnTo>
                      <a:pt x="0" y="163071"/>
                    </a:lnTo>
                    <a:cubicBezTo>
                      <a:pt x="0" y="73009"/>
                      <a:pt x="73009" y="0"/>
                      <a:pt x="163071" y="0"/>
                    </a:cubicBezTo>
                    <a:lnTo>
                      <a:pt x="815337" y="0"/>
                    </a:lnTo>
                    <a:cubicBezTo>
                      <a:pt x="905399" y="0"/>
                      <a:pt x="978408" y="73009"/>
                      <a:pt x="978408" y="163071"/>
                    </a:cubicBezTo>
                    <a:lnTo>
                      <a:pt x="978408" y="764717"/>
                    </a:lnTo>
                    <a:lnTo>
                      <a:pt x="1160521" y="946831"/>
                    </a:lnTo>
                    <a:lnTo>
                      <a:pt x="978408" y="1128944"/>
                    </a:lnTo>
                    <a:lnTo>
                      <a:pt x="978408" y="1730590"/>
                    </a:lnTo>
                    <a:cubicBezTo>
                      <a:pt x="978408" y="1820652"/>
                      <a:pt x="905399" y="1893661"/>
                      <a:pt x="815337" y="1893661"/>
                    </a:cubicBezTo>
                    <a:lnTo>
                      <a:pt x="163071" y="1893661"/>
                    </a:lnTo>
                    <a:cubicBezTo>
                      <a:pt x="73009" y="1893661"/>
                      <a:pt x="0" y="1820652"/>
                      <a:pt x="0" y="1730590"/>
                    </a:cubicBezTo>
                    <a:close/>
                  </a:path>
                </a:pathLst>
              </a:custGeom>
              <a:solidFill>
                <a:srgbClr val="3187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pic>
            <p:nvPicPr>
              <p:cNvPr id="28" name="图形 27" descr="徽章 3 纯色填充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270097" y="3427791"/>
                <a:ext cx="706292" cy="706292"/>
              </a:xfrm>
              <a:prstGeom prst="rect">
                <a:avLst/>
              </a:prstGeom>
            </p:spPr>
          </p:pic>
        </p:grpSp>
      </p:grpSp>
      <p:grpSp>
        <p:nvGrpSpPr>
          <p:cNvPr id="64" name="组合 63"/>
          <p:cNvGrpSpPr/>
          <p:nvPr/>
        </p:nvGrpSpPr>
        <p:grpSpPr>
          <a:xfrm>
            <a:off x="1412032" y="3308350"/>
            <a:ext cx="9933044" cy="2199004"/>
            <a:chOff x="1482327" y="3858036"/>
            <a:chExt cx="7936028" cy="1051026"/>
          </a:xfrm>
        </p:grpSpPr>
        <p:grpSp>
          <p:nvGrpSpPr>
            <p:cNvPr id="52" name="组合 51"/>
            <p:cNvGrpSpPr/>
            <p:nvPr/>
          </p:nvGrpSpPr>
          <p:grpSpPr>
            <a:xfrm>
              <a:off x="1482327" y="3858036"/>
              <a:ext cx="2104012" cy="819210"/>
              <a:chOff x="8503862" y="3544302"/>
              <a:chExt cx="2584825" cy="819210"/>
            </a:xfrm>
          </p:grpSpPr>
          <p:sp>
            <p:nvSpPr>
              <p:cNvPr id="53" name="文本框 60"/>
              <p:cNvSpPr/>
              <p:nvPr/>
            </p:nvSpPr>
            <p:spPr>
              <a:xfrm>
                <a:off x="8503862" y="4041567"/>
                <a:ext cx="2320221" cy="321945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5000"/>
                  </a:lnSpc>
                  <a:defRPr/>
                </a:pPr>
                <a:endPara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9307464" y="3544302"/>
                <a:ext cx="1781223" cy="176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 Bold" panose="02020603050405020304" charset="0"/>
                    <a:cs typeface="Times New Roman Bold" panose="02020603050405020304" charset="0"/>
                  </a:rPr>
                  <a:t>Nation</a:t>
                </a:r>
                <a:endParaRPr lang="en-US" altLang="zh-CN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 Bold" panose="02020603050405020304" charset="0"/>
                  <a:cs typeface="Times New Roman Bold" panose="02020603050405020304" charset="0"/>
                </a:endParaRPr>
              </a:p>
            </p:txBody>
          </p:sp>
        </p:grpSp>
        <p:grpSp>
          <p:nvGrpSpPr>
            <p:cNvPr id="55" name="组合 54"/>
            <p:cNvGrpSpPr/>
            <p:nvPr/>
          </p:nvGrpSpPr>
          <p:grpSpPr>
            <a:xfrm>
              <a:off x="3823191" y="3861678"/>
              <a:ext cx="2392590" cy="881672"/>
              <a:chOff x="8335579" y="3547944"/>
              <a:chExt cx="2939350" cy="881672"/>
            </a:xfrm>
          </p:grpSpPr>
          <p:sp>
            <p:nvSpPr>
              <p:cNvPr id="56" name="文本框 60"/>
              <p:cNvSpPr/>
              <p:nvPr/>
            </p:nvSpPr>
            <p:spPr>
              <a:xfrm>
                <a:off x="8335579" y="3723975"/>
                <a:ext cx="2939350" cy="70564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 algn="l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P</a:t>
                </a: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seudo-solution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(John Breuilly)</a:t>
                </a:r>
                <a:endPara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marL="285750" indent="-285750" algn="l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Large cultural system(Benedict Anderson)</a:t>
                </a:r>
                <a:endPara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57" name="文本框 56"/>
              <p:cNvSpPr txBox="1"/>
              <p:nvPr/>
            </p:nvSpPr>
            <p:spPr>
              <a:xfrm>
                <a:off x="8950447" y="3547944"/>
                <a:ext cx="1781223" cy="136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 Bold" panose="02020603050405020304" charset="0"/>
                    <a:cs typeface="Times New Roman Bold" panose="02020603050405020304" charset="0"/>
                  </a:rPr>
                  <a:t>Nationalism</a:t>
                </a:r>
                <a:endParaRPr lang="en-US" altLang="zh-CN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 Bold" panose="02020603050405020304" charset="0"/>
                  <a:cs typeface="Times New Roman Bold" panose="02020603050405020304" charset="0"/>
                </a:endParaRPr>
              </a:p>
            </p:txBody>
          </p:sp>
        </p:grpSp>
        <p:grpSp>
          <p:nvGrpSpPr>
            <p:cNvPr id="61" name="组合 60"/>
            <p:cNvGrpSpPr/>
            <p:nvPr/>
          </p:nvGrpSpPr>
          <p:grpSpPr>
            <a:xfrm>
              <a:off x="6056248" y="3871694"/>
              <a:ext cx="3362107" cy="1037368"/>
              <a:chOff x="8034853" y="3557960"/>
              <a:chExt cx="4130422" cy="1037368"/>
            </a:xfrm>
          </p:grpSpPr>
          <p:sp>
            <p:nvSpPr>
              <p:cNvPr id="62" name="文本框 60"/>
              <p:cNvSpPr/>
              <p:nvPr/>
            </p:nvSpPr>
            <p:spPr>
              <a:xfrm>
                <a:off x="8147665" y="3723975"/>
                <a:ext cx="4017610" cy="871353"/>
              </a:xfrm>
              <a:prstGeom prst="rect">
                <a:avLst/>
              </a:prstGeom>
            </p:spPr>
            <p:txBody>
              <a:bodyPr wrap="square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 algn="l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A</a:t>
                </a: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n ideological manoeuvre relying on intensified emotion and identification in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</a:t>
                </a: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periods of crisis</a:t>
                </a:r>
                <a:endParaRPr kumimoji="0" lang="zh-CN" altLang="en-US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marL="285750" indent="-285750" algn="l">
                  <a:lnSpc>
                    <a:spcPct val="125000"/>
                  </a:lnSpc>
                  <a:buFont typeface="Arial" panose="020B0604020202090204" pitchFamily="34" charset="0"/>
                  <a:buChar char="•"/>
                  <a:defRPr/>
                </a:pP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Another version of the ‘gregarious herd’ constituted by ‘sentiment and instinct’.(</a:t>
                </a:r>
                <a:r>
                  <a:rPr kumimoji="0" lang="zh-CN" alt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Bertrand Russell</a:t>
                </a:r>
                <a:r>
                  <a:rPr kumimoji="0" lang="en-US" altLang="zh-CN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)</a:t>
                </a:r>
                <a:endParaRPr kumimoji="0" lang="en-US" altLang="zh-CN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8034853" y="3557960"/>
                <a:ext cx="3920840" cy="176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 Bold" panose="02020603050405020304" charset="0"/>
                    <a:cs typeface="Times New Roman Bold" panose="02020603050405020304" charset="0"/>
                  </a:rPr>
                  <a:t>National Identity</a:t>
                </a:r>
                <a:endParaRPr lang="en-US" altLang="zh-CN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 Bold" panose="02020603050405020304" charset="0"/>
                  <a:cs typeface="Times New Roman Bold" panose="02020603050405020304" charset="0"/>
                </a:endParaRPr>
              </a:p>
            </p:txBody>
          </p:sp>
        </p:grpSp>
      </p:grpSp>
      <p:pic>
        <p:nvPicPr>
          <p:cNvPr id="74" name="图形 73" descr="/Users/romana/Desktop/NewNationLogo07-page-001-img.jpegNewNationLogo07-page-001-img"/>
          <p:cNvPicPr>
            <a:picLocks noChangeAspect="1"/>
          </p:cNvPicPr>
          <p:nvPr/>
        </p:nvPicPr>
        <p:blipFill>
          <a:blip r:embed="rId7"/>
          <a:srcRect l="18507" r="18507"/>
          <a:stretch>
            <a:fillRect/>
          </a:stretch>
        </p:blipFill>
        <p:spPr>
          <a:xfrm>
            <a:off x="2334260" y="1248410"/>
            <a:ext cx="1608455" cy="1085215"/>
          </a:xfrm>
          <a:prstGeom prst="rect">
            <a:avLst/>
          </a:prstGeom>
        </p:spPr>
      </p:pic>
      <p:pic>
        <p:nvPicPr>
          <p:cNvPr id="3" name="图形 2" descr="/Users/romana/Desktop/images.pngimages"/>
          <p:cNvPicPr>
            <a:picLocks noChangeAspect="1"/>
          </p:cNvPicPr>
          <p:nvPr/>
        </p:nvPicPr>
        <p:blipFill>
          <a:blip r:embed="rId8"/>
          <a:srcRect l="-333" t="17521" r="16784" b="-17521"/>
          <a:stretch>
            <a:fillRect/>
          </a:stretch>
        </p:blipFill>
        <p:spPr>
          <a:xfrm>
            <a:off x="7671435" y="1514475"/>
            <a:ext cx="2202180" cy="655320"/>
          </a:xfrm>
          <a:prstGeom prst="rect">
            <a:avLst/>
          </a:prstGeom>
        </p:spPr>
      </p:pic>
      <p:pic>
        <p:nvPicPr>
          <p:cNvPr id="72" name="图形 71" descr="/Users/romana/Desktop/Nationalism-1.jpegNationalism-1"/>
          <p:cNvPicPr>
            <a:picLocks noChangeAspect="1"/>
          </p:cNvPicPr>
          <p:nvPr/>
        </p:nvPicPr>
        <p:blipFill>
          <a:blip r:embed="rId9"/>
          <a:srcRect l="18961" r="18961"/>
          <a:stretch>
            <a:fillRect/>
          </a:stretch>
        </p:blipFill>
        <p:spPr>
          <a:xfrm>
            <a:off x="4946650" y="1268095"/>
            <a:ext cx="1974215" cy="10655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80770" y="3802380"/>
            <a:ext cx="3261360" cy="13074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/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A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 system of cultural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signification, as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the representation of social life rather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than the discipline of social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 </a:t>
            </a:r>
            <a:r>
              <a:rPr lang="zh-CN" altLang="en-US">
                <a:latin typeface="Times New Roman Regular" panose="02020603050405020304" charset="0"/>
                <a:cs typeface="Times New Roman Regular" panose="02020603050405020304" charset="0"/>
              </a:rPr>
              <a:t>polity</a:t>
            </a:r>
            <a:r>
              <a:rPr lang="en-US" altLang="zh-CN">
                <a:latin typeface="Times New Roman Regular" panose="02020603050405020304" charset="0"/>
                <a:cs typeface="Times New Roman Regular" panose="02020603050405020304" charset="0"/>
              </a:rPr>
              <a:t>(Homi Bhabha)</a:t>
            </a:r>
            <a:endParaRPr lang="en-US" altLang="zh-CN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995045" y="2905760"/>
            <a:ext cx="3877310" cy="273558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pic>
        <p:nvPicPr>
          <p:cNvPr id="34" name="图片 33" descr="/Users/romana/Desktop/people-holding-up-letters-spelling-out-culture-620x330.jpegpeople-holding-up-letters-spelling-out-culture-620x330"/>
          <p:cNvPicPr>
            <a:picLocks noChangeAspect="1"/>
          </p:cNvPicPr>
          <p:nvPr/>
        </p:nvPicPr>
        <p:blipFill>
          <a:blip r:embed="rId1"/>
          <a:srcRect l="1900" t="1336" r="1025"/>
          <a:stretch>
            <a:fillRect/>
          </a:stretch>
        </p:blipFill>
        <p:spPr>
          <a:xfrm>
            <a:off x="1012825" y="3270885"/>
            <a:ext cx="3859530" cy="2030730"/>
          </a:xfrm>
          <a:custGeom>
            <a:avLst/>
            <a:gdLst>
              <a:gd name="connsiteX0" fmla="*/ 1817216 w 3634432"/>
              <a:gd name="connsiteY0" fmla="*/ 0 h 3634432"/>
              <a:gd name="connsiteX1" fmla="*/ 3634432 w 3634432"/>
              <a:gd name="connsiteY1" fmla="*/ 1817216 h 3634432"/>
              <a:gd name="connsiteX2" fmla="*/ 1817216 w 3634432"/>
              <a:gd name="connsiteY2" fmla="*/ 3634432 h 3634432"/>
              <a:gd name="connsiteX3" fmla="*/ 0 w 3634432"/>
              <a:gd name="connsiteY3" fmla="*/ 1817216 h 3634432"/>
              <a:gd name="connsiteX4" fmla="*/ 1817216 w 3634432"/>
              <a:gd name="connsiteY4" fmla="*/ 0 h 363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432" h="3634432">
                <a:moveTo>
                  <a:pt x="1817216" y="0"/>
                </a:moveTo>
                <a:cubicBezTo>
                  <a:pt x="2820837" y="0"/>
                  <a:pt x="3634432" y="813595"/>
                  <a:pt x="3634432" y="1817216"/>
                </a:cubicBezTo>
                <a:cubicBezTo>
                  <a:pt x="3634432" y="2820837"/>
                  <a:pt x="2820837" y="3634432"/>
                  <a:pt x="1817216" y="3634432"/>
                </a:cubicBezTo>
                <a:cubicBezTo>
                  <a:pt x="813595" y="3634432"/>
                  <a:pt x="0" y="2820837"/>
                  <a:pt x="0" y="1817216"/>
                </a:cubicBezTo>
                <a:cubicBezTo>
                  <a:pt x="0" y="813595"/>
                  <a:pt x="813595" y="0"/>
                  <a:pt x="1817216" y="0"/>
                </a:cubicBez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6300469" y="1212215"/>
            <a:ext cx="4932193" cy="4589573"/>
            <a:chOff x="6446119" y="1353921"/>
            <a:chExt cx="4018640" cy="4589705"/>
          </a:xfrm>
        </p:grpSpPr>
        <p:grpSp>
          <p:nvGrpSpPr>
            <p:cNvPr id="36" name="组合 35"/>
            <p:cNvGrpSpPr/>
            <p:nvPr/>
          </p:nvGrpSpPr>
          <p:grpSpPr>
            <a:xfrm>
              <a:off x="6446119" y="1353921"/>
              <a:ext cx="4018517" cy="2067204"/>
              <a:chOff x="8678876" y="3993092"/>
              <a:chExt cx="2910290" cy="2067204"/>
            </a:xfrm>
          </p:grpSpPr>
          <p:sp>
            <p:nvSpPr>
              <p:cNvPr id="37" name="文本框 60"/>
              <p:cNvSpPr/>
              <p:nvPr/>
            </p:nvSpPr>
            <p:spPr>
              <a:xfrm>
                <a:off x="8678967" y="4430204"/>
                <a:ext cx="2910199" cy="1630092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spread of nationalism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high culture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lang="zh-CN" altLang="en-US" sz="200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ethno-symbolic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8678876" y="3993092"/>
                <a:ext cx="1487251" cy="460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Anthony Smith</a:t>
                </a:r>
                <a:endParaRPr lang="en-US" altLang="zh-CN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6446303" y="3047315"/>
              <a:ext cx="4018391" cy="1683017"/>
              <a:chOff x="8269046" y="4682731"/>
              <a:chExt cx="2910199" cy="1683017"/>
            </a:xfrm>
          </p:grpSpPr>
          <p:sp>
            <p:nvSpPr>
              <p:cNvPr id="40" name="文本框 60"/>
              <p:cNvSpPr/>
              <p:nvPr/>
            </p:nvSpPr>
            <p:spPr>
              <a:xfrm>
                <a:off x="8269046" y="5120477"/>
                <a:ext cx="2910199" cy="124527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lang="en-US" altLang="zh-CN" sz="2000" dirty="0">
                    <a:solidFill>
                      <a:srgbClr val="3187C6"/>
                    </a:solidFill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homoginization</a:t>
                </a:r>
                <a:endParaRPr lang="en-US" altLang="zh-CN" sz="2000" dirty="0">
                  <a:solidFill>
                    <a:srgbClr val="3187C6"/>
                  </a:solidFill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imposed from above by the state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unificatory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8269047" y="4682731"/>
                <a:ext cx="1413210" cy="460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zh-CN" altLang="en-US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Ernest Gellner</a:t>
                </a:r>
                <a:endParaRPr lang="zh-CN" altLang="en-US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6446368" y="4741320"/>
              <a:ext cx="4018391" cy="1202306"/>
              <a:chOff x="8025680" y="5372981"/>
              <a:chExt cx="2910199" cy="1202306"/>
            </a:xfrm>
          </p:grpSpPr>
          <p:sp>
            <p:nvSpPr>
              <p:cNvPr id="43" name="文本框 60"/>
              <p:cNvSpPr/>
              <p:nvPr/>
            </p:nvSpPr>
            <p:spPr>
              <a:xfrm>
                <a:off x="8025680" y="5714837"/>
                <a:ext cx="2910199" cy="8604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Principles of social solidarity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conflate culture with politics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8025686" y="5372981"/>
                <a:ext cx="1461958" cy="460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zh-CN" altLang="en-US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Terry Egaleton</a:t>
                </a:r>
                <a:endParaRPr lang="zh-CN" altLang="en-US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936625" y="2110740"/>
            <a:ext cx="47345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Times New Roman Bold" panose="02020603050405020304" charset="0"/>
                <a:cs typeface="Times New Roman Bold" panose="02020603050405020304" charset="0"/>
              </a:rPr>
              <a:t>The Use of Nation in Culturalist Theories</a:t>
            </a:r>
            <a:endParaRPr lang="zh-CN" altLang="en-US" sz="2000" b="1">
              <a:latin typeface="Times New Roman Bold" panose="02020603050405020304" charset="0"/>
              <a:cs typeface="Times New Roman Bold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995045" y="2905760"/>
            <a:ext cx="3877310" cy="273558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pic>
        <p:nvPicPr>
          <p:cNvPr id="34" name="图片 33" descr="/Users/romana/Desktop/people-holding-up-letters-spelling-out-culture-620x330.jpegpeople-holding-up-letters-spelling-out-culture-620x330"/>
          <p:cNvPicPr>
            <a:picLocks noChangeAspect="1"/>
          </p:cNvPicPr>
          <p:nvPr/>
        </p:nvPicPr>
        <p:blipFill>
          <a:blip r:embed="rId1"/>
          <a:srcRect l="1900" t="1336" r="1025"/>
          <a:stretch>
            <a:fillRect/>
          </a:stretch>
        </p:blipFill>
        <p:spPr>
          <a:xfrm>
            <a:off x="1012825" y="3270885"/>
            <a:ext cx="3859530" cy="2030730"/>
          </a:xfrm>
          <a:custGeom>
            <a:avLst/>
            <a:gdLst>
              <a:gd name="connsiteX0" fmla="*/ 1817216 w 3634432"/>
              <a:gd name="connsiteY0" fmla="*/ 0 h 3634432"/>
              <a:gd name="connsiteX1" fmla="*/ 3634432 w 3634432"/>
              <a:gd name="connsiteY1" fmla="*/ 1817216 h 3634432"/>
              <a:gd name="connsiteX2" fmla="*/ 1817216 w 3634432"/>
              <a:gd name="connsiteY2" fmla="*/ 3634432 h 3634432"/>
              <a:gd name="connsiteX3" fmla="*/ 0 w 3634432"/>
              <a:gd name="connsiteY3" fmla="*/ 1817216 h 3634432"/>
              <a:gd name="connsiteX4" fmla="*/ 1817216 w 3634432"/>
              <a:gd name="connsiteY4" fmla="*/ 0 h 363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432" h="3634432">
                <a:moveTo>
                  <a:pt x="1817216" y="0"/>
                </a:moveTo>
                <a:cubicBezTo>
                  <a:pt x="2820837" y="0"/>
                  <a:pt x="3634432" y="813595"/>
                  <a:pt x="3634432" y="1817216"/>
                </a:cubicBezTo>
                <a:cubicBezTo>
                  <a:pt x="3634432" y="2820837"/>
                  <a:pt x="2820837" y="3634432"/>
                  <a:pt x="1817216" y="3634432"/>
                </a:cubicBezTo>
                <a:cubicBezTo>
                  <a:pt x="813595" y="3634432"/>
                  <a:pt x="0" y="2820837"/>
                  <a:pt x="0" y="1817216"/>
                </a:cubicBezTo>
                <a:cubicBezTo>
                  <a:pt x="0" y="813595"/>
                  <a:pt x="813595" y="0"/>
                  <a:pt x="1817216" y="0"/>
                </a:cubicBez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781380" y="1650372"/>
            <a:ext cx="5350805" cy="2942584"/>
            <a:chOff x="6023177" y="1792090"/>
            <a:chExt cx="4359715" cy="2942669"/>
          </a:xfrm>
        </p:grpSpPr>
        <p:grpSp>
          <p:nvGrpSpPr>
            <p:cNvPr id="47" name="组合 46"/>
            <p:cNvGrpSpPr/>
            <p:nvPr/>
          </p:nvGrpSpPr>
          <p:grpSpPr>
            <a:xfrm>
              <a:off x="6150460" y="1792090"/>
              <a:ext cx="4092664" cy="1705880"/>
              <a:chOff x="8054791" y="1419997"/>
              <a:chExt cx="2963989" cy="1705880"/>
            </a:xfrm>
          </p:grpSpPr>
          <p:sp>
            <p:nvSpPr>
              <p:cNvPr id="48" name="文本框 60"/>
              <p:cNvSpPr/>
              <p:nvPr/>
            </p:nvSpPr>
            <p:spPr>
              <a:xfrm>
                <a:off x="8108581" y="1880606"/>
                <a:ext cx="2910199" cy="124527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T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he cultural turn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social totality 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    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cultural totality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political economy     cultural economny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8054791" y="1419997"/>
                <a:ext cx="1094514" cy="460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zh-CN" altLang="en-US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Stuart Hall</a:t>
                </a:r>
                <a:endParaRPr lang="zh-CN" altLang="en-US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  <p:grpSp>
          <p:nvGrpSpPr>
            <p:cNvPr id="50" name="组合 49"/>
            <p:cNvGrpSpPr/>
            <p:nvPr/>
          </p:nvGrpSpPr>
          <p:grpSpPr>
            <a:xfrm>
              <a:off x="6023177" y="3686763"/>
              <a:ext cx="4359715" cy="1047996"/>
              <a:chOff x="8372573" y="2310916"/>
              <a:chExt cx="3157393" cy="1047996"/>
            </a:xfrm>
          </p:grpSpPr>
          <p:sp>
            <p:nvSpPr>
              <p:cNvPr id="51" name="文本框 60"/>
              <p:cNvSpPr/>
              <p:nvPr/>
            </p:nvSpPr>
            <p:spPr>
              <a:xfrm>
                <a:off x="8619767" y="2883283"/>
                <a:ext cx="2910199" cy="475629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Doubled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8372573" y="2310916"/>
                <a:ext cx="1278466" cy="460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Tony Bennet</a:t>
                </a:r>
                <a:endParaRPr lang="en-US" altLang="zh-CN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936625" y="2110740"/>
            <a:ext cx="47345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Times New Roman Bold" panose="02020603050405020304" charset="0"/>
                <a:cs typeface="Times New Roman Bold" panose="02020603050405020304" charset="0"/>
              </a:rPr>
              <a:t>The Use of Nation in Culturalist Theories</a:t>
            </a:r>
            <a:endParaRPr lang="zh-CN" altLang="en-US" sz="2000" b="1">
              <a:latin typeface="Times New Roman Bold" panose="02020603050405020304" charset="0"/>
              <a:cs typeface="Times New Roman Bold" panose="02020603050405020304" charset="0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7478395" y="2795270"/>
            <a:ext cx="3282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7997190" y="3176270"/>
            <a:ext cx="23241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EC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3141345" y="1647825"/>
            <a:ext cx="5087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800" dirty="0">
                <a:solidFill>
                  <a:srgbClr val="00355C"/>
                </a:solidFill>
                <a:latin typeface="Times New Roman Regular" panose="02020603050405020304" charset="0"/>
                <a:cs typeface="Times New Roman Regular" panose="02020603050405020304" charset="0"/>
              </a:rPr>
              <a:t>Shared Culture = Cultural identity</a:t>
            </a:r>
            <a:endParaRPr lang="en-US" altLang="zh-CN" sz="2800" dirty="0">
              <a:solidFill>
                <a:srgbClr val="00355C"/>
              </a:solidFill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81" name="斜纹 80"/>
          <p:cNvSpPr/>
          <p:nvPr/>
        </p:nvSpPr>
        <p:spPr>
          <a:xfrm rot="18776160" flipH="1">
            <a:off x="-1802122" y="635450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2" name="斜纹 81"/>
          <p:cNvSpPr/>
          <p:nvPr/>
        </p:nvSpPr>
        <p:spPr>
          <a:xfrm rot="18776160" flipH="1">
            <a:off x="-2097763" y="6821869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4" name="斜纹 83"/>
          <p:cNvSpPr/>
          <p:nvPr/>
        </p:nvSpPr>
        <p:spPr>
          <a:xfrm rot="7976160" flipH="1">
            <a:off x="11120147" y="-546588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5" name="斜纹 84"/>
          <p:cNvSpPr/>
          <p:nvPr/>
        </p:nvSpPr>
        <p:spPr>
          <a:xfrm rot="7976160" flipH="1">
            <a:off x="11007748" y="-19264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11655" y="982980"/>
            <a:ext cx="7747000" cy="5219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800" b="1">
                <a:latin typeface="Times New Roman Bold" panose="02020603050405020304" charset="0"/>
                <a:cs typeface="Times New Roman Bold" panose="02020603050405020304" charset="0"/>
              </a:rPr>
              <a:t>The Use of Nation in Culturalist Theories</a:t>
            </a:r>
            <a:endParaRPr lang="en-US" altLang="zh-CN" sz="2800" b="1">
              <a:latin typeface="Times New Roman Bold" panose="02020603050405020304" charset="0"/>
              <a:cs typeface="Times New Roman Bold" panose="02020603050405020304" charset="0"/>
            </a:endParaRPr>
          </a:p>
        </p:txBody>
      </p:sp>
      <p:sp>
        <p:nvSpPr>
          <p:cNvPr id="5" name="下箭头 4"/>
          <p:cNvSpPr/>
          <p:nvPr/>
        </p:nvSpPr>
        <p:spPr>
          <a:xfrm>
            <a:off x="5443220" y="2169795"/>
            <a:ext cx="484505" cy="762635"/>
          </a:xfrm>
          <a:prstGeom prst="downArrow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629150" y="2947670"/>
            <a:ext cx="406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Times New Roman Regular" panose="02020603050405020304" charset="0"/>
                <a:cs typeface="Times New Roman Regular" panose="02020603050405020304" charset="0"/>
              </a:rPr>
              <a:t>multiculturalism</a:t>
            </a:r>
            <a:endParaRPr lang="zh-CN" altLang="en-US" sz="24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 flipH="1">
            <a:off x="4272280" y="3472815"/>
            <a:ext cx="1219835" cy="3676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428115" y="3946525"/>
            <a:ext cx="40640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Ethnicity and immigration</a:t>
            </a:r>
            <a:r>
              <a:rPr lang="en-US" altLang="zh-CN" sz="2000">
                <a:latin typeface="Times New Roman Regular" panose="02020603050405020304" charset="0"/>
                <a:cs typeface="Times New Roman Regular" panose="02020603050405020304" charset="0"/>
              </a:rPr>
              <a:t>(Gleason)</a:t>
            </a:r>
            <a:endParaRPr lang="en-US" altLang="zh-CN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5764530" y="3508375"/>
            <a:ext cx="1350645" cy="2965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759575" y="3946525"/>
            <a:ext cx="40640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Times New Roman Regular" panose="02020603050405020304" charset="0"/>
                <a:cs typeface="Times New Roman Regular" panose="02020603050405020304" charset="0"/>
              </a:rPr>
              <a:t>irredentism</a:t>
            </a:r>
            <a:r>
              <a:rPr lang="en-US" altLang="zh-CN" sz="2000">
                <a:latin typeface="Times New Roman Regular" panose="02020603050405020304" charset="0"/>
                <a:cs typeface="Times New Roman Regular" panose="02020603050405020304" charset="0"/>
              </a:rPr>
              <a:t> and secession(Penrose)</a:t>
            </a:r>
            <a:endParaRPr lang="en-US" altLang="zh-CN" sz="20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571625" y="4989195"/>
            <a:ext cx="9180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>
                <a:latin typeface="Times New Roman Regular" panose="02020603050405020304" charset="0"/>
                <a:cs typeface="Times New Roman Regular" panose="02020603050405020304" charset="0"/>
              </a:rPr>
              <a:t>"Culture" is no longer essentiali</a:t>
            </a:r>
            <a:r>
              <a:rPr lang="en-US" altLang="zh-CN" sz="2400">
                <a:latin typeface="Times New Roman Regular" panose="02020603050405020304" charset="0"/>
                <a:cs typeface="Times New Roman Regular" panose="02020603050405020304" charset="0"/>
              </a:rPr>
              <a:t>z</a:t>
            </a:r>
            <a:r>
              <a:rPr lang="zh-CN" altLang="en-US" sz="2400">
                <a:latin typeface="Times New Roman Regular" panose="02020603050405020304" charset="0"/>
                <a:cs typeface="Times New Roman Regular" panose="02020603050405020304" charset="0"/>
              </a:rPr>
              <a:t>ed, but seen as a essential construction</a:t>
            </a:r>
            <a:endParaRPr lang="zh-CN" altLang="en-US" sz="24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  <p:sp>
        <p:nvSpPr>
          <p:cNvPr id="12" name="乘号 11"/>
          <p:cNvSpPr/>
          <p:nvPr/>
        </p:nvSpPr>
        <p:spPr>
          <a:xfrm>
            <a:off x="8134350" y="1647825"/>
            <a:ext cx="765810" cy="66802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995045" y="2905760"/>
            <a:ext cx="3877310" cy="273558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7C1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pic>
        <p:nvPicPr>
          <p:cNvPr id="34" name="图片 33" descr="/Users/romana/Desktop/people-holding-up-letters-spelling-out-culture-620x330.jpegpeople-holding-up-letters-spelling-out-culture-620x330"/>
          <p:cNvPicPr>
            <a:picLocks noChangeAspect="1"/>
          </p:cNvPicPr>
          <p:nvPr/>
        </p:nvPicPr>
        <p:blipFill>
          <a:blip r:embed="rId1"/>
          <a:srcRect l="1900" t="1336" r="1025"/>
          <a:stretch>
            <a:fillRect/>
          </a:stretch>
        </p:blipFill>
        <p:spPr>
          <a:xfrm>
            <a:off x="1012825" y="3270885"/>
            <a:ext cx="3859530" cy="2030730"/>
          </a:xfrm>
          <a:custGeom>
            <a:avLst/>
            <a:gdLst>
              <a:gd name="connsiteX0" fmla="*/ 1817216 w 3634432"/>
              <a:gd name="connsiteY0" fmla="*/ 0 h 3634432"/>
              <a:gd name="connsiteX1" fmla="*/ 3634432 w 3634432"/>
              <a:gd name="connsiteY1" fmla="*/ 1817216 h 3634432"/>
              <a:gd name="connsiteX2" fmla="*/ 1817216 w 3634432"/>
              <a:gd name="connsiteY2" fmla="*/ 3634432 h 3634432"/>
              <a:gd name="connsiteX3" fmla="*/ 0 w 3634432"/>
              <a:gd name="connsiteY3" fmla="*/ 1817216 h 3634432"/>
              <a:gd name="connsiteX4" fmla="*/ 1817216 w 3634432"/>
              <a:gd name="connsiteY4" fmla="*/ 0 h 363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4432" h="3634432">
                <a:moveTo>
                  <a:pt x="1817216" y="0"/>
                </a:moveTo>
                <a:cubicBezTo>
                  <a:pt x="2820837" y="0"/>
                  <a:pt x="3634432" y="813595"/>
                  <a:pt x="3634432" y="1817216"/>
                </a:cubicBezTo>
                <a:cubicBezTo>
                  <a:pt x="3634432" y="2820837"/>
                  <a:pt x="2820837" y="3634432"/>
                  <a:pt x="1817216" y="3634432"/>
                </a:cubicBezTo>
                <a:cubicBezTo>
                  <a:pt x="813595" y="3634432"/>
                  <a:pt x="0" y="2820837"/>
                  <a:pt x="0" y="1817216"/>
                </a:cubicBezTo>
                <a:cubicBezTo>
                  <a:pt x="0" y="813595"/>
                  <a:pt x="813595" y="0"/>
                  <a:pt x="1817216" y="0"/>
                </a:cubicBez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4988714" y="751840"/>
            <a:ext cx="4932039" cy="4889294"/>
            <a:chOff x="5377330" y="893532"/>
            <a:chExt cx="4018514" cy="4889435"/>
          </a:xfrm>
        </p:grpSpPr>
        <p:grpSp>
          <p:nvGrpSpPr>
            <p:cNvPr id="36" name="组合 35"/>
            <p:cNvGrpSpPr/>
            <p:nvPr/>
          </p:nvGrpSpPr>
          <p:grpSpPr>
            <a:xfrm>
              <a:off x="5377330" y="893532"/>
              <a:ext cx="4018391" cy="1783352"/>
              <a:chOff x="7904838" y="3532703"/>
              <a:chExt cx="2910199" cy="1783352"/>
            </a:xfrm>
          </p:grpSpPr>
          <p:sp>
            <p:nvSpPr>
              <p:cNvPr id="37" name="文本框 60"/>
              <p:cNvSpPr/>
              <p:nvPr/>
            </p:nvSpPr>
            <p:spPr>
              <a:xfrm>
                <a:off x="7904838" y="4070784"/>
                <a:ext cx="2910199" cy="1245271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P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rivate character of the reled society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T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he need for belonging is seen as timeless and non-specific</a:t>
                </a:r>
                <a:endPara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7910368" y="3532703"/>
                <a:ext cx="1487251" cy="460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John Breuilly</a:t>
                </a:r>
                <a:endParaRPr lang="en-US" altLang="zh-CN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5377389" y="2830773"/>
              <a:ext cx="4018391" cy="1516643"/>
              <a:chOff x="7494917" y="4466189"/>
              <a:chExt cx="2910199" cy="1516643"/>
            </a:xfrm>
          </p:grpSpPr>
          <p:sp>
            <p:nvSpPr>
              <p:cNvPr id="40" name="文本框 60"/>
              <p:cNvSpPr/>
              <p:nvPr/>
            </p:nvSpPr>
            <p:spPr>
              <a:xfrm>
                <a:off x="7494917" y="5122382"/>
                <a:ext cx="2910199" cy="860450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lang="en-US" altLang="zh-CN" sz="2000" dirty="0">
                    <a:solidFill>
                      <a:srgbClr val="3187C6"/>
                    </a:solidFill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Reliance on the essential nature of group formation</a:t>
                </a:r>
                <a:endParaRPr lang="en-US" altLang="zh-CN" sz="2000" dirty="0">
                  <a:solidFill>
                    <a:srgbClr val="3187C6"/>
                  </a:solidFill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7494918" y="4466189"/>
                <a:ext cx="1413210" cy="460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zh-CN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Jan Penrose</a:t>
                </a:r>
                <a:endParaRPr lang="en-US" altLang="zh-CN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  <p:grpSp>
          <p:nvGrpSpPr>
            <p:cNvPr id="42" name="组合 41"/>
            <p:cNvGrpSpPr/>
            <p:nvPr/>
          </p:nvGrpSpPr>
          <p:grpSpPr>
            <a:xfrm>
              <a:off x="5377454" y="4630828"/>
              <a:ext cx="4018391" cy="1152139"/>
              <a:chOff x="7251551" y="5262489"/>
              <a:chExt cx="2910199" cy="1152139"/>
            </a:xfrm>
          </p:grpSpPr>
          <p:sp>
            <p:nvSpPr>
              <p:cNvPr id="43" name="文本框 60"/>
              <p:cNvSpPr/>
              <p:nvPr/>
            </p:nvSpPr>
            <p:spPr>
              <a:xfrm>
                <a:off x="7251551" y="5938999"/>
                <a:ext cx="2910199" cy="475629"/>
              </a:xfrm>
              <a:prstGeom prst="rect">
                <a:avLst/>
              </a:prstGeom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“N</a:t>
                </a:r>
                <a:r>
                  <a:rPr kumimoji="0" lang="zh-CN" alt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ationhood</a:t>
                </a: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”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7251556" y="5262489"/>
                <a:ext cx="1461958" cy="4603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zh-CN" altLang="en-US" sz="24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Margeret Canovan</a:t>
                </a:r>
                <a:endParaRPr lang="zh-CN" altLang="en-US" sz="24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-913511" y="-1730840"/>
            <a:ext cx="13957141" cy="10476193"/>
            <a:chOff x="-913511" y="-1730840"/>
            <a:chExt cx="13957141" cy="10476193"/>
          </a:xfrm>
        </p:grpSpPr>
        <p:sp>
          <p:nvSpPr>
            <p:cNvPr id="54" name="斜纹 53"/>
            <p:cNvSpPr/>
            <p:nvPr/>
          </p:nvSpPr>
          <p:spPr>
            <a:xfrm rot="7976160" flipH="1">
              <a:off x="11007748" y="-19264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5" name="斜纹 54"/>
            <p:cNvSpPr/>
            <p:nvPr/>
          </p:nvSpPr>
          <p:spPr>
            <a:xfrm rot="7976160" flipH="1">
              <a:off x="11120147" y="-546588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6" name="斜纹 55"/>
            <p:cNvSpPr/>
            <p:nvPr/>
          </p:nvSpPr>
          <p:spPr>
            <a:xfrm rot="18776160" flipH="1">
              <a:off x="-1802122" y="6354505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0070C0"/>
                </a:gs>
                <a:gs pos="68000">
                  <a:srgbClr val="0070C0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  <p:sp>
          <p:nvSpPr>
            <p:cNvPr id="57" name="斜纹 56"/>
            <p:cNvSpPr/>
            <p:nvPr/>
          </p:nvSpPr>
          <p:spPr>
            <a:xfrm rot="18776160" flipH="1">
              <a:off x="-2097763" y="6821869"/>
              <a:ext cx="3107736" cy="739231"/>
            </a:xfrm>
            <a:prstGeom prst="diagStripe">
              <a:avLst>
                <a:gd name="adj" fmla="val 67847"/>
              </a:avLst>
            </a:prstGeom>
            <a:gradFill>
              <a:gsLst>
                <a:gs pos="0">
                  <a:srgbClr val="F7C15D"/>
                </a:gs>
                <a:gs pos="68000">
                  <a:srgbClr val="E9AC01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思源黑体 CN Bold" panose="020B0800000000000000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350010" y="1945005"/>
            <a:ext cx="3167380" cy="11271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2000" b="1">
                <a:latin typeface="Times New Roman Bold" panose="02020603050405020304" charset="0"/>
                <a:cs typeface="Times New Roman Bold" panose="02020603050405020304" charset="0"/>
              </a:rPr>
              <a:t>The Use of Culture in Theories of Nationalism</a:t>
            </a:r>
            <a:endParaRPr lang="zh-CN" altLang="en-US" sz="2000" b="1">
              <a:latin typeface="Times New Roman Bold" panose="02020603050405020304" charset="0"/>
              <a:cs typeface="Times New Roman Bold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图文框 18"/>
          <p:cNvSpPr/>
          <p:nvPr/>
        </p:nvSpPr>
        <p:spPr>
          <a:xfrm>
            <a:off x="475510" y="286669"/>
            <a:ext cx="11240980" cy="6284662"/>
          </a:xfrm>
          <a:prstGeom prst="frame">
            <a:avLst>
              <a:gd name="adj1" fmla="val 658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322912" y="536662"/>
            <a:ext cx="11546177" cy="5784676"/>
          </a:xfrm>
          <a:prstGeom prst="frame">
            <a:avLst>
              <a:gd name="adj1" fmla="val 866"/>
            </a:avLst>
          </a:prstGeom>
          <a:solidFill>
            <a:srgbClr val="004A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3172" y="401820"/>
            <a:ext cx="640144" cy="668067"/>
          </a:xfrm>
          <a:prstGeom prst="rect">
            <a:avLst/>
          </a:prstGeom>
          <a:solidFill>
            <a:srgbClr val="31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936936" y="688150"/>
            <a:ext cx="474870" cy="495584"/>
          </a:xfrm>
          <a:prstGeom prst="rect">
            <a:avLst/>
          </a:prstGeom>
          <a:solidFill>
            <a:srgbClr val="FEC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080769" y="2472056"/>
            <a:ext cx="9566875" cy="3382010"/>
            <a:chOff x="1055226" y="3542162"/>
            <a:chExt cx="9024875" cy="2815559"/>
          </a:xfrm>
        </p:grpSpPr>
        <p:sp>
          <p:nvSpPr>
            <p:cNvPr id="66" name="文本框 65"/>
            <p:cNvSpPr txBox="1"/>
            <p:nvPr/>
          </p:nvSpPr>
          <p:spPr>
            <a:xfrm>
              <a:off x="7046040" y="3542162"/>
              <a:ext cx="3034061" cy="434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8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rPr>
                <a:t>Ascription</a:t>
              </a:r>
              <a:endParaRPr lang="en-US" altLang="zh-CN" sz="2800" dirty="0">
                <a:solidFill>
                  <a:srgbClr val="00355C"/>
                </a:solidFill>
                <a:latin typeface="Times New Roman Regular" panose="02020603050405020304" charset="0"/>
                <a:cs typeface="Times New Roman Regular" panose="02020603050405020304" charset="0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1055226" y="3542162"/>
              <a:ext cx="7199080" cy="2815559"/>
              <a:chOff x="7238652" y="4429176"/>
              <a:chExt cx="8844230" cy="2815559"/>
            </a:xfrm>
          </p:grpSpPr>
          <p:sp>
            <p:nvSpPr>
              <p:cNvPr id="68" name="文本框 60"/>
              <p:cNvSpPr/>
              <p:nvPr/>
            </p:nvSpPr>
            <p:spPr>
              <a:xfrm>
                <a:off x="9846000" y="5322056"/>
                <a:ext cx="6236882" cy="1922679"/>
              </a:xfrm>
              <a:prstGeom prst="rect">
                <a:avLst/>
              </a:prstGeom>
            </p:spPr>
            <p:txBody>
              <a:bodyPr wrap="square">
                <a:no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Members are not free to choose individually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  <a:p>
                <a:pPr algn="l">
                  <a:lnSpc>
                    <a:spcPct val="125000"/>
                  </a:lnSpc>
                  <a:defRPr/>
                </a:pPr>
                <a:r>
                  <a:rPr kumimoji="0" lang="en-US" altLang="zh-CN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3187C6"/>
                    </a:solidFill>
                    <a:effectLst/>
                    <a:uLnTx/>
                    <a:uFillTx/>
                    <a:latin typeface="Times New Roman Regular" panose="02020603050405020304" charset="0"/>
                    <a:cs typeface="Times New Roman Regular" panose="02020603050405020304" charset="0"/>
                    <a:sym typeface="+mn-lt"/>
                  </a:rPr>
                  <a:t> This is a realm of social subjectivity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3187C6"/>
                  </a:solidFill>
                  <a:effectLst/>
                  <a:uLnTx/>
                  <a:uFillTx/>
                  <a:latin typeface="Times New Roman Regular" panose="02020603050405020304" charset="0"/>
                  <a:cs typeface="Times New Roman Regular" panose="02020603050405020304" charset="0"/>
                  <a:sym typeface="+mn-lt"/>
                </a:endParaRPr>
              </a:p>
            </p:txBody>
          </p:sp>
          <p:sp>
            <p:nvSpPr>
              <p:cNvPr id="69" name="文本框 68"/>
              <p:cNvSpPr txBox="1"/>
              <p:nvPr/>
            </p:nvSpPr>
            <p:spPr>
              <a:xfrm>
                <a:off x="7238652" y="4429176"/>
                <a:ext cx="4784921" cy="434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zh-CN" sz="2800" dirty="0">
                    <a:solidFill>
                      <a:srgbClr val="00355C"/>
                    </a:solidFill>
                    <a:latin typeface="Times New Roman Regular" panose="02020603050405020304" charset="0"/>
                    <a:cs typeface="Times New Roman Regular" panose="02020603050405020304" charset="0"/>
                  </a:rPr>
                  <a:t>Mutual Recognition</a:t>
                </a:r>
                <a:endParaRPr lang="en-US" altLang="zh-CN" sz="2800" dirty="0">
                  <a:solidFill>
                    <a:srgbClr val="00355C"/>
                  </a:solidFill>
                  <a:latin typeface="Times New Roman Regular" panose="02020603050405020304" charset="0"/>
                  <a:cs typeface="Times New Roman Regular" panose="02020603050405020304" charset="0"/>
                </a:endParaRPr>
              </a:p>
            </p:txBody>
          </p:sp>
        </p:grpSp>
      </p:grpSp>
      <p:sp>
        <p:nvSpPr>
          <p:cNvPr id="81" name="斜纹 80"/>
          <p:cNvSpPr/>
          <p:nvPr/>
        </p:nvSpPr>
        <p:spPr>
          <a:xfrm rot="18776160" flipH="1">
            <a:off x="-1802122" y="635450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2" name="斜纹 81"/>
          <p:cNvSpPr/>
          <p:nvPr/>
        </p:nvSpPr>
        <p:spPr>
          <a:xfrm rot="18776160" flipH="1">
            <a:off x="-2097763" y="6821869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4" name="斜纹 83"/>
          <p:cNvSpPr/>
          <p:nvPr/>
        </p:nvSpPr>
        <p:spPr>
          <a:xfrm rot="7976160" flipH="1">
            <a:off x="11120147" y="-546588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0070C0"/>
              </a:gs>
              <a:gs pos="68000">
                <a:srgbClr val="0070C0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85" name="斜纹 84"/>
          <p:cNvSpPr/>
          <p:nvPr/>
        </p:nvSpPr>
        <p:spPr>
          <a:xfrm rot="7976160" flipH="1">
            <a:off x="11007748" y="-192645"/>
            <a:ext cx="3107736" cy="739231"/>
          </a:xfrm>
          <a:prstGeom prst="diagStripe">
            <a:avLst>
              <a:gd name="adj" fmla="val 67847"/>
            </a:avLst>
          </a:prstGeom>
          <a:gradFill>
            <a:gsLst>
              <a:gs pos="0">
                <a:srgbClr val="F7C15D"/>
              </a:gs>
              <a:gs pos="68000">
                <a:srgbClr val="E9AC01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思源黑体 CN Bold" panose="020B0800000000000000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93340" y="1337945"/>
            <a:ext cx="84328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Times New Roman Regular" panose="02020603050405020304" charset="0"/>
                <a:cs typeface="Times New Roman Regular" panose="02020603050405020304" charset="0"/>
              </a:rPr>
              <a:t>Moral, political and/or cultural communities</a:t>
            </a:r>
            <a:endParaRPr lang="en-US" altLang="zh-CN" sz="3200">
              <a:latin typeface="Times New Roman Regular" panose="02020603050405020304" charset="0"/>
              <a:cs typeface="Times New Roman Regular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7C15D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思源黑体 CN Bold"/>
        <a:ea typeface="思源黑体 CN Bold"/>
        <a:cs typeface=""/>
      </a:majorFont>
      <a:minorFont>
        <a:latin typeface="思源黑体 CN Bold"/>
        <a:ea typeface="思源黑体 CN Bol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187C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3647</Words>
  <Application>WPS 演示</Application>
  <PresentationFormat>宽屏</PresentationFormat>
  <Paragraphs>192</Paragraphs>
  <Slides>14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2" baseType="lpstr">
      <vt:lpstr>Arial</vt:lpstr>
      <vt:lpstr>宋体</vt:lpstr>
      <vt:lpstr>Wingdings</vt:lpstr>
      <vt:lpstr>思源黑体 CN Bold</vt:lpstr>
      <vt:lpstr>Times New Roman Regular</vt:lpstr>
      <vt:lpstr>汉仪中黑KW</vt:lpstr>
      <vt:lpstr>微软雅黑</vt:lpstr>
      <vt:lpstr>Microsoft YaHei UI</vt:lpstr>
      <vt:lpstr>汉仪旗黑</vt:lpstr>
      <vt:lpstr>宋体</vt:lpstr>
      <vt:lpstr>Arial Unicode MS</vt:lpstr>
      <vt:lpstr>Calibri</vt:lpstr>
      <vt:lpstr>Helvetica Neue</vt:lpstr>
      <vt:lpstr>汉仪书宋二KW</vt:lpstr>
      <vt:lpstr>思源黑体 CN Bold</vt:lpstr>
      <vt:lpstr>微软雅黑</vt:lpstr>
      <vt:lpstr>Times New Roman Bold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M19162</dc:creator>
  <cp:lastModifiedBy>Romana</cp:lastModifiedBy>
  <cp:revision>111</cp:revision>
  <dcterms:created xsi:type="dcterms:W3CDTF">2023-12-04T18:53:07Z</dcterms:created>
  <dcterms:modified xsi:type="dcterms:W3CDTF">2023-12-04T18:53:07Z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81B97B8A8B3587C513206E65B2D4868E_43</vt:lpwstr>
  </property>
  <property fmtid="{D5CDD505-2E9C-101B-9397-08002B2CF9AE}" pid="3" name="KSOProductBuildVer">
    <vt:lpwstr>2052-6.2.2.8394</vt:lpwstr>
  </property>
  <property fmtid="{D5CDD505-2E9C-101B-9397-08002B2CF9AE}" pid="4" name="KSOTemplateUUID">
    <vt:lpwstr>v1.0_mb_yLpHW7NDqDQGI0dhjKS5eg==</vt:lpwstr>
  </property>
</Properties>
</file>