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2" r:id="rId5"/>
    <p:sldId id="263" r:id="rId6"/>
    <p:sldId id="267" r:id="rId7"/>
    <p:sldId id="264" r:id="rId8"/>
    <p:sldId id="265" r:id="rId9"/>
    <p:sldId id="261" r:id="rId10"/>
    <p:sldId id="260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61"/>
    <p:restoredTop sz="95934"/>
  </p:normalViewPr>
  <p:slideViewPr>
    <p:cSldViewPr snapToGrid="0">
      <p:cViewPr>
        <p:scale>
          <a:sx n="122" d="100"/>
          <a:sy n="122" d="100"/>
        </p:scale>
        <p:origin x="-584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D26C76-3434-6E09-E06E-42645395F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05415"/>
            <a:ext cx="8991600" cy="2527249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Post-Communist</a:t>
            </a:r>
            <a:r>
              <a:rPr lang="fr-FR" dirty="0"/>
              <a:t> </a:t>
            </a:r>
            <a:r>
              <a:rPr lang="fr-FR" dirty="0" err="1"/>
              <a:t>Modernization</a:t>
            </a:r>
            <a:r>
              <a:rPr lang="fr-FR" dirty="0"/>
              <a:t>, Transition </a:t>
            </a:r>
            <a:r>
              <a:rPr lang="fr-FR" dirty="0" err="1"/>
              <a:t>Studies</a:t>
            </a:r>
            <a:r>
              <a:rPr lang="fr-FR" dirty="0"/>
              <a:t>, and Diversity in Europe </a:t>
            </a:r>
            <a:br>
              <a:rPr lang="fr-FR" dirty="0"/>
            </a:br>
            <a:br>
              <a:rPr lang="fr-FR" dirty="0"/>
            </a:br>
            <a:r>
              <a:rPr lang="fr-FR" dirty="0"/>
              <a:t>Paul Blokker</a:t>
            </a:r>
            <a:endParaRPr lang="de-D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76F0DE-005A-9AFB-2465-17AD98631C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Sophie </a:t>
            </a:r>
            <a:r>
              <a:rPr lang="de-DE" dirty="0" err="1"/>
              <a:t>Rebillard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696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96AFBE8-5E89-45CF-E285-DE70F955A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KEY POINTS: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7F834E-689F-CE26-94D0-F6F0A35A7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85000" lnSpcReduction="10000"/>
          </a:bodyPr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point: the transition’s nature can only be fully grasped if a case-specific and historical-contextual approach is taken, advocating for an approach that recognizes and embraces the persistent diversity in the region.</a:t>
            </a: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Critique of the traditional approaches in understanding this transition, highlighting their focus on Western models of modernization while neglecting the persistent diversity and historical legacies within these nations.</a:t>
            </a:r>
          </a:p>
          <a:p>
            <a:pPr algn="just"/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ost-communist Europe is not a variant of Western Europe and 1989 is not a catch-up revolution. </a:t>
            </a:r>
          </a:p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Theory should adopt an interpretative and hermeneutic approach, recognizing similarity without normative biases and understanding modernization projects within their unique contexts </a:t>
            </a:r>
          </a:p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Embracing diversity should become the cornerstone of research on societal change in the post-communist world.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9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2F38BC-D98D-4D85-8CF7-BA70EEDED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D40A41-8590-7634-0892-771B4B748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386744"/>
            <a:ext cx="5925310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/>
              <a:t>Questions: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01A2F0-90BE-4D86-9A8A-4390413F7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640080"/>
            <a:ext cx="401726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F5EB4E-25CD-44CC-AF95-30C925342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1" y="802767"/>
            <a:ext cx="368503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6" descr="Question mark">
            <a:extLst>
              <a:ext uri="{FF2B5EF4-FFF2-40B4-BE49-F238E27FC236}">
                <a16:creationId xmlns:a16="http://schemas.microsoft.com/office/drawing/2014/main" id="{3CC7C1EE-5FB7-0C48-BD30-E2EFA76B6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1146" y="2322989"/>
            <a:ext cx="1773429" cy="177342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845EF33-A895-A1EF-E364-C59E1485E0E9}"/>
              </a:ext>
            </a:extLst>
          </p:cNvPr>
          <p:cNvSpPr txBox="1"/>
          <p:nvPr/>
        </p:nvSpPr>
        <p:spPr>
          <a:xfrm>
            <a:off x="8242806" y="1393190"/>
            <a:ext cx="29395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öhne"/>
              </a:rPr>
              <a:t>Do </a:t>
            </a:r>
            <a:r>
              <a:rPr lang="fr-FR" sz="2000" dirty="0" err="1">
                <a:latin typeface="Söhne"/>
              </a:rPr>
              <a:t>you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feel</a:t>
            </a:r>
            <a:r>
              <a:rPr lang="fr-FR" sz="2000" dirty="0">
                <a:latin typeface="Söhne"/>
              </a:rPr>
              <a:t> like </a:t>
            </a:r>
            <a:r>
              <a:rPr lang="fr-FR" sz="2000" dirty="0" err="1">
                <a:latin typeface="Söhne"/>
              </a:rPr>
              <a:t>there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is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still</a:t>
            </a:r>
            <a:r>
              <a:rPr lang="fr-FR" sz="2000" dirty="0">
                <a:latin typeface="Söhne"/>
              </a:rPr>
              <a:t> a </a:t>
            </a:r>
            <a:r>
              <a:rPr lang="fr-FR" sz="2000" dirty="0" err="1">
                <a:latin typeface="Söhne"/>
              </a:rPr>
              <a:t>significant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difference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between</a:t>
            </a:r>
            <a:r>
              <a:rPr lang="fr-FR" sz="2000" dirty="0">
                <a:latin typeface="Söhne"/>
              </a:rPr>
              <a:t> the </a:t>
            </a:r>
            <a:r>
              <a:rPr lang="fr-FR" sz="2000" dirty="0" err="1">
                <a:latin typeface="Söhne"/>
              </a:rPr>
              <a:t>post-communist</a:t>
            </a:r>
            <a:r>
              <a:rPr lang="fr-FR" sz="2000" dirty="0">
                <a:latin typeface="Söhne"/>
              </a:rPr>
              <a:t> countries and the </a:t>
            </a:r>
            <a:r>
              <a:rPr lang="fr-FR" sz="2000" dirty="0" err="1">
                <a:latin typeface="Söhne"/>
              </a:rPr>
              <a:t>others</a:t>
            </a:r>
            <a:r>
              <a:rPr lang="fr-FR" sz="2000" dirty="0">
                <a:latin typeface="Söhne"/>
              </a:rPr>
              <a:t>? </a:t>
            </a:r>
          </a:p>
          <a:p>
            <a:endParaRPr lang="fr-FR" sz="2000" dirty="0">
              <a:latin typeface="Söhne"/>
            </a:endParaRPr>
          </a:p>
          <a:p>
            <a:r>
              <a:rPr lang="fr-FR" sz="2000" dirty="0" err="1">
                <a:latin typeface="Söhne"/>
              </a:rPr>
              <a:t>What</a:t>
            </a:r>
            <a:r>
              <a:rPr lang="fr-FR" sz="2000" dirty="0">
                <a:latin typeface="Söhne"/>
              </a:rPr>
              <a:t> are the </a:t>
            </a:r>
            <a:r>
              <a:rPr lang="fr-FR" sz="2000" dirty="0" err="1">
                <a:latin typeface="Söhne"/>
              </a:rPr>
              <a:t>most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significant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differences</a:t>
            </a:r>
            <a:r>
              <a:rPr lang="fr-FR" sz="2000" dirty="0">
                <a:latin typeface="Söhne"/>
              </a:rPr>
              <a:t> and do </a:t>
            </a:r>
            <a:r>
              <a:rPr lang="fr-FR" sz="2000" dirty="0" err="1">
                <a:latin typeface="Söhne"/>
              </a:rPr>
              <a:t>you</a:t>
            </a:r>
            <a:r>
              <a:rPr lang="fr-FR" sz="2000" dirty="0">
                <a:latin typeface="Söhne"/>
              </a:rPr>
              <a:t> </a:t>
            </a:r>
            <a:r>
              <a:rPr lang="fr-FR" sz="2000" dirty="0" err="1">
                <a:latin typeface="Söhne"/>
              </a:rPr>
              <a:t>feel</a:t>
            </a:r>
            <a:r>
              <a:rPr lang="fr-FR" sz="2000" dirty="0">
                <a:latin typeface="Söhne"/>
              </a:rPr>
              <a:t> like the EU </a:t>
            </a:r>
            <a:r>
              <a:rPr lang="fr-FR" sz="2000" dirty="0" err="1">
                <a:latin typeface="Söhne"/>
              </a:rPr>
              <a:t>should</a:t>
            </a:r>
            <a:r>
              <a:rPr lang="fr-FR" sz="2000" dirty="0">
                <a:latin typeface="Söhne"/>
              </a:rPr>
              <a:t> do more to </a:t>
            </a:r>
            <a:r>
              <a:rPr lang="fr-FR" sz="2000" dirty="0" err="1">
                <a:latin typeface="Söhne"/>
              </a:rPr>
              <a:t>minimize</a:t>
            </a:r>
            <a:r>
              <a:rPr lang="fr-FR" sz="2000" dirty="0">
                <a:latin typeface="Söhne"/>
              </a:rPr>
              <a:t> the </a:t>
            </a:r>
            <a:r>
              <a:rPr lang="fr-FR" sz="2000" dirty="0" err="1">
                <a:latin typeface="Söhne"/>
              </a:rPr>
              <a:t>differences</a:t>
            </a:r>
            <a:r>
              <a:rPr lang="fr-FR" sz="2000" dirty="0">
                <a:latin typeface="Söhne"/>
              </a:rPr>
              <a:t>?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77133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801E7-1FF6-F48D-AEA8-BA796D7B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610" y="451379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1"/>
                </a:solidFill>
              </a:rPr>
              <a:t>Paul Blokker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85439C-5D25-F071-380E-D11809F90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6142818" cy="525272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Sociology Professor at the University of Bologna</a:t>
            </a:r>
            <a:endParaRPr lang="fr-FR" sz="1800" kern="1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Research interests include: 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Social, Political, and Legal Theory; 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the Constitutionalism-Democracy Nexus; 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Constitutional Change; 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Varieties of Modernity; 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Capitalism and critique; 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European integration; </a:t>
            </a:r>
          </a:p>
          <a:p>
            <a:pPr marL="0" indent="0" algn="just">
              <a:buNone/>
            </a:pP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the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Constitutionalization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Europe, Romanian and Eastern-Central European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modernities</a:t>
            </a:r>
            <a:endParaRPr lang="fr-FR" sz="1800" kern="1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026" name="Picture 2" descr="Paul Blokker | Università di Bologna - Academia.edu">
            <a:extLst>
              <a:ext uri="{FF2B5EF4-FFF2-40B4-BE49-F238E27FC236}">
                <a16:creationId xmlns:a16="http://schemas.microsoft.com/office/drawing/2014/main" id="{557625CE-A8EE-ABCF-B02A-3E308E41B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12" y="2159000"/>
            <a:ext cx="254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639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B60BC4A-6D22-3031-4A1F-9BF509A74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POST-COMMUNISM STUDIES: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05F6B3-A719-4224-725D-19FBDF64A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2249424"/>
            <a:ext cx="8779512" cy="2879256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+mj-lt"/>
                <a:cs typeface="Times New Roman" panose="02020603050405020304" pitchFamily="18" charset="0"/>
              </a:rPr>
              <a:t>Post-communism studies (or transition studies) = focus on the social, political, economic, and cultural transformations in countries that were formerly part of the communist bloc</a:t>
            </a:r>
          </a:p>
          <a:p>
            <a:pPr algn="just"/>
            <a:r>
              <a:rPr lang="en-US" dirty="0">
                <a:latin typeface="+mj-lt"/>
                <a:cs typeface="Times New Roman" panose="02020603050405020304" pitchFamily="18" charset="0"/>
              </a:rPr>
              <a:t>emerged following the collapse of the Soviet Union</a:t>
            </a:r>
          </a:p>
          <a:p>
            <a:pPr algn="just"/>
            <a:r>
              <a:rPr lang="en-US" dirty="0">
                <a:latin typeface="+mj-lt"/>
                <a:cs typeface="Times New Roman" panose="02020603050405020304" pitchFamily="18" charset="0"/>
              </a:rPr>
              <a:t>Goal: understand the complex processes of transition from authoritarian socialist systems to new forms of governance, economics, and societal structures + understand the complexities surrounding the incorporation of East European countries into the European project in 2004 and the subsequent challenges and tensions within the region</a:t>
            </a:r>
          </a:p>
        </p:txBody>
      </p:sp>
    </p:spTree>
    <p:extLst>
      <p:ext uri="{BB962C8B-B14F-4D97-AF65-F5344CB8AC3E}">
        <p14:creationId xmlns:p14="http://schemas.microsoft.com/office/powerpoint/2010/main" val="176771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89AB18-2ED4-6E09-5AC6-FA859EC7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Modernist </a:t>
            </a:r>
            <a:r>
              <a:rPr lang="de-DE" dirty="0" err="1"/>
              <a:t>approaches</a:t>
            </a:r>
            <a:r>
              <a:rPr lang="de-DE" dirty="0"/>
              <a:t>: </a:t>
            </a:r>
            <a:r>
              <a:rPr lang="de-DE" dirty="0" err="1"/>
              <a:t>Transitology</a:t>
            </a:r>
            <a:r>
              <a:rPr lang="de-DE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6935ED-BC83-7B66-E353-1EBD62A18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780656"/>
            <a:ext cx="8779512" cy="4546992"/>
          </a:xfrm>
        </p:spPr>
        <p:txBody>
          <a:bodyPr>
            <a:normAutofit/>
          </a:bodyPr>
          <a:lstStyle/>
          <a:p>
            <a:r>
              <a:rPr lang="en-US" sz="1600" dirty="0" err="1">
                <a:latin typeface="+mj-lt"/>
                <a:cs typeface="Times New Roman" panose="02020603050405020304" pitchFamily="18" charset="0"/>
              </a:rPr>
              <a:t>Transitology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: view of post-communism that understands the transition ultimately as a political and cultural convergence of the ex-communist societies with Western Europe -&gt; majority of post-communism studies</a:t>
            </a:r>
            <a:endParaRPr lang="en-US" sz="1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emphasizes the adoption of  Western political, economic, legal, and financial institutions as the blueprint for transforming post-communist societies into capitalist and democratic entities</a:t>
            </a:r>
            <a:endParaRPr lang="fr-FR" sz="1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collapse of communism = victory of a singular Western model </a:t>
            </a:r>
            <a:r>
              <a:rPr lang="en-US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 modernity</a:t>
            </a:r>
          </a:p>
          <a:p>
            <a:r>
              <a:rPr lang="en-US" sz="1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experiences of transition countries are comparable and align with earlier experiences elsewhere + </a:t>
            </a:r>
            <a:r>
              <a:rPr lang="en-US" sz="16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democratic market society' is universally applicable and promotes policies that aim to bring countries closer to this model</a:t>
            </a:r>
            <a:endParaRPr lang="fr-FR" sz="16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state planning = traditional and counterproductive vs. market = epitome of modernity</a:t>
            </a:r>
          </a:p>
          <a:p>
            <a:r>
              <a:rPr lang="en-US" sz="1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Critique: assumption of a singular, universal Western model of modernity + neglect of historical legacies</a:t>
            </a:r>
            <a:endParaRPr lang="de-DE" sz="1600" dirty="0">
              <a:latin typeface="+mj-lt"/>
            </a:endParaRPr>
          </a:p>
          <a:p>
            <a:endParaRPr lang="fr-FR" sz="5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5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0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CC0392-0D30-D31D-FFBD-CFC868F94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Historical </a:t>
            </a:r>
            <a:r>
              <a:rPr lang="de-DE" dirty="0" err="1"/>
              <a:t>approaches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Path-</a:t>
            </a:r>
            <a:r>
              <a:rPr lang="de-DE" dirty="0" err="1"/>
              <a:t>Dependency</a:t>
            </a:r>
            <a:r>
              <a:rPr lang="de-DE" dirty="0"/>
              <a:t> </a:t>
            </a:r>
            <a:r>
              <a:rPr lang="de-DE" dirty="0" err="1"/>
              <a:t>theory</a:t>
            </a:r>
            <a:endParaRPr lang="de-D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75FAC-D0C7-A561-4B06-A782FE930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521" y="1843589"/>
            <a:ext cx="8779512" cy="3427657"/>
          </a:xfrm>
        </p:spPr>
        <p:txBody>
          <a:bodyPr>
            <a:normAutofit/>
          </a:bodyPr>
          <a:lstStyle/>
          <a:p>
            <a:pPr algn="just"/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kern="100" dirty="0">
                <a:latin typeface="+mj-lt"/>
                <a:cs typeface="Times New Roman" panose="02020603050405020304" pitchFamily="18" charset="0"/>
              </a:rPr>
              <a:t>Path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dependency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theory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underscores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the importance of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historical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institutions in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shaping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current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change,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emphasizing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the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enduring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influence of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older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structures on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emerging</a:t>
            </a:r>
            <a:r>
              <a:rPr lang="fr-FR" kern="1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latin typeface="+mj-lt"/>
                <a:cs typeface="Times New Roman" panose="02020603050405020304" pitchFamily="18" charset="0"/>
              </a:rPr>
              <a:t>forms</a:t>
            </a:r>
            <a:endParaRPr lang="en-US" kern="100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en-US" kern="100" dirty="0">
                <a:latin typeface="+mj-lt"/>
                <a:cs typeface="Times New Roman" panose="02020603050405020304" pitchFamily="18" charset="0"/>
              </a:rPr>
              <a:t>rejects the</a:t>
            </a: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linear 'catching up' narrative, focusing on diversity, particularity, and continuities with the past to explain contemporary social change.</a:t>
            </a:r>
            <a:endParaRPr lang="fr-FR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Path dependency theory: treatment of the past remains limited -&gt; tends to determine outcomes based on crucial moments of regime change, approach overlooks potential historical continuities or contingencies that could influence post-regime change behavior.</a:t>
            </a:r>
            <a:endParaRPr lang="fr-FR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CC0392-0D30-D31D-FFBD-CFC868F94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Historical </a:t>
            </a:r>
            <a:r>
              <a:rPr lang="de-DE" dirty="0" err="1"/>
              <a:t>approaches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Neo-</a:t>
            </a:r>
            <a:r>
              <a:rPr lang="de-DE" dirty="0" err="1"/>
              <a:t>classical</a:t>
            </a:r>
            <a:r>
              <a:rPr lang="de-DE" dirty="0"/>
              <a:t> </a:t>
            </a:r>
            <a:r>
              <a:rPr lang="de-DE" dirty="0" err="1"/>
              <a:t>sociology</a:t>
            </a:r>
            <a:endParaRPr lang="de-D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75FAC-D0C7-A561-4B06-A782FE930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521" y="1843589"/>
            <a:ext cx="8779512" cy="3427657"/>
          </a:xfrm>
        </p:spPr>
        <p:txBody>
          <a:bodyPr>
            <a:normAutofit fontScale="40000" lnSpcReduction="20000"/>
          </a:bodyPr>
          <a:lstStyle/>
          <a:p>
            <a:pPr algn="just"/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5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45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eo-classical sociology: emphasizes historical legacies and diversities in post-communist pathways, acknowledging the role of cultural capital in shaping social structures.</a:t>
            </a:r>
            <a:endParaRPr lang="fr-FR" sz="45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5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rejects the linear 'catching up' narrative, focusing on diversity, particularity, and continuities with the past to explain contemporary social change.</a:t>
            </a:r>
            <a:endParaRPr lang="fr-FR" sz="45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5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45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eo-classical sociology: primarily highlights the role of a cultural bourgeoisie in fostering the transition from rank order to class stratification.</a:t>
            </a:r>
            <a:r>
              <a:rPr lang="en-US" sz="4500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emphasis on a particular group forecloses analyses of alternative modernization projects pursued by actors with different mindsets. It categorizes Central Europe as a site of new modernization projects while characterizing Eastern Europe and Russia as undergoing mere 'involution,' adapting to imposed capitalism without agency.</a:t>
            </a:r>
            <a:endParaRPr lang="fr-FR" sz="45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29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1233EDF-C2DD-8801-954F-E0509AE5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 err="1"/>
              <a:t>Critique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post-</a:t>
            </a:r>
            <a:r>
              <a:rPr lang="de-DE" dirty="0" err="1"/>
              <a:t>communism</a:t>
            </a:r>
            <a:r>
              <a:rPr lang="de-DE" dirty="0"/>
              <a:t> </a:t>
            </a:r>
            <a:r>
              <a:rPr lang="de-DE" dirty="0" err="1"/>
              <a:t>studies</a:t>
            </a:r>
            <a:endParaRPr lang="de-D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133CFB-FC5A-D5FC-7BC1-1113F4AE7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algn="just"/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straightforward transition from totalitarianism to democracy after 1989 = diverse outcomes in post-communist countries. </a:t>
            </a:r>
          </a:p>
          <a:p>
            <a:pPr algn="just"/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erspectives fail to grasp the richness of diversity and conflict inherent in European modernity and the pluralistic interpretations it fosters.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F68D9E-66EB-9837-51B1-8239C30E6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New </a:t>
            </a:r>
            <a:r>
              <a:rPr lang="de-DE" dirty="0" err="1"/>
              <a:t>concept</a:t>
            </a:r>
            <a:r>
              <a:rPr lang="de-DE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B13ABD-9684-D212-4551-26806231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 sociological approaches: 'varieties of modernity' or</a:t>
            </a:r>
            <a:r>
              <a:rPr lang="en-US" sz="25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'multiple </a:t>
            </a:r>
            <a:r>
              <a:rPr lang="en-US" sz="2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modernities</a:t>
            </a:r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</a:p>
          <a:p>
            <a:pPr algn="just"/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 the notion of modernization as a purely Western phenomenon -&gt; propose that modernity encompasses multiple interpretations and diverse manifestations, rejecting idea of a uniform, Western-centric modernity </a:t>
            </a:r>
          </a:p>
          <a:p>
            <a:pPr algn="just"/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Modernity is characterized by four key components: the rejection of traditional authority, emphasis on human autonomy, malleability of society, and future-oriented visions. </a:t>
            </a:r>
          </a:p>
          <a:p>
            <a:pPr algn="just"/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Accession grants new member states effective sovereignty, enabling them to articulate differences and preserve legacies from their socialist past = process of enlargement not only exposes these countries to European norms but also allows for the meaningful exercise of self-determination within a European context (defending national identities and distinct visions for the future of Europe). This evolution signifies a departure from the EU's earlier economic-centric approach toward a more open-ended form of integration.</a:t>
            </a:r>
            <a:endParaRPr lang="fr-FR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</a:t>
            </a:r>
            <a:r>
              <a:rPr lang="en-US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European modernity as generating multiple interpretations and conflicts over its meaning necessitates recognizing a plurality of modernizing agents (social actors beyond the elite). </a:t>
            </a:r>
          </a:p>
          <a:p>
            <a:r>
              <a:rPr lang="fr-FR" sz="2500" b="1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Multiplicity</a:t>
            </a:r>
            <a:r>
              <a:rPr lang="fr-FR" sz="2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sz="2500" b="1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Modernization</a:t>
            </a:r>
            <a:r>
              <a:rPr lang="fr-FR" sz="2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Blokker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emphasizes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the existence of multiple agents and diverse programs of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modernization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within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post-communist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societies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, not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solely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represented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liberal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elites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 He stresses the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acknowledge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analyze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500" kern="1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varied</a:t>
            </a:r>
            <a:r>
              <a:rPr lang="fr-FR" sz="25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perspectives</a:t>
            </a:r>
            <a:endParaRPr lang="de-DE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98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8A96CD7-88A3-BF3A-26FE-714598F8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de-DE" dirty="0"/>
              <a:t>THREE STEP MOVEMENT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B939B-32F1-E725-DCC9-FBC65C38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Three-step movement to grasp diversity in Central and Eastern Europe is proposed: 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the acknowledgement of the plurality of modernizing agency and its creativity; 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the acknowledgement of multi-interpretability and difference as primary elements of modernity; 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a sensitivity to the resulting institutional variety in societal constellations.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substantive terms, it is argued that diversity is a distinctive mark of Europe that is bound to persist in an enlarged Europe, despite the spirit of assimilation in the accession process.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9178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1056</TotalTime>
  <Words>1025</Words>
  <Application>Microsoft Macintosh PowerPoint</Application>
  <PresentationFormat>Grand écran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Segoe UI</vt:lpstr>
      <vt:lpstr>Söhne</vt:lpstr>
      <vt:lpstr>Colis</vt:lpstr>
      <vt:lpstr>Post-Communist Modernization, Transition Studies, and Diversity in Europe   Paul Blokker</vt:lpstr>
      <vt:lpstr>Paul Blokker</vt:lpstr>
      <vt:lpstr>POST-COMMUNISM STUDIES:</vt:lpstr>
      <vt:lpstr>Modernist approaches: Transitology </vt:lpstr>
      <vt:lpstr>Historical approaches:  Path-Dependency theory</vt:lpstr>
      <vt:lpstr>Historical approaches:  Neo-classical sociology</vt:lpstr>
      <vt:lpstr>Critique of post-communism studies</vt:lpstr>
      <vt:lpstr>New concept </vt:lpstr>
      <vt:lpstr>THREE STEP MOVEMENT </vt:lpstr>
      <vt:lpstr>KEY POINTS:</vt:lpstr>
      <vt:lpstr>Questions: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Post-Communist Modernization, Transition Studies, and Diversity in Europe   Paul Blokker</dc:title>
  <dc:creator>Sophie Rebillard</dc:creator>
  <cp:lastModifiedBy>Sophie Rebillard</cp:lastModifiedBy>
  <cp:revision>8</cp:revision>
  <dcterms:created xsi:type="dcterms:W3CDTF">2023-12-11T16:41:05Z</dcterms:created>
  <dcterms:modified xsi:type="dcterms:W3CDTF">2023-12-12T10:17:36Z</dcterms:modified>
</cp:coreProperties>
</file>