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57" r:id="rId4"/>
    <p:sldId id="268" r:id="rId5"/>
    <p:sldId id="258" r:id="rId6"/>
    <p:sldId id="260" r:id="rId7"/>
    <p:sldId id="262" r:id="rId8"/>
    <p:sldId id="261" r:id="rId9"/>
    <p:sldId id="270" r:id="rId10"/>
    <p:sldId id="272" r:id="rId11"/>
    <p:sldId id="273" r:id="rId12"/>
    <p:sldId id="263" r:id="rId13"/>
    <p:sldId id="274" r:id="rId14"/>
    <p:sldId id="275" r:id="rId15"/>
    <p:sldId id="265" r:id="rId16"/>
    <p:sldId id="269" r:id="rId17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187"/>
    <a:srgbClr val="52E218"/>
    <a:srgbClr val="FF00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64" d="100"/>
          <a:sy n="164" d="100"/>
        </p:scale>
        <p:origin x="149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df7916da9289569/Plocha/&#352;KOLA/UC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df7916da9289569/Plocha/&#352;KOLA/UC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Struktura příjmů</a:t>
            </a:r>
          </a:p>
        </c:rich>
      </c:tx>
      <c:layout>
        <c:manualLayout>
          <c:xMode val="edge"/>
          <c:yMode val="edge"/>
          <c:x val="0.4235051762558926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7B0-438C-90F6-87DB1DE662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7B0-438C-90F6-87DB1DE662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7B0-438C-90F6-87DB1DE662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7B0-438C-90F6-87DB1DE6623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7B0-438C-90F6-87DB1DE6623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7B0-438C-90F6-87DB1DE66237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List1!$A$3:$A$8</c:f>
              <c:strCache>
                <c:ptCount val="6"/>
                <c:pt idx="0">
                  <c:v>Media right</c:v>
                </c:pt>
                <c:pt idx="1">
                  <c:v>Commercial rights</c:v>
                </c:pt>
                <c:pt idx="2">
                  <c:v>Hosting fees</c:v>
                </c:pt>
                <c:pt idx="3">
                  <c:v>Registration fees</c:v>
                </c:pt>
                <c:pt idx="4">
                  <c:v>Olympic movement</c:v>
                </c:pt>
                <c:pt idx="5">
                  <c:v>Others</c:v>
                </c:pt>
              </c:strCache>
            </c:strRef>
          </c:cat>
          <c:val>
            <c:numRef>
              <c:f>List1!$B$3:$B$8</c:f>
              <c:numCache>
                <c:formatCode>#,##0</c:formatCode>
                <c:ptCount val="6"/>
                <c:pt idx="0">
                  <c:v>7691</c:v>
                </c:pt>
                <c:pt idx="1">
                  <c:v>8421</c:v>
                </c:pt>
                <c:pt idx="2">
                  <c:v>13067</c:v>
                </c:pt>
                <c:pt idx="3">
                  <c:v>8558</c:v>
                </c:pt>
                <c:pt idx="4" formatCode="General">
                  <c:v>546</c:v>
                </c:pt>
                <c:pt idx="5" formatCode="General">
                  <c:v>2024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7B0-438C-90F6-87DB1DE66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Struktura výdajů</a:t>
            </a:r>
          </a:p>
        </c:rich>
      </c:tx>
      <c:layout>
        <c:manualLayout>
          <c:xMode val="edge"/>
          <c:yMode val="edge"/>
          <c:x val="0.4304153789096303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510-4FA4-A596-976BDE67C9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510-4FA4-A596-976BDE67C9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510-4FA4-A596-976BDE67C9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510-4FA4-A596-976BDE67C9B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510-4FA4-A596-976BDE67C9B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510-4FA4-A596-976BDE67C9B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510-4FA4-A596-976BDE67C9B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510-4FA4-A596-976BDE67C9B9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List1!$C$3:$C$10</c:f>
              <c:strCache>
                <c:ptCount val="8"/>
                <c:pt idx="0">
                  <c:v>Logistics &amp; event organisation</c:v>
                </c:pt>
                <c:pt idx="1">
                  <c:v>Media &amp; commercial rights costs</c:v>
                </c:pt>
                <c:pt idx="2">
                  <c:v>TV production</c:v>
                </c:pt>
                <c:pt idx="3">
                  <c:v>Operating expenses</c:v>
                </c:pt>
                <c:pt idx="4">
                  <c:v>Travel, meetings &amp; related</c:v>
                </c:pt>
                <c:pt idx="5">
                  <c:v>Funding &amp; grants</c:v>
                </c:pt>
                <c:pt idx="6">
                  <c:v>Ostatní </c:v>
                </c:pt>
                <c:pt idx="7">
                  <c:v>Finanční výsledky</c:v>
                </c:pt>
              </c:strCache>
            </c:strRef>
          </c:cat>
          <c:val>
            <c:numRef>
              <c:f>List1!$D$3:$D$10</c:f>
              <c:numCache>
                <c:formatCode>#,##0</c:formatCode>
                <c:ptCount val="8"/>
                <c:pt idx="0">
                  <c:v>5909</c:v>
                </c:pt>
                <c:pt idx="1">
                  <c:v>1579</c:v>
                </c:pt>
                <c:pt idx="2">
                  <c:v>4577</c:v>
                </c:pt>
                <c:pt idx="3">
                  <c:v>14011</c:v>
                </c:pt>
                <c:pt idx="4">
                  <c:v>4117</c:v>
                </c:pt>
                <c:pt idx="5">
                  <c:v>9941</c:v>
                </c:pt>
                <c:pt idx="6">
                  <c:v>4284</c:v>
                </c:pt>
                <c:pt idx="7">
                  <c:v>5063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B510-4FA4-A596-976BDE67C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1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487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8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7937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7" name="Text 3"/>
          <p:cNvSpPr/>
          <p:nvPr/>
        </p:nvSpPr>
        <p:spPr>
          <a:xfrm>
            <a:off x="765175" y="1965642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r>
              <a:rPr lang="en-US" sz="8800" b="1" dirty="0">
                <a:latin typeface="Kanit" pitchFamily="34" charset="0"/>
                <a:ea typeface="Kanit" pitchFamily="34" charset="-122"/>
                <a:cs typeface="Kanit" pitchFamily="34" charset="-120"/>
              </a:rPr>
              <a:t>Mezinárodní cyklistická unie</a:t>
            </a:r>
            <a:endParaRPr lang="en-US" sz="8800" b="1" dirty="0"/>
          </a:p>
        </p:txBody>
      </p:sp>
      <p:sp>
        <p:nvSpPr>
          <p:cNvPr id="10" name="Text 6"/>
          <p:cNvSpPr/>
          <p:nvPr/>
        </p:nvSpPr>
        <p:spPr>
          <a:xfrm>
            <a:off x="930831" y="5589746"/>
            <a:ext cx="160020" cy="3657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80"/>
              </a:lnSpc>
              <a:buNone/>
            </a:pPr>
            <a:r>
              <a:rPr lang="en-US" sz="1152" dirty="0" smtClean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H</a:t>
            </a:r>
            <a:endParaRPr lang="en-US" sz="1152" dirty="0"/>
          </a:p>
        </p:txBody>
      </p:sp>
      <p:sp>
        <p:nvSpPr>
          <p:cNvPr id="13" name="AutoShape 2" descr="UCI ProTour – Wikipédia"/>
          <p:cNvSpPr>
            <a:spLocks noChangeAspect="1" noChangeArrowheads="1"/>
          </p:cNvSpPr>
          <p:nvPr/>
        </p:nvSpPr>
        <p:spPr bwMode="auto">
          <a:xfrm>
            <a:off x="155575" y="-18140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7" name="AutoShape 4" descr="UCI ProTour –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8" name="AutoShape 4" descr="UCI ProTour – Wikipé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9" name="AutoShape 4" descr="UCI ProTour – Wikipé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0" name="AutoShape 4" descr="UCI ProTour – Wikipé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1" name="AutoShape 4" descr="UCI ProTour – Wikipédi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2" name="AutoShape 4" descr="UCI ProTour – Wikipéd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3" name="AutoShape 4" descr="UCI ProTour – Wikipédi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4" name="AutoShape 4" descr="UCI ProTour – Wikipédia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25" name="AutoShape 4" descr="UCI ProTour – Wikipédia"/>
          <p:cNvSpPr>
            <a:spLocks noChangeAspect="1" noChangeArrowheads="1"/>
          </p:cNvSpPr>
          <p:nvPr/>
        </p:nvSpPr>
        <p:spPr bwMode="auto">
          <a:xfrm>
            <a:off x="-11663959" y="9546776"/>
            <a:ext cx="60154" cy="6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1030" name="Picture 6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226" y="823908"/>
            <a:ext cx="5413924" cy="257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yklistické závody ▶️ kalendář, program a informace 2023 | BetArena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226" y="3172105"/>
            <a:ext cx="5040660" cy="347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8"/>
          <p:cNvSpPr/>
          <p:nvPr/>
        </p:nvSpPr>
        <p:spPr>
          <a:xfrm>
            <a:off x="11927909" y="6648850"/>
            <a:ext cx="179897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cs-CZ" sz="2187" b="1" dirty="0" smtClean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Hampl, Krob </a:t>
            </a:r>
            <a:endParaRPr lang="en-US" sz="2187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cs-CZ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12133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792663" y="701118"/>
            <a:ext cx="2621168" cy="5304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5468"/>
              </a:lnSpc>
            </a:pPr>
            <a:r>
              <a:rPr lang="en-US" sz="4374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Finance</a:t>
            </a:r>
          </a:p>
        </p:txBody>
      </p:sp>
      <p:sp>
        <p:nvSpPr>
          <p:cNvPr id="9" name="Text 6"/>
          <p:cNvSpPr/>
          <p:nvPr/>
        </p:nvSpPr>
        <p:spPr>
          <a:xfrm>
            <a:off x="7276921" y="3537228"/>
            <a:ext cx="76200" cy="3181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06"/>
              </a:lnSpc>
              <a:buNone/>
            </a:pPr>
            <a:endParaRPr lang="en-US" sz="2004" dirty="0"/>
          </a:p>
        </p:txBody>
      </p:sp>
      <p:sp>
        <p:nvSpPr>
          <p:cNvPr id="10" name="Text 7"/>
          <p:cNvSpPr/>
          <p:nvPr/>
        </p:nvSpPr>
        <p:spPr>
          <a:xfrm>
            <a:off x="5380170" y="2444824"/>
            <a:ext cx="3446153" cy="26515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088"/>
              </a:lnSpc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Rozpočet</a:t>
            </a:r>
            <a:r>
              <a:rPr lang="cs-CZ" sz="2800" b="1" dirty="0" smtClean="0">
                <a:solidFill>
                  <a:srgbClr val="FF0000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2022</a:t>
            </a:r>
            <a:r>
              <a:rPr lang="en-US" sz="2800" b="1" dirty="0" smtClean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UCI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 12"/>
          <p:cNvSpPr/>
          <p:nvPr/>
        </p:nvSpPr>
        <p:spPr>
          <a:xfrm>
            <a:off x="3284458" y="4391025"/>
            <a:ext cx="3097292" cy="5303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088"/>
              </a:lnSpc>
              <a:buNone/>
            </a:pPr>
            <a:endParaRPr lang="en-US" sz="1670" dirty="0"/>
          </a:p>
        </p:txBody>
      </p:sp>
      <p:graphicFrame>
        <p:nvGraphicFramePr>
          <p:cNvPr id="27" name="Objekt 26">
            <a:extLst>
              <a:ext uri="{FF2B5EF4-FFF2-40B4-BE49-F238E27FC236}">
                <a16:creationId xmlns="" xmlns:a16="http://schemas.microsoft.com/office/drawing/2014/main" id="{6DFBB691-1781-2C9B-5773-DF2637CF1C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933988"/>
              </p:ext>
            </p:extLst>
          </p:nvPr>
        </p:nvGraphicFramePr>
        <p:xfrm>
          <a:off x="2377527" y="3032319"/>
          <a:ext cx="9875346" cy="4674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Worksheet" r:id="rId5" imgW="4312891" imgH="2042064" progId="Excel.Sheet.12">
                  <p:embed/>
                </p:oleObj>
              </mc:Choice>
              <mc:Fallback>
                <p:oleObj name="Worksheet" r:id="rId5" imgW="4312891" imgH="20420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77527" y="3032319"/>
                        <a:ext cx="9875346" cy="4674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0560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="" xmlns:a16="http://schemas.microsoft.com/office/drawing/2014/main" id="{B53403B1-9F8D-9EF4-4784-130034A771FF}"/>
              </a:ext>
            </a:extLst>
          </p:cNvPr>
          <p:cNvSpPr/>
          <p:nvPr/>
        </p:nvSpPr>
        <p:spPr>
          <a:xfrm>
            <a:off x="16907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cs-CZ" dirty="0"/>
          </a:p>
        </p:txBody>
      </p:sp>
      <p:pic>
        <p:nvPicPr>
          <p:cNvPr id="2" name="Image 0" descr="preencoded.png">
            <a:extLst>
              <a:ext uri="{FF2B5EF4-FFF2-40B4-BE49-F238E27FC236}">
                <a16:creationId xmlns="" xmlns:a16="http://schemas.microsoft.com/office/drawing/2014/main" id="{4BD480D4-5535-0C3B-50D4-7D0D2E75B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2121337"/>
          </a:xfrm>
          <a:prstGeom prst="rect">
            <a:avLst/>
          </a:prstGeom>
        </p:spPr>
      </p:pic>
      <p:graphicFrame>
        <p:nvGraphicFramePr>
          <p:cNvPr id="4" name="Graf 3">
            <a:extLst>
              <a:ext uri="{FF2B5EF4-FFF2-40B4-BE49-F238E27FC236}">
                <a16:creationId xmlns="" xmlns:a16="http://schemas.microsoft.com/office/drawing/2014/main" id="{4EAB2AE3-AAFE-B110-DF1B-DF4E5ABC3A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186704"/>
              </p:ext>
            </p:extLst>
          </p:nvPr>
        </p:nvGraphicFramePr>
        <p:xfrm>
          <a:off x="-928014" y="2429984"/>
          <a:ext cx="8260121" cy="549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="" xmlns:a16="http://schemas.microsoft.com/office/drawing/2014/main" id="{6EB208CE-A6DE-4FB3-9850-754436B094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497259"/>
              </p:ext>
            </p:extLst>
          </p:nvPr>
        </p:nvGraphicFramePr>
        <p:xfrm>
          <a:off x="6252406" y="2429984"/>
          <a:ext cx="8897900" cy="549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3EE0C670-D0BD-C3AC-D95B-FEE54265E341}"/>
              </a:ext>
            </a:extLst>
          </p:cNvPr>
          <p:cNvSpPr txBox="1"/>
          <p:nvPr/>
        </p:nvSpPr>
        <p:spPr>
          <a:xfrm>
            <a:off x="4739378" y="899395"/>
            <a:ext cx="5185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Struktura příjmů a výdajů</a:t>
            </a:r>
          </a:p>
        </p:txBody>
      </p:sp>
    </p:spTree>
    <p:extLst>
      <p:ext uri="{BB962C8B-B14F-4D97-AF65-F5344CB8AC3E}">
        <p14:creationId xmlns:p14="http://schemas.microsoft.com/office/powerpoint/2010/main" val="3732569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pic>
        <p:nvPicPr>
          <p:cNvPr id="20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" y="0"/>
            <a:ext cx="14717485" cy="82296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2125147"/>
            <a:ext cx="99974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Rozvoj cyklistického sportu a jeho dopad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2037993" y="33263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238375" y="3368040"/>
            <a:ext cx="990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2760107" y="3402687"/>
            <a:ext cx="24536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Popularita cyklistiky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2760107" y="3972044"/>
            <a:ext cx="26479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Díky úsilí UCI se cyklistika stala jednou z nejoblíbenějších a nejrozšířenějších sportovních aktivit na světě.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5630228" y="33263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96320" y="3368040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10"/>
          <p:cNvSpPr/>
          <p:nvPr/>
        </p:nvSpPr>
        <p:spPr>
          <a:xfrm>
            <a:off x="6352342" y="3402687"/>
            <a:ext cx="23469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Zdraví a životní styl</a:t>
            </a:r>
            <a:endParaRPr lang="en-US" sz="2187" dirty="0"/>
          </a:p>
        </p:txBody>
      </p:sp>
      <p:sp>
        <p:nvSpPr>
          <p:cNvPr id="14" name="Text 11"/>
          <p:cNvSpPr/>
          <p:nvPr/>
        </p:nvSpPr>
        <p:spPr>
          <a:xfrm>
            <a:off x="6352342" y="3972044"/>
            <a:ext cx="264795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en-US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Cyklistika přináší zdravotní a životní výhody, jako je zlepšení kondice, snížení stresu a podpora udržitelné mobility.</a:t>
            </a:r>
          </a:p>
        </p:txBody>
      </p:sp>
      <p:sp>
        <p:nvSpPr>
          <p:cNvPr id="15" name="Shape 12"/>
          <p:cNvSpPr/>
          <p:nvPr/>
        </p:nvSpPr>
        <p:spPr>
          <a:xfrm>
            <a:off x="9222462" y="332636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9384744" y="3368040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624" dirty="0"/>
          </a:p>
        </p:txBody>
      </p:sp>
      <p:sp>
        <p:nvSpPr>
          <p:cNvPr id="17" name="Text 14"/>
          <p:cNvSpPr/>
          <p:nvPr/>
        </p:nvSpPr>
        <p:spPr>
          <a:xfrm>
            <a:off x="9944576" y="3364296"/>
            <a:ext cx="264795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Ekonomika a turismus</a:t>
            </a:r>
            <a:endParaRPr lang="en-US" sz="2187" dirty="0"/>
          </a:p>
        </p:txBody>
      </p:sp>
      <p:sp>
        <p:nvSpPr>
          <p:cNvPr id="18" name="Text 15"/>
          <p:cNvSpPr/>
          <p:nvPr/>
        </p:nvSpPr>
        <p:spPr>
          <a:xfrm>
            <a:off x="9944576" y="4319230"/>
            <a:ext cx="26479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>
              <a:lnSpc>
                <a:spcPts val="2799"/>
              </a:lnSpc>
              <a:buNone/>
            </a:pPr>
            <a:r>
              <a:rPr lang="en-US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Velké cyklistické události a trasy přitahují miliony diváků a turistů, čímž podporují ekonomický růst a rozvoj destinací.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="" xmlns:a16="http://schemas.microsoft.com/office/drawing/2014/main" id="{B53403B1-9F8D-9EF4-4784-130034A771FF}"/>
              </a:ext>
            </a:extLst>
          </p:cNvPr>
          <p:cNvSpPr/>
          <p:nvPr/>
        </p:nvSpPr>
        <p:spPr>
          <a:xfrm>
            <a:off x="16907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cs-CZ" dirty="0"/>
          </a:p>
        </p:txBody>
      </p:sp>
      <p:pic>
        <p:nvPicPr>
          <p:cNvPr id="2" name="Image 0" descr="preencoded.png">
            <a:extLst>
              <a:ext uri="{FF2B5EF4-FFF2-40B4-BE49-F238E27FC236}">
                <a16:creationId xmlns="" xmlns:a16="http://schemas.microsoft.com/office/drawing/2014/main" id="{4BD480D4-5535-0C3B-50D4-7D0D2E75B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212133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489200" y="0"/>
            <a:ext cx="9647382" cy="1662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3EE0C670-D0BD-C3AC-D95B-FEE54265E341}"/>
              </a:ext>
            </a:extLst>
          </p:cNvPr>
          <p:cNvSpPr txBox="1"/>
          <p:nvPr/>
        </p:nvSpPr>
        <p:spPr>
          <a:xfrm>
            <a:off x="4137892" y="170873"/>
            <a:ext cx="6379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Cycling for all</a:t>
            </a:r>
            <a:endParaRPr lang="en-US" sz="8000" dirty="0">
              <a:solidFill>
                <a:srgbClr val="272D45"/>
              </a:solidFill>
              <a:latin typeface="Kanit" pitchFamily="34" charset="0"/>
              <a:ea typeface="Kanit" pitchFamily="34" charset="-122"/>
              <a:cs typeface="Kanit" pitchFamily="34" charset="-120"/>
            </a:endParaRPr>
          </a:p>
        </p:txBody>
      </p:sp>
      <p:pic>
        <p:nvPicPr>
          <p:cNvPr id="1030" name="Picture 6" descr="Cycling For All 🚲 (@cycling) / 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876" y="2470727"/>
            <a:ext cx="3137630" cy="313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33EEAE0E-9D92-F41D-79E0-4CA3E50F8BAB}"/>
              </a:ext>
            </a:extLst>
          </p:cNvPr>
          <p:cNvSpPr txBox="1"/>
          <p:nvPr/>
        </p:nvSpPr>
        <p:spPr>
          <a:xfrm>
            <a:off x="1339378" y="2615066"/>
            <a:ext cx="1062713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Hlavní zaměření na podporu každodenní cyklistiky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Řešení </a:t>
            </a:r>
            <a:r>
              <a:rPr lang="cs-CZ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environmentálních, zdravotních a sociálně-ekonomických výzev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Omezení motorových vozidel – úspory $25 trilionů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„Cyklistický manifest“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Snaha o dohodu na politické úrovni s městy a státy pro tvorbu přátelštějšího prostředí pro cyklistiku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UCI Bike City label – odměna pro města</a:t>
            </a: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Spolupráce s profi cyklisty jako ambasadory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3200" b="0" i="0" dirty="0">
              <a:effectLst/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82535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>
            <a:extLst>
              <a:ext uri="{FF2B5EF4-FFF2-40B4-BE49-F238E27FC236}">
                <a16:creationId xmlns="" xmlns:a16="http://schemas.microsoft.com/office/drawing/2014/main" id="{B53403B1-9F8D-9EF4-4784-130034A771FF}"/>
              </a:ext>
            </a:extLst>
          </p:cNvPr>
          <p:cNvSpPr/>
          <p:nvPr/>
        </p:nvSpPr>
        <p:spPr>
          <a:xfrm>
            <a:off x="16907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  <p:txBody>
          <a:bodyPr/>
          <a:lstStyle/>
          <a:p>
            <a:endParaRPr lang="cs-CZ" dirty="0"/>
          </a:p>
        </p:txBody>
      </p:sp>
      <p:pic>
        <p:nvPicPr>
          <p:cNvPr id="2" name="Image 0" descr="preencoded.png">
            <a:extLst>
              <a:ext uri="{FF2B5EF4-FFF2-40B4-BE49-F238E27FC236}">
                <a16:creationId xmlns="" xmlns:a16="http://schemas.microsoft.com/office/drawing/2014/main" id="{4BD480D4-5535-0C3B-50D4-7D0D2E75B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212133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="" xmlns:a16="http://schemas.microsoft.com/office/drawing/2014/main" id="{3EE0C670-D0BD-C3AC-D95B-FEE54265E341}"/>
              </a:ext>
            </a:extLst>
          </p:cNvPr>
          <p:cNvSpPr txBox="1"/>
          <p:nvPr/>
        </p:nvSpPr>
        <p:spPr>
          <a:xfrm>
            <a:off x="3996713" y="368170"/>
            <a:ext cx="6670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UCI </a:t>
            </a:r>
            <a:r>
              <a:rPr lang="en-US" sz="4400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Children’s</a:t>
            </a:r>
            <a:r>
              <a:rPr lang="en-US" sz="4000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Cycling Education </a:t>
            </a:r>
            <a:r>
              <a:rPr lang="en-US" sz="4000" dirty="0" err="1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Programmes</a:t>
            </a:r>
            <a:endParaRPr lang="cs-CZ" sz="4000" dirty="0">
              <a:solidFill>
                <a:srgbClr val="272D45"/>
              </a:solidFill>
              <a:latin typeface="Kanit" pitchFamily="34" charset="0"/>
              <a:ea typeface="Kanit" pitchFamily="34" charset="-122"/>
              <a:cs typeface="Kanit" pitchFamily="34" charset="-12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33EEAE0E-9D92-F41D-79E0-4CA3E50F8BAB}"/>
              </a:ext>
            </a:extLst>
          </p:cNvPr>
          <p:cNvSpPr txBox="1"/>
          <p:nvPr/>
        </p:nvSpPr>
        <p:spPr>
          <a:xfrm>
            <a:off x="935634" y="2543979"/>
            <a:ext cx="117782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Program, který má za cíl přivézt více dětí k </a:t>
            </a:r>
            <a:r>
              <a:rPr lang="cs-CZ" sz="2000" dirty="0" smtClean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cyklistice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2C3249"/>
              </a:solidFill>
              <a:latin typeface="Times New Roman" panose="02020603050405020304" pitchFamily="18" charset="0"/>
              <a:ea typeface="Martel Sans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Účel: fyzická kondice obyvatelstva, zajistit jedinečnou ekologickou možnost přepravy, ulevit dopravě, předcházet zranění a smrti na </a:t>
            </a:r>
            <a:r>
              <a:rPr lang="cs-CZ" sz="2000" dirty="0" smtClean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kole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2C3249"/>
              </a:solidFill>
              <a:latin typeface="Times New Roman" panose="02020603050405020304" pitchFamily="18" charset="0"/>
              <a:ea typeface="Martel Sans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Výuka na školách dle Londýnského modelu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3200" b="0" i="0" dirty="0">
              <a:effectLst/>
              <a:latin typeface="Söhne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3200" b="0" i="0" dirty="0">
              <a:effectLst/>
              <a:latin typeface="Söhn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</p:txBody>
      </p:sp>
      <p:pic>
        <p:nvPicPr>
          <p:cNvPr id="3078" name="Picture 6" descr="UCI Bike City Label | U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828" y="4114800"/>
            <a:ext cx="4105564" cy="410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499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3"/>
          <p:cNvSpPr/>
          <p:nvPr/>
        </p:nvSpPr>
        <p:spPr>
          <a:xfrm>
            <a:off x="2734400" y="1297846"/>
            <a:ext cx="915252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cs-CZ" sz="4374" dirty="0" smtClean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Partneři mezinárodní cyklistické unie</a:t>
            </a:r>
            <a:endParaRPr lang="en-US" sz="4374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65818"/>
            <a:ext cx="14630400" cy="1163782"/>
          </a:xfrm>
          <a:prstGeom prst="rect">
            <a:avLst/>
          </a:prstGeom>
        </p:spPr>
      </p:pic>
      <p:pic>
        <p:nvPicPr>
          <p:cNvPr id="2052" name="Picture 4" descr="ELEKTROKOLA SE STŘEDOVÝM POHONEM SHIMANO STePS | EKOLO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73" y="2034998"/>
            <a:ext cx="3245320" cy="32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ISSOT Watches | TISSOT Watches for Sale Online – Mazzucchelli'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73" y="3290289"/>
            <a:ext cx="3681176" cy="216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antini Cycling Wear ✓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029" y="2184965"/>
            <a:ext cx="2945385" cy="294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0" descr="preencoded.png">
            <a:extLst>
              <a:ext uri="{FF2B5EF4-FFF2-40B4-BE49-F238E27FC236}">
                <a16:creationId xmlns="" xmlns:a16="http://schemas.microsoft.com/office/drawing/2014/main" id="{4BD480D4-5535-0C3B-50D4-7D0D2E75B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4630400" cy="122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60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121337"/>
          </a:xfrm>
          <a:prstGeom prst="rect">
            <a:avLst/>
          </a:prstGeom>
        </p:spPr>
      </p:pic>
      <p:sp>
        <p:nvSpPr>
          <p:cNvPr id="4" name="Text 2"/>
          <p:cNvSpPr/>
          <p:nvPr/>
        </p:nvSpPr>
        <p:spPr>
          <a:xfrm>
            <a:off x="1978122" y="1224879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cs-CZ" sz="16600" dirty="0" smtClean="0">
                <a:latin typeface="Kanit" pitchFamily="34" charset="0"/>
                <a:ea typeface="Kanit" pitchFamily="34" charset="-122"/>
                <a:cs typeface="Kanit" pitchFamily="34" charset="-120"/>
              </a:rPr>
              <a:t>Kvíz</a:t>
            </a:r>
            <a:endParaRPr lang="en-US" sz="16600" dirty="0"/>
          </a:p>
        </p:txBody>
      </p:sp>
      <p:sp>
        <p:nvSpPr>
          <p:cNvPr id="5" name="Shape 3"/>
          <p:cNvSpPr/>
          <p:nvPr/>
        </p:nvSpPr>
        <p:spPr>
          <a:xfrm>
            <a:off x="519420" y="2671100"/>
            <a:ext cx="3370064" cy="3520916"/>
          </a:xfrm>
          <a:prstGeom prst="roundRect">
            <a:avLst>
              <a:gd name="adj" fmla="val 2967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44594" y="431442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cs-CZ" sz="2800" b="1" dirty="0" smtClean="0">
                <a:solidFill>
                  <a:srgbClr val="0099CC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Rok vzniku UCI?</a:t>
            </a:r>
            <a:endParaRPr lang="en-US" sz="2800" b="1" dirty="0">
              <a:solidFill>
                <a:srgbClr val="0099CC"/>
              </a:solidFill>
            </a:endParaRPr>
          </a:p>
        </p:txBody>
      </p:sp>
      <p:sp>
        <p:nvSpPr>
          <p:cNvPr id="8" name="Shape 6"/>
          <p:cNvSpPr/>
          <p:nvPr/>
        </p:nvSpPr>
        <p:spPr>
          <a:xfrm>
            <a:off x="5570297" y="2671100"/>
            <a:ext cx="3370064" cy="3520916"/>
          </a:xfrm>
          <a:prstGeom prst="roundRect">
            <a:avLst>
              <a:gd name="adj" fmla="val 2967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798768" y="3139973"/>
            <a:ext cx="3032862" cy="11203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ct val="150000"/>
              </a:lnSpc>
            </a:pPr>
            <a:r>
              <a:rPr lang="cs-CZ" sz="2800" b="1" dirty="0" smtClean="0">
                <a:solidFill>
                  <a:srgbClr val="FF0066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Kolik závodů je zařazeno do UCI </a:t>
            </a:r>
            <a:r>
              <a:rPr lang="cs-CZ" sz="2800" b="1" dirty="0" err="1" smtClean="0">
                <a:solidFill>
                  <a:srgbClr val="FF0066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World</a:t>
            </a:r>
            <a:r>
              <a:rPr lang="cs-CZ" sz="2800" b="1" dirty="0" smtClean="0">
                <a:solidFill>
                  <a:srgbClr val="FF0066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Tour? </a:t>
            </a:r>
            <a:endParaRPr lang="en-US" sz="2800" b="1" dirty="0">
              <a:solidFill>
                <a:srgbClr val="FF0066"/>
              </a:solidFill>
              <a:latin typeface="Kanit" pitchFamily="34" charset="0"/>
              <a:ea typeface="Kanit" pitchFamily="34" charset="-122"/>
              <a:cs typeface="Kanit" pitchFamily="34" charset="-12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66209" y="3944439"/>
            <a:ext cx="28981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9458444" y="3597253"/>
            <a:ext cx="28981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1750" dirty="0"/>
          </a:p>
        </p:txBody>
      </p:sp>
      <p:sp>
        <p:nvSpPr>
          <p:cNvPr id="16" name="Shape 9"/>
          <p:cNvSpPr/>
          <p:nvPr/>
        </p:nvSpPr>
        <p:spPr>
          <a:xfrm>
            <a:off x="10619459" y="2671100"/>
            <a:ext cx="3370064" cy="3520916"/>
          </a:xfrm>
          <a:prstGeom prst="roundRect">
            <a:avLst>
              <a:gd name="adj" fmla="val 2967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18" name="Text 10"/>
          <p:cNvSpPr/>
          <p:nvPr/>
        </p:nvSpPr>
        <p:spPr>
          <a:xfrm>
            <a:off x="11048442" y="2780473"/>
            <a:ext cx="2616204" cy="12960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ct val="150000"/>
              </a:lnSpc>
            </a:pPr>
            <a:r>
              <a:rPr lang="cs-CZ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Jaká složka příjmů </a:t>
            </a:r>
          </a:p>
          <a:p>
            <a:pPr algn="ctr">
              <a:lnSpc>
                <a:spcPct val="150000"/>
              </a:lnSpc>
            </a:pPr>
            <a:r>
              <a:rPr lang="cs-CZ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nejzásadněji </a:t>
            </a:r>
          </a:p>
          <a:p>
            <a:pPr algn="ctr">
              <a:lnSpc>
                <a:spcPct val="150000"/>
              </a:lnSpc>
            </a:pPr>
            <a:r>
              <a:rPr lang="cs-CZ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ovlivňuje</a:t>
            </a:r>
          </a:p>
          <a:p>
            <a:pPr algn="ctr">
              <a:lnSpc>
                <a:spcPct val="150000"/>
              </a:lnSpc>
            </a:pPr>
            <a:r>
              <a:rPr lang="cs-CZ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ziskovost či</a:t>
            </a:r>
          </a:p>
          <a:p>
            <a:pPr algn="ctr">
              <a:lnSpc>
                <a:spcPct val="150000"/>
              </a:lnSpc>
            </a:pPr>
            <a:r>
              <a:rPr lang="cs-CZ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ztrátovost UCI?</a:t>
            </a:r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  <a:latin typeface="Kanit" pitchFamily="34" charset="0"/>
              <a:ea typeface="Kanit" pitchFamily="34" charset="-122"/>
              <a:cs typeface="Kanit" pitchFamily="34" charset="-120"/>
            </a:endParaRPr>
          </a:p>
        </p:txBody>
      </p:sp>
      <p:sp>
        <p:nvSpPr>
          <p:cNvPr id="19" name="Text 3"/>
          <p:cNvSpPr/>
          <p:nvPr/>
        </p:nvSpPr>
        <p:spPr>
          <a:xfrm>
            <a:off x="2738939" y="6948522"/>
            <a:ext cx="9152521" cy="694373"/>
          </a:xfrm>
          <a:prstGeom prst="rect">
            <a:avLst/>
          </a:prstGeom>
          <a:noFill/>
          <a:ln/>
        </p:spPr>
        <p:txBody>
          <a:bodyPr wrap="none" rtlCol="0" anchor="ctr"/>
          <a:lstStyle/>
          <a:p>
            <a:pPr marL="0" indent="0" algn="ctr">
              <a:lnSpc>
                <a:spcPts val="5468"/>
              </a:lnSpc>
              <a:buNone/>
            </a:pPr>
            <a:r>
              <a:rPr lang="cs-CZ" sz="4000" b="1" dirty="0" smtClean="0">
                <a:solidFill>
                  <a:srgbClr val="52E218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Děkujeme Vám za pozornost!!!</a:t>
            </a:r>
            <a:endParaRPr lang="en-US" sz="4000" b="1" dirty="0">
              <a:solidFill>
                <a:srgbClr val="52E218"/>
              </a:solidFill>
              <a:latin typeface="Kanit" pitchFamily="34" charset="0"/>
              <a:ea typeface="Kanit" pitchFamily="34" charset="-122"/>
              <a:cs typeface="Kanit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52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97" y="0"/>
            <a:ext cx="14630400" cy="8229600"/>
          </a:xfrm>
          <a:prstGeom prst="rect">
            <a:avLst/>
          </a:prstGeom>
        </p:spPr>
      </p:pic>
      <p:grpSp>
        <p:nvGrpSpPr>
          <p:cNvPr id="8" name="Skupina 7"/>
          <p:cNvGrpSpPr/>
          <p:nvPr/>
        </p:nvGrpSpPr>
        <p:grpSpPr>
          <a:xfrm>
            <a:off x="403027" y="5287587"/>
            <a:ext cx="11465699" cy="461823"/>
            <a:chOff x="1175656" y="3939168"/>
            <a:chExt cx="11199038" cy="461823"/>
          </a:xfrm>
        </p:grpSpPr>
        <p:sp>
          <p:nvSpPr>
            <p:cNvPr id="4" name="Shape 3"/>
            <p:cNvSpPr/>
            <p:nvPr/>
          </p:nvSpPr>
          <p:spPr>
            <a:xfrm>
              <a:off x="1175657" y="3939168"/>
              <a:ext cx="11199037" cy="461823"/>
            </a:xfrm>
            <a:prstGeom prst="roundRect">
              <a:avLst>
                <a:gd name="adj" fmla="val 2967"/>
              </a:avLst>
            </a:prstGeom>
            <a:solidFill>
              <a:srgbClr val="DFECE9"/>
            </a:solidFill>
            <a:ln w="13811">
              <a:solidFill>
                <a:srgbClr val="BFD9D3"/>
              </a:solidFill>
              <a:prstDash val="solid"/>
            </a:ln>
          </p:spPr>
        </p:sp>
        <p:sp>
          <p:nvSpPr>
            <p:cNvPr id="5" name="Obdélník 4"/>
            <p:cNvSpPr/>
            <p:nvPr/>
          </p:nvSpPr>
          <p:spPr>
            <a:xfrm>
              <a:off x="1175656" y="3949585"/>
              <a:ext cx="11199038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ts val="2799"/>
                </a:lnSpc>
                <a:buBlip>
                  <a:blip r:embed="rId3"/>
                </a:buBlip>
              </a:pPr>
              <a:r>
                <a:rPr lang="cs-CZ" sz="2000" dirty="0" smtClean="0">
                  <a:solidFill>
                    <a:srgbClr val="2C3249"/>
                  </a:solidFill>
                  <a:latin typeface="Times New Roman" panose="02020603050405020304" pitchFamily="18" charset="0"/>
                  <a:ea typeface="Martel Sans" pitchFamily="34" charset="-122"/>
                  <a:cs typeface="Times New Roman" panose="02020603050405020304" pitchFamily="18" charset="0"/>
                </a:rPr>
                <a:t>Zaštiťuje závody </a:t>
              </a:r>
              <a:r>
                <a:rPr lang="cs-CZ" sz="2000" dirty="0">
                  <a:solidFill>
                    <a:srgbClr val="2C3249"/>
                  </a:solidFill>
                  <a:latin typeface="Times New Roman" panose="02020603050405020304" pitchFamily="18" charset="0"/>
                  <a:ea typeface="Martel Sans" pitchFamily="34" charset="-122"/>
                  <a:cs typeface="Times New Roman" panose="02020603050405020304" pitchFamily="18" charset="0"/>
                </a:rPr>
                <a:t>v silniční i dráhové cyklistice, cyklokrosu, horských kolech, </a:t>
              </a:r>
              <a:r>
                <a:rPr lang="cs-CZ" sz="2000" dirty="0" smtClean="0">
                  <a:solidFill>
                    <a:srgbClr val="2C3249"/>
                  </a:solidFill>
                  <a:latin typeface="Times New Roman" panose="02020603050405020304" pitchFamily="18" charset="0"/>
                  <a:ea typeface="Martel Sans" pitchFamily="34" charset="-122"/>
                  <a:cs typeface="Times New Roman" panose="02020603050405020304" pitchFamily="18" charset="0"/>
                </a:rPr>
                <a:t>BMX, krasojízdě</a:t>
              </a:r>
              <a:r>
                <a:rPr lang="cs-CZ" sz="2000" dirty="0">
                  <a:solidFill>
                    <a:srgbClr val="2C3249"/>
                  </a:solidFill>
                  <a:latin typeface="Times New Roman" panose="02020603050405020304" pitchFamily="18" charset="0"/>
                  <a:ea typeface="Martel Sans" pitchFamily="34" charset="-122"/>
                  <a:cs typeface="Times New Roman" panose="02020603050405020304" pitchFamily="18" charset="0"/>
                </a:rPr>
                <a:t> a </a:t>
              </a:r>
              <a:r>
                <a:rPr lang="cs-CZ" sz="2000" dirty="0" smtClean="0">
                  <a:solidFill>
                    <a:srgbClr val="2C3249"/>
                  </a:solidFill>
                  <a:latin typeface="Times New Roman" panose="02020603050405020304" pitchFamily="18" charset="0"/>
                  <a:ea typeface="Martel Sans" pitchFamily="34" charset="-122"/>
                  <a:cs typeface="Times New Roman" panose="02020603050405020304" pitchFamily="18" charset="0"/>
                </a:rPr>
                <a:t>kolové…</a:t>
              </a:r>
              <a:endParaRPr lang="cs-CZ" sz="200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Obdélník 6"/>
          <p:cNvSpPr/>
          <p:nvPr/>
        </p:nvSpPr>
        <p:spPr>
          <a:xfrm>
            <a:off x="2915598" y="804885"/>
            <a:ext cx="8799204" cy="797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468"/>
              </a:lnSpc>
            </a:pPr>
            <a:r>
              <a:rPr lang="cs-CZ" sz="4374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UCI - Union Cycliste Internationale</a:t>
            </a:r>
            <a:endParaRPr lang="en-US" sz="4374" dirty="0">
              <a:solidFill>
                <a:srgbClr val="272D45"/>
              </a:solidFill>
              <a:latin typeface="Kanit" pitchFamily="34" charset="0"/>
              <a:ea typeface="Kanit" pitchFamily="34" charset="-122"/>
              <a:cs typeface="Kanit" pitchFamily="34" charset="-12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283030" y="2672416"/>
            <a:ext cx="9671956" cy="517507"/>
            <a:chOff x="353787" y="2661999"/>
            <a:chExt cx="9671956" cy="517507"/>
          </a:xfrm>
        </p:grpSpPr>
        <p:sp>
          <p:nvSpPr>
            <p:cNvPr id="6" name="Shape 3"/>
            <p:cNvSpPr/>
            <p:nvPr/>
          </p:nvSpPr>
          <p:spPr>
            <a:xfrm>
              <a:off x="455056" y="2661999"/>
              <a:ext cx="9450944" cy="517507"/>
            </a:xfrm>
            <a:prstGeom prst="roundRect">
              <a:avLst>
                <a:gd name="adj" fmla="val 2967"/>
              </a:avLst>
            </a:prstGeom>
            <a:solidFill>
              <a:srgbClr val="DFECE9"/>
            </a:solidFill>
            <a:ln w="13811">
              <a:solidFill>
                <a:srgbClr val="BFD9D3"/>
              </a:solidFill>
              <a:prstDash val="solid"/>
            </a:ln>
          </p:spPr>
        </p:sp>
        <p:sp>
          <p:nvSpPr>
            <p:cNvPr id="3" name="Text 4"/>
            <p:cNvSpPr/>
            <p:nvPr/>
          </p:nvSpPr>
          <p:spPr>
            <a:xfrm>
              <a:off x="353787" y="2683331"/>
              <a:ext cx="9671956" cy="44087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285750" indent="-285750">
                <a:lnSpc>
                  <a:spcPts val="2799"/>
                </a:lnSpc>
                <a:buBlip>
                  <a:blip r:embed="rId3"/>
                </a:buBlip>
              </a:pPr>
              <a:r>
                <a:rPr lang="en-US" sz="2000" dirty="0">
                  <a:solidFill>
                    <a:srgbClr val="2C3249"/>
                  </a:solidFill>
                  <a:latin typeface="Times New Roman" panose="02020603050405020304" pitchFamily="18" charset="0"/>
                  <a:ea typeface="Martel Sans" pitchFamily="34" charset="-122"/>
                  <a:cs typeface="Times New Roman" panose="02020603050405020304" pitchFamily="18" charset="0"/>
                </a:rPr>
                <a:t>Mezinárodní cyklistická unie (UCI) je nejvyšší světový orgán pro cyklistický sport</a:t>
              </a:r>
              <a:r>
                <a:rPr lang="en-US" sz="2000" dirty="0" smtClean="0">
                  <a:solidFill>
                    <a:srgbClr val="2C3249"/>
                  </a:solidFill>
                  <a:latin typeface="Times New Roman" panose="02020603050405020304" pitchFamily="18" charset="0"/>
                  <a:ea typeface="Martel Sans" pitchFamily="34" charset="-122"/>
                  <a:cs typeface="Times New Roman" panose="02020603050405020304" pitchFamily="18" charset="0"/>
                </a:rPr>
                <a:t>.</a:t>
              </a:r>
              <a:endParaRPr lang="cs-CZ" sz="175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endParaRPr>
            </a:p>
            <a:p>
              <a:pPr>
                <a:lnSpc>
                  <a:spcPts val="2799"/>
                </a:lnSpc>
              </a:pPr>
              <a:endParaRPr lang="en-US" sz="1750" dirty="0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353787" y="4002635"/>
            <a:ext cx="6910095" cy="461823"/>
            <a:chOff x="1096377" y="3939168"/>
            <a:chExt cx="11278317" cy="461823"/>
          </a:xfrm>
        </p:grpSpPr>
        <p:sp>
          <p:nvSpPr>
            <p:cNvPr id="11" name="Shape 3"/>
            <p:cNvSpPr/>
            <p:nvPr/>
          </p:nvSpPr>
          <p:spPr>
            <a:xfrm>
              <a:off x="1175657" y="3939168"/>
              <a:ext cx="11199037" cy="461823"/>
            </a:xfrm>
            <a:prstGeom prst="roundRect">
              <a:avLst>
                <a:gd name="adj" fmla="val 2967"/>
              </a:avLst>
            </a:prstGeom>
            <a:solidFill>
              <a:srgbClr val="DFECE9"/>
            </a:solidFill>
            <a:ln w="13811">
              <a:solidFill>
                <a:srgbClr val="BFD9D3"/>
              </a:solidFill>
              <a:prstDash val="solid"/>
            </a:ln>
          </p:spPr>
        </p:sp>
        <p:sp>
          <p:nvSpPr>
            <p:cNvPr id="12" name="Obdélník 11"/>
            <p:cNvSpPr/>
            <p:nvPr/>
          </p:nvSpPr>
          <p:spPr>
            <a:xfrm>
              <a:off x="1096377" y="3949585"/>
              <a:ext cx="11199039" cy="421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ts val="2799"/>
                </a:lnSpc>
                <a:buBlip>
                  <a:blip r:embed="rId3"/>
                </a:buBlip>
              </a:pPr>
              <a:r>
                <a:rPr lang="cs-CZ" sz="2000" dirty="0" smtClean="0">
                  <a:solidFill>
                    <a:srgbClr val="2C3249"/>
                  </a:solidFill>
                  <a:latin typeface="Times New Roman" panose="02020603050405020304" pitchFamily="18" charset="0"/>
                  <a:ea typeface="Martel Sans" pitchFamily="34" charset="-122"/>
                  <a:cs typeface="Times New Roman" panose="02020603050405020304" pitchFamily="18" charset="0"/>
                </a:rPr>
                <a:t>Sídlo organizace se nachází ve švýcarském městě Aigle</a:t>
              </a:r>
              <a:r>
                <a:rPr lang="cs-CZ" sz="2000" dirty="0">
                  <a:solidFill>
                    <a:srgbClr val="2C3249"/>
                  </a:solidFill>
                  <a:latin typeface="Times New Roman" panose="02020603050405020304" pitchFamily="18" charset="0"/>
                  <a:ea typeface="Martel Sans" pitchFamily="34" charset="-122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17" name="Shape 3"/>
          <p:cNvSpPr/>
          <p:nvPr/>
        </p:nvSpPr>
        <p:spPr>
          <a:xfrm>
            <a:off x="397459" y="6619773"/>
            <a:ext cx="4894978" cy="461823"/>
          </a:xfrm>
          <a:prstGeom prst="roundRect">
            <a:avLst>
              <a:gd name="adj" fmla="val 2967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18" name="Obdélník 17"/>
          <p:cNvSpPr/>
          <p:nvPr/>
        </p:nvSpPr>
        <p:spPr>
          <a:xfrm>
            <a:off x="397459" y="6619773"/>
            <a:ext cx="10094814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799"/>
              </a:lnSpc>
              <a:buBlip>
                <a:blip r:embed="rId3"/>
              </a:buBlip>
            </a:pPr>
            <a:r>
              <a:rPr lang="cs-CZ" sz="2000" dirty="0" smtClean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203 národních federací rozdělených</a:t>
            </a:r>
            <a:endParaRPr lang="cs-CZ" sz="2000" dirty="0">
              <a:solidFill>
                <a:srgbClr val="2C3249"/>
              </a:solidFill>
              <a:latin typeface="Times New Roman" panose="02020603050405020304" pitchFamily="18" charset="0"/>
              <a:ea typeface="Martel Sans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/>
          <a:stretch/>
        </p:blipFill>
        <p:spPr>
          <a:xfrm>
            <a:off x="9954986" y="1553936"/>
            <a:ext cx="4370360" cy="368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5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75" y="0"/>
            <a:ext cx="14630400" cy="822960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5349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Historie a </a:t>
            </a:r>
            <a:r>
              <a:rPr lang="cs-CZ" sz="4374" dirty="0" smtClean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vývoj</a:t>
            </a:r>
            <a:r>
              <a:rPr lang="en-US" sz="4374" dirty="0" smtClean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</a:t>
            </a:r>
            <a:r>
              <a:rPr lang="cs-CZ" sz="4374" dirty="0" smtClean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UCI</a:t>
            </a:r>
            <a:endParaRPr lang="en-US" sz="4374" dirty="0"/>
          </a:p>
        </p:txBody>
      </p:sp>
      <p:sp>
        <p:nvSpPr>
          <p:cNvPr id="7" name="Shape 4"/>
          <p:cNvSpPr/>
          <p:nvPr/>
        </p:nvSpPr>
        <p:spPr>
          <a:xfrm>
            <a:off x="7293053" y="1427019"/>
            <a:ext cx="45719" cy="6242744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8" name="Shape 5"/>
          <p:cNvSpPr/>
          <p:nvPr/>
        </p:nvSpPr>
        <p:spPr>
          <a:xfrm>
            <a:off x="7565172" y="1881629"/>
            <a:ext cx="777597" cy="44410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9" name="Shape 6"/>
          <p:cNvSpPr/>
          <p:nvPr/>
        </p:nvSpPr>
        <p:spPr>
          <a:xfrm>
            <a:off x="7063433" y="163165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259196" y="1679106"/>
            <a:ext cx="990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8342769" y="170803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latin typeface="Kanit" pitchFamily="34" charset="0"/>
                <a:ea typeface="Kanit" pitchFamily="34" charset="-122"/>
                <a:cs typeface="Kanit" pitchFamily="34" charset="-120"/>
              </a:rPr>
              <a:t>Založení UCI</a:t>
            </a:r>
            <a:endParaRPr lang="en-US" sz="2187" b="1" dirty="0"/>
          </a:p>
        </p:txBody>
      </p:sp>
      <p:sp>
        <p:nvSpPr>
          <p:cNvPr id="12" name="Text 9"/>
          <p:cNvSpPr/>
          <p:nvPr/>
        </p:nvSpPr>
        <p:spPr>
          <a:xfrm>
            <a:off x="8342769" y="2055222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UCI byla založena v roce 1900 </a:t>
            </a:r>
            <a:r>
              <a:rPr lang="cs-CZ" sz="1750" dirty="0" smtClean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v Paříži 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261356" y="3141053"/>
            <a:ext cx="777597" cy="44410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14" name="Shape 11"/>
          <p:cNvSpPr/>
          <p:nvPr/>
        </p:nvSpPr>
        <p:spPr>
          <a:xfrm>
            <a:off x="7043081" y="289770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209232" y="2901409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 smtClean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8457095" y="4222735"/>
            <a:ext cx="35737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cs-CZ" sz="2187" b="1" dirty="0" smtClean="0">
                <a:latin typeface="Kanit" pitchFamily="34" charset="0"/>
                <a:ea typeface="Kanit" pitchFamily="34" charset="-122"/>
                <a:cs typeface="Kanit" pitchFamily="34" charset="-120"/>
              </a:rPr>
              <a:t>Rozdělení na 2 organizace</a:t>
            </a:r>
            <a:endParaRPr lang="en-US" sz="2187" b="1" dirty="0"/>
          </a:p>
        </p:txBody>
      </p:sp>
      <p:sp>
        <p:nvSpPr>
          <p:cNvPr id="17" name="Text 14"/>
          <p:cNvSpPr/>
          <p:nvPr/>
        </p:nvSpPr>
        <p:spPr>
          <a:xfrm>
            <a:off x="8457095" y="4569921"/>
            <a:ext cx="4319468" cy="8269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cs-CZ" sz="175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V roce 1965 se rozdělila na amatérskou </a:t>
            </a:r>
            <a:r>
              <a:rPr lang="cs-CZ" sz="1750" dirty="0" smtClean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FIAC a </a:t>
            </a:r>
            <a:r>
              <a:rPr lang="cs-CZ" sz="175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profesionální FICP. </a:t>
            </a:r>
          </a:p>
        </p:txBody>
      </p:sp>
      <p:sp>
        <p:nvSpPr>
          <p:cNvPr id="18" name="Shape 15"/>
          <p:cNvSpPr/>
          <p:nvPr/>
        </p:nvSpPr>
        <p:spPr>
          <a:xfrm>
            <a:off x="6295531" y="5683115"/>
            <a:ext cx="777597" cy="44410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19" name="Shape 16"/>
          <p:cNvSpPr/>
          <p:nvPr/>
        </p:nvSpPr>
        <p:spPr>
          <a:xfrm>
            <a:off x="7058754" y="542822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7225775" y="5439072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cs-CZ" sz="2624" dirty="0" smtClean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4</a:t>
            </a:r>
            <a:endParaRPr lang="en-US" sz="2624" dirty="0"/>
          </a:p>
        </p:txBody>
      </p:sp>
      <p:sp>
        <p:nvSpPr>
          <p:cNvPr id="21" name="Text 18"/>
          <p:cNvSpPr/>
          <p:nvPr/>
        </p:nvSpPr>
        <p:spPr>
          <a:xfrm>
            <a:off x="2883585" y="5443699"/>
            <a:ext cx="38023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cs-CZ" sz="2187" b="1" dirty="0" smtClean="0">
                <a:ea typeface="Kanit" pitchFamily="34" charset="-122"/>
              </a:rPr>
              <a:t>Spojení v jedinou organizaci </a:t>
            </a:r>
            <a:endParaRPr lang="en-US" sz="2187" b="1" dirty="0"/>
          </a:p>
        </p:txBody>
      </p:sp>
      <p:sp>
        <p:nvSpPr>
          <p:cNvPr id="22" name="Text 19"/>
          <p:cNvSpPr/>
          <p:nvPr/>
        </p:nvSpPr>
        <p:spPr>
          <a:xfrm>
            <a:off x="2884081" y="5853700"/>
            <a:ext cx="3860781" cy="8942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cs-CZ" sz="175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V roce </a:t>
            </a:r>
            <a:r>
              <a:rPr lang="cs-CZ" sz="1750" dirty="0" smtClean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1992 </a:t>
            </a:r>
            <a:r>
              <a:rPr lang="cs-CZ" sz="175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se obě organizace znovu </a:t>
            </a:r>
            <a:r>
              <a:rPr lang="cs-CZ" sz="1750" dirty="0" smtClean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spojily.</a:t>
            </a:r>
            <a:r>
              <a:rPr lang="cs-CZ" sz="1600" dirty="0" smtClean="0"/>
              <a:t>	</a:t>
            </a:r>
            <a:endParaRPr lang="cs-CZ" sz="1600" dirty="0"/>
          </a:p>
        </p:txBody>
      </p:sp>
      <p:sp>
        <p:nvSpPr>
          <p:cNvPr id="24" name="Shape 15"/>
          <p:cNvSpPr/>
          <p:nvPr/>
        </p:nvSpPr>
        <p:spPr>
          <a:xfrm>
            <a:off x="7573071" y="4394919"/>
            <a:ext cx="777597" cy="44410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25" name="Shape 16"/>
          <p:cNvSpPr/>
          <p:nvPr/>
        </p:nvSpPr>
        <p:spPr>
          <a:xfrm>
            <a:off x="7065229" y="416322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26" name="Text 8"/>
          <p:cNvSpPr/>
          <p:nvPr/>
        </p:nvSpPr>
        <p:spPr>
          <a:xfrm>
            <a:off x="1230769" y="289770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cs-CZ" sz="2400" b="1" dirty="0" smtClean="0"/>
              <a:t>1. Mistrovství </a:t>
            </a:r>
            <a:r>
              <a:rPr lang="cs-CZ" sz="2400" b="1" dirty="0"/>
              <a:t>světa v silniční cyklistice</a:t>
            </a:r>
            <a:r>
              <a:rPr lang="cs-CZ" sz="2400" dirty="0"/>
              <a:t> </a:t>
            </a:r>
            <a:endParaRPr lang="en-US" sz="2187" b="1" dirty="0"/>
          </a:p>
        </p:txBody>
      </p:sp>
      <p:sp>
        <p:nvSpPr>
          <p:cNvPr id="27" name="Text 12"/>
          <p:cNvSpPr/>
          <p:nvPr/>
        </p:nvSpPr>
        <p:spPr>
          <a:xfrm>
            <a:off x="7233395" y="4186679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cs-CZ" sz="2624" dirty="0" smtClean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624" dirty="0"/>
          </a:p>
        </p:txBody>
      </p:sp>
      <p:sp>
        <p:nvSpPr>
          <p:cNvPr id="28" name="Obdélník 27"/>
          <p:cNvSpPr/>
          <p:nvPr/>
        </p:nvSpPr>
        <p:spPr>
          <a:xfrm>
            <a:off x="1230769" y="3244890"/>
            <a:ext cx="5239989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99"/>
              </a:lnSpc>
            </a:pPr>
            <a:r>
              <a:rPr lang="cs-CZ" sz="1750" dirty="0" smtClean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V roce 1927</a:t>
            </a:r>
            <a:r>
              <a:rPr lang="cs-CZ" sz="175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 </a:t>
            </a:r>
            <a:r>
              <a:rPr lang="cs-CZ" sz="1750" dirty="0" smtClean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v pro profesionály </a:t>
            </a:r>
          </a:p>
          <a:p>
            <a:pPr>
              <a:lnSpc>
                <a:spcPts val="2799"/>
              </a:lnSpc>
            </a:pPr>
            <a:r>
              <a:rPr lang="cs-CZ" sz="1750" dirty="0" smtClean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Od </a:t>
            </a:r>
            <a:r>
              <a:rPr lang="cs-CZ" sz="175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roku 1921 </a:t>
            </a:r>
            <a:r>
              <a:rPr lang="cs-CZ" sz="1750" dirty="0" smtClean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bylo MS pouze </a:t>
            </a:r>
            <a:r>
              <a:rPr lang="cs-CZ" sz="175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v kategorii amatérů.</a:t>
            </a:r>
          </a:p>
        </p:txBody>
      </p:sp>
      <p:grpSp>
        <p:nvGrpSpPr>
          <p:cNvPr id="5" name="Skupina 4"/>
          <p:cNvGrpSpPr/>
          <p:nvPr/>
        </p:nvGrpSpPr>
        <p:grpSpPr>
          <a:xfrm>
            <a:off x="7074962" y="6698663"/>
            <a:ext cx="499943" cy="499943"/>
            <a:chOff x="7058754" y="7186964"/>
            <a:chExt cx="499943" cy="499943"/>
          </a:xfrm>
        </p:grpSpPr>
        <p:sp>
          <p:nvSpPr>
            <p:cNvPr id="29" name="Shape 16"/>
            <p:cNvSpPr/>
            <p:nvPr/>
          </p:nvSpPr>
          <p:spPr>
            <a:xfrm>
              <a:off x="7058754" y="718696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DFECE9"/>
            </a:solidFill>
            <a:ln w="13811">
              <a:solidFill>
                <a:srgbClr val="BFD9D3"/>
              </a:solidFill>
              <a:prstDash val="solid"/>
            </a:ln>
          </p:spPr>
        </p:sp>
        <p:sp>
          <p:nvSpPr>
            <p:cNvPr id="32" name="Text 17"/>
            <p:cNvSpPr/>
            <p:nvPr/>
          </p:nvSpPr>
          <p:spPr>
            <a:xfrm>
              <a:off x="7221095" y="7186964"/>
              <a:ext cx="175260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ctr">
                <a:lnSpc>
                  <a:spcPts val="3281"/>
                </a:lnSpc>
                <a:buNone/>
              </a:pPr>
              <a:r>
                <a:rPr lang="cs-CZ" sz="2624" dirty="0">
                  <a:solidFill>
                    <a:srgbClr val="2C3249"/>
                  </a:solidFill>
                  <a:ea typeface="Kanit" pitchFamily="34" charset="-122"/>
                </a:rPr>
                <a:t>5</a:t>
              </a:r>
              <a:endParaRPr lang="en-US" sz="2624" dirty="0"/>
            </a:p>
          </p:txBody>
        </p:sp>
      </p:grpSp>
      <p:sp>
        <p:nvSpPr>
          <p:cNvPr id="33" name="Shape 15"/>
          <p:cNvSpPr/>
          <p:nvPr/>
        </p:nvSpPr>
        <p:spPr>
          <a:xfrm>
            <a:off x="7582926" y="6948634"/>
            <a:ext cx="777597" cy="44410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34" name="Text 13"/>
          <p:cNvSpPr/>
          <p:nvPr/>
        </p:nvSpPr>
        <p:spPr>
          <a:xfrm>
            <a:off x="8457095" y="6701047"/>
            <a:ext cx="35737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cs-CZ" sz="2187" b="1" dirty="0" smtClean="0"/>
              <a:t>Otevření světového cyklistického centra </a:t>
            </a:r>
            <a:endParaRPr lang="en-US" sz="2187" b="1" dirty="0"/>
          </a:p>
        </p:txBody>
      </p:sp>
      <p:sp>
        <p:nvSpPr>
          <p:cNvPr id="3" name="Obdélník 2"/>
          <p:cNvSpPr/>
          <p:nvPr/>
        </p:nvSpPr>
        <p:spPr>
          <a:xfrm>
            <a:off x="8457095" y="7048233"/>
            <a:ext cx="267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V roce </a:t>
            </a:r>
            <a:r>
              <a:rPr lang="cs-CZ" dirty="0" smtClean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2002 ve Švýcarsku 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61"/>
            <a:ext cx="14717485" cy="822960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1301562" y="4012049"/>
            <a:ext cx="12311742" cy="142915"/>
          </a:xfrm>
          <a:prstGeom prst="rect">
            <a:avLst/>
          </a:prstGeom>
          <a:solidFill>
            <a:srgbClr val="BFD9D3"/>
          </a:solidFill>
          <a:ln/>
        </p:spPr>
      </p:sp>
      <p:sp>
        <p:nvSpPr>
          <p:cNvPr id="10" name="Text 7"/>
          <p:cNvSpPr/>
          <p:nvPr/>
        </p:nvSpPr>
        <p:spPr>
          <a:xfrm>
            <a:off x="7259196" y="1679106"/>
            <a:ext cx="990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endParaRPr lang="en-US" sz="2624" dirty="0"/>
          </a:p>
        </p:txBody>
      </p:sp>
      <p:grpSp>
        <p:nvGrpSpPr>
          <p:cNvPr id="2" name="Skupina 1"/>
          <p:cNvGrpSpPr/>
          <p:nvPr/>
        </p:nvGrpSpPr>
        <p:grpSpPr>
          <a:xfrm>
            <a:off x="1419486" y="3765528"/>
            <a:ext cx="499943" cy="1027569"/>
            <a:chOff x="1419486" y="3765528"/>
            <a:chExt cx="499943" cy="1027569"/>
          </a:xfrm>
        </p:grpSpPr>
        <p:sp>
          <p:nvSpPr>
            <p:cNvPr id="13" name="Shape 10"/>
            <p:cNvSpPr/>
            <p:nvPr/>
          </p:nvSpPr>
          <p:spPr>
            <a:xfrm rot="5400000">
              <a:off x="1280660" y="4382094"/>
              <a:ext cx="777597" cy="44410"/>
            </a:xfrm>
            <a:prstGeom prst="rect">
              <a:avLst/>
            </a:prstGeom>
            <a:solidFill>
              <a:srgbClr val="BFD9D3"/>
            </a:solidFill>
            <a:ln/>
          </p:spPr>
        </p:sp>
        <p:sp>
          <p:nvSpPr>
            <p:cNvPr id="19" name="Shape 16"/>
            <p:cNvSpPr/>
            <p:nvPr/>
          </p:nvSpPr>
          <p:spPr>
            <a:xfrm>
              <a:off x="1419486" y="3765528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DFECE9"/>
            </a:solidFill>
            <a:ln w="13811">
              <a:solidFill>
                <a:srgbClr val="BFD9D3"/>
              </a:solidFill>
              <a:prstDash val="solid"/>
            </a:ln>
          </p:spPr>
        </p:sp>
      </p:grpSp>
      <p:grpSp>
        <p:nvGrpSpPr>
          <p:cNvPr id="30" name="Skupina 29"/>
          <p:cNvGrpSpPr/>
          <p:nvPr/>
        </p:nvGrpSpPr>
        <p:grpSpPr>
          <a:xfrm>
            <a:off x="3782800" y="3841409"/>
            <a:ext cx="499943" cy="1027569"/>
            <a:chOff x="1419486" y="3765528"/>
            <a:chExt cx="499943" cy="1027569"/>
          </a:xfrm>
        </p:grpSpPr>
        <p:sp>
          <p:nvSpPr>
            <p:cNvPr id="31" name="Shape 10"/>
            <p:cNvSpPr/>
            <p:nvPr/>
          </p:nvSpPr>
          <p:spPr>
            <a:xfrm rot="5400000">
              <a:off x="1280660" y="4382094"/>
              <a:ext cx="777597" cy="44410"/>
            </a:xfrm>
            <a:prstGeom prst="rect">
              <a:avLst/>
            </a:prstGeom>
            <a:solidFill>
              <a:srgbClr val="BFD9D3"/>
            </a:solidFill>
            <a:ln/>
          </p:spPr>
        </p:sp>
        <p:sp>
          <p:nvSpPr>
            <p:cNvPr id="32" name="Shape 16"/>
            <p:cNvSpPr/>
            <p:nvPr/>
          </p:nvSpPr>
          <p:spPr>
            <a:xfrm>
              <a:off x="1419486" y="3765528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DFECE9"/>
            </a:solidFill>
            <a:ln w="13811">
              <a:solidFill>
                <a:srgbClr val="BFD9D3"/>
              </a:solidFill>
              <a:prstDash val="solid"/>
            </a:ln>
          </p:spPr>
        </p:sp>
      </p:grpSp>
      <p:grpSp>
        <p:nvGrpSpPr>
          <p:cNvPr id="36" name="Skupina 35"/>
          <p:cNvGrpSpPr/>
          <p:nvPr/>
        </p:nvGrpSpPr>
        <p:grpSpPr>
          <a:xfrm>
            <a:off x="6231587" y="3841406"/>
            <a:ext cx="499943" cy="1027569"/>
            <a:chOff x="1419486" y="3765528"/>
            <a:chExt cx="499943" cy="1027569"/>
          </a:xfrm>
        </p:grpSpPr>
        <p:sp>
          <p:nvSpPr>
            <p:cNvPr id="37" name="Shape 10"/>
            <p:cNvSpPr/>
            <p:nvPr/>
          </p:nvSpPr>
          <p:spPr>
            <a:xfrm rot="5400000">
              <a:off x="1280660" y="4382094"/>
              <a:ext cx="777597" cy="44410"/>
            </a:xfrm>
            <a:prstGeom prst="rect">
              <a:avLst/>
            </a:prstGeom>
            <a:solidFill>
              <a:srgbClr val="BFD9D3"/>
            </a:solidFill>
            <a:ln/>
          </p:spPr>
        </p:sp>
        <p:sp>
          <p:nvSpPr>
            <p:cNvPr id="38" name="Shape 16"/>
            <p:cNvSpPr/>
            <p:nvPr/>
          </p:nvSpPr>
          <p:spPr>
            <a:xfrm>
              <a:off x="1419486" y="3765528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DFECE9"/>
            </a:solidFill>
            <a:ln w="13811">
              <a:solidFill>
                <a:srgbClr val="BFD9D3"/>
              </a:solidFill>
              <a:prstDash val="solid"/>
            </a:ln>
          </p:spPr>
        </p:sp>
      </p:grpSp>
      <p:grpSp>
        <p:nvGrpSpPr>
          <p:cNvPr id="39" name="Skupina 38"/>
          <p:cNvGrpSpPr/>
          <p:nvPr/>
        </p:nvGrpSpPr>
        <p:grpSpPr>
          <a:xfrm>
            <a:off x="10531336" y="3724003"/>
            <a:ext cx="499943" cy="1027569"/>
            <a:chOff x="1419486" y="3765528"/>
            <a:chExt cx="499943" cy="1027569"/>
          </a:xfrm>
        </p:grpSpPr>
        <p:sp>
          <p:nvSpPr>
            <p:cNvPr id="40" name="Shape 10"/>
            <p:cNvSpPr/>
            <p:nvPr/>
          </p:nvSpPr>
          <p:spPr>
            <a:xfrm rot="5400000">
              <a:off x="1280660" y="4382094"/>
              <a:ext cx="777597" cy="44410"/>
            </a:xfrm>
            <a:prstGeom prst="rect">
              <a:avLst/>
            </a:prstGeom>
            <a:solidFill>
              <a:srgbClr val="BFD9D3"/>
            </a:solidFill>
            <a:ln/>
          </p:spPr>
        </p:sp>
        <p:sp>
          <p:nvSpPr>
            <p:cNvPr id="41" name="Shape 16"/>
            <p:cNvSpPr/>
            <p:nvPr/>
          </p:nvSpPr>
          <p:spPr>
            <a:xfrm>
              <a:off x="1419486" y="3765528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DFECE9"/>
            </a:solidFill>
            <a:ln w="13811">
              <a:solidFill>
                <a:srgbClr val="BFD9D3"/>
              </a:solidFill>
              <a:prstDash val="solid"/>
            </a:ln>
          </p:spPr>
        </p:sp>
      </p:grpSp>
      <p:grpSp>
        <p:nvGrpSpPr>
          <p:cNvPr id="42" name="Skupina 41"/>
          <p:cNvGrpSpPr/>
          <p:nvPr/>
        </p:nvGrpSpPr>
        <p:grpSpPr>
          <a:xfrm>
            <a:off x="8452608" y="3813721"/>
            <a:ext cx="499943" cy="1027569"/>
            <a:chOff x="1419486" y="3765528"/>
            <a:chExt cx="499943" cy="1027569"/>
          </a:xfrm>
        </p:grpSpPr>
        <p:sp>
          <p:nvSpPr>
            <p:cNvPr id="43" name="Shape 10"/>
            <p:cNvSpPr/>
            <p:nvPr/>
          </p:nvSpPr>
          <p:spPr>
            <a:xfrm rot="5400000">
              <a:off x="1280660" y="4382094"/>
              <a:ext cx="777597" cy="44410"/>
            </a:xfrm>
            <a:prstGeom prst="rect">
              <a:avLst/>
            </a:prstGeom>
            <a:solidFill>
              <a:srgbClr val="BFD9D3"/>
            </a:solidFill>
            <a:ln/>
          </p:spPr>
        </p:sp>
        <p:sp>
          <p:nvSpPr>
            <p:cNvPr id="44" name="Shape 16"/>
            <p:cNvSpPr/>
            <p:nvPr/>
          </p:nvSpPr>
          <p:spPr>
            <a:xfrm>
              <a:off x="1419486" y="3765528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DFECE9"/>
            </a:solidFill>
            <a:ln w="13811">
              <a:solidFill>
                <a:srgbClr val="BFD9D3"/>
              </a:solidFill>
              <a:prstDash val="solid"/>
            </a:ln>
          </p:spPr>
        </p:sp>
      </p:grpSp>
      <p:grpSp>
        <p:nvGrpSpPr>
          <p:cNvPr id="45" name="Skupina 44"/>
          <p:cNvGrpSpPr/>
          <p:nvPr/>
        </p:nvGrpSpPr>
        <p:grpSpPr>
          <a:xfrm>
            <a:off x="12752357" y="3765534"/>
            <a:ext cx="499943" cy="1027569"/>
            <a:chOff x="1419486" y="3765528"/>
            <a:chExt cx="499943" cy="1027569"/>
          </a:xfrm>
        </p:grpSpPr>
        <p:sp>
          <p:nvSpPr>
            <p:cNvPr id="46" name="Shape 10"/>
            <p:cNvSpPr/>
            <p:nvPr/>
          </p:nvSpPr>
          <p:spPr>
            <a:xfrm rot="5400000">
              <a:off x="1280660" y="4382094"/>
              <a:ext cx="777597" cy="44410"/>
            </a:xfrm>
            <a:prstGeom prst="rect">
              <a:avLst/>
            </a:prstGeom>
            <a:solidFill>
              <a:srgbClr val="BFD9D3"/>
            </a:solidFill>
            <a:ln/>
          </p:spPr>
        </p:sp>
        <p:sp>
          <p:nvSpPr>
            <p:cNvPr id="47" name="Shape 16"/>
            <p:cNvSpPr/>
            <p:nvPr/>
          </p:nvSpPr>
          <p:spPr>
            <a:xfrm>
              <a:off x="1419486" y="3765528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DFECE9"/>
            </a:solidFill>
            <a:ln w="13811">
              <a:solidFill>
                <a:srgbClr val="BFD9D3"/>
              </a:solidFill>
              <a:prstDash val="solid"/>
            </a:ln>
          </p:spPr>
        </p:sp>
      </p:grpSp>
      <p:sp>
        <p:nvSpPr>
          <p:cNvPr id="48" name="Text 18"/>
          <p:cNvSpPr/>
          <p:nvPr/>
        </p:nvSpPr>
        <p:spPr>
          <a:xfrm>
            <a:off x="757493" y="4919345"/>
            <a:ext cx="108813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cs-CZ" sz="4000" b="1" dirty="0" smtClean="0">
                <a:ea typeface="Kanit" pitchFamily="34" charset="-122"/>
              </a:rPr>
              <a:t>Kongres</a:t>
            </a:r>
            <a:endParaRPr lang="en-US" sz="2187" b="1" dirty="0"/>
          </a:p>
        </p:txBody>
      </p:sp>
      <p:sp>
        <p:nvSpPr>
          <p:cNvPr id="51" name="Text 18"/>
          <p:cNvSpPr/>
          <p:nvPr/>
        </p:nvSpPr>
        <p:spPr>
          <a:xfrm>
            <a:off x="3267713" y="4920230"/>
            <a:ext cx="108813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cs-CZ" sz="2800" b="1" dirty="0" smtClean="0">
                <a:solidFill>
                  <a:srgbClr val="2C3249"/>
                </a:solidFill>
                <a:ea typeface="Kanit" pitchFamily="34" charset="-122"/>
              </a:rPr>
              <a:t>Prezident</a:t>
            </a:r>
            <a:r>
              <a:rPr lang="cs-CZ" sz="2187" b="1" dirty="0" smtClean="0">
                <a:solidFill>
                  <a:srgbClr val="2C3249"/>
                </a:solidFill>
                <a:ea typeface="Kanit" pitchFamily="34" charset="-122"/>
              </a:rPr>
              <a:t> </a:t>
            </a:r>
            <a:endParaRPr lang="en-US" sz="2187" b="1" dirty="0"/>
          </a:p>
        </p:txBody>
      </p:sp>
      <p:sp>
        <p:nvSpPr>
          <p:cNvPr id="54" name="Text 18"/>
          <p:cNvSpPr/>
          <p:nvPr/>
        </p:nvSpPr>
        <p:spPr>
          <a:xfrm>
            <a:off x="5983727" y="4920230"/>
            <a:ext cx="989473" cy="7779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cs-CZ" sz="2800" b="1" dirty="0">
                <a:solidFill>
                  <a:srgbClr val="2C3249"/>
                </a:solidFill>
                <a:ea typeface="Kanit" pitchFamily="34" charset="-122"/>
              </a:rPr>
              <a:t>Ř</a:t>
            </a:r>
            <a:r>
              <a:rPr lang="cs-CZ" sz="2800" b="1" dirty="0" smtClean="0">
                <a:solidFill>
                  <a:srgbClr val="2C3249"/>
                </a:solidFill>
                <a:ea typeface="Kanit" pitchFamily="34" charset="-122"/>
              </a:rPr>
              <a:t>ídící </a:t>
            </a:r>
            <a:endParaRPr lang="cs-CZ" sz="2800" b="1" dirty="0">
              <a:solidFill>
                <a:srgbClr val="2C3249"/>
              </a:solidFill>
              <a:ea typeface="Kanit" pitchFamily="34" charset="-122"/>
            </a:endParaRPr>
          </a:p>
          <a:p>
            <a:pPr>
              <a:lnSpc>
                <a:spcPts val="2734"/>
              </a:lnSpc>
            </a:pPr>
            <a:r>
              <a:rPr lang="cs-CZ" sz="2800" b="1" dirty="0">
                <a:solidFill>
                  <a:srgbClr val="2C3249"/>
                </a:solidFill>
                <a:ea typeface="Kanit" pitchFamily="34" charset="-122"/>
              </a:rPr>
              <a:t>výbor </a:t>
            </a:r>
            <a:endParaRPr lang="en-US" sz="2800" b="1" dirty="0">
              <a:solidFill>
                <a:srgbClr val="2C3249"/>
              </a:solidFill>
              <a:ea typeface="Kanit" pitchFamily="34" charset="-122"/>
            </a:endParaRPr>
          </a:p>
        </p:txBody>
      </p:sp>
      <p:pic>
        <p:nvPicPr>
          <p:cNvPr id="6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7044" y="77860"/>
            <a:ext cx="14717485" cy="3602094"/>
          </a:xfrm>
          <a:prstGeom prst="rect">
            <a:avLst/>
          </a:prstGeom>
        </p:spPr>
      </p:pic>
      <p:sp>
        <p:nvSpPr>
          <p:cNvPr id="55" name="Text 18"/>
          <p:cNvSpPr/>
          <p:nvPr/>
        </p:nvSpPr>
        <p:spPr>
          <a:xfrm>
            <a:off x="7953848" y="4852177"/>
            <a:ext cx="1497462" cy="9041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cs-CZ" sz="2800" b="1" dirty="0">
                <a:solidFill>
                  <a:srgbClr val="2C3249"/>
                </a:solidFill>
                <a:ea typeface="Kanit" pitchFamily="34" charset="-122"/>
              </a:rPr>
              <a:t>Generální </a:t>
            </a:r>
          </a:p>
          <a:p>
            <a:pPr marL="0" indent="0" algn="ctr">
              <a:lnSpc>
                <a:spcPts val="2734"/>
              </a:lnSpc>
              <a:buNone/>
            </a:pPr>
            <a:r>
              <a:rPr lang="cs-CZ" sz="2800" b="1" dirty="0">
                <a:solidFill>
                  <a:srgbClr val="2C3249"/>
                </a:solidFill>
                <a:ea typeface="Kanit" pitchFamily="34" charset="-122"/>
              </a:rPr>
              <a:t>sekretariát </a:t>
            </a:r>
            <a:endParaRPr lang="en-US" sz="2800" b="1" dirty="0">
              <a:solidFill>
                <a:srgbClr val="2C3249"/>
              </a:solidFill>
              <a:ea typeface="Kanit" pitchFamily="34" charset="-122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566" y="3650289"/>
            <a:ext cx="949287" cy="730420"/>
          </a:xfrm>
          <a:prstGeom prst="rect">
            <a:avLst/>
          </a:prstGeom>
        </p:spPr>
      </p:pic>
      <p:pic>
        <p:nvPicPr>
          <p:cNvPr id="56" name="Obrázek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222" y="3718296"/>
            <a:ext cx="949287" cy="730420"/>
          </a:xfrm>
          <a:prstGeom prst="rect">
            <a:avLst/>
          </a:prstGeom>
        </p:spPr>
      </p:pic>
      <p:pic>
        <p:nvPicPr>
          <p:cNvPr id="57" name="Obrázek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21" y="3688892"/>
            <a:ext cx="949287" cy="730420"/>
          </a:xfrm>
          <a:prstGeom prst="rect">
            <a:avLst/>
          </a:prstGeom>
        </p:spPr>
      </p:pic>
      <p:pic>
        <p:nvPicPr>
          <p:cNvPr id="58" name="Obrázek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843" y="3702197"/>
            <a:ext cx="949287" cy="730420"/>
          </a:xfrm>
          <a:prstGeom prst="rect">
            <a:avLst/>
          </a:prstGeom>
        </p:spPr>
      </p:pic>
      <p:pic>
        <p:nvPicPr>
          <p:cNvPr id="59" name="Obrázek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663" y="3615435"/>
            <a:ext cx="949287" cy="730420"/>
          </a:xfrm>
          <a:prstGeom prst="rect">
            <a:avLst/>
          </a:prstGeom>
        </p:spPr>
      </p:pic>
      <p:pic>
        <p:nvPicPr>
          <p:cNvPr id="60" name="Obrázek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67" y="3650296"/>
            <a:ext cx="949287" cy="730420"/>
          </a:xfrm>
          <a:prstGeom prst="rect">
            <a:avLst/>
          </a:prstGeom>
        </p:spPr>
      </p:pic>
      <p:sp>
        <p:nvSpPr>
          <p:cNvPr id="61" name="Text 18"/>
          <p:cNvSpPr/>
          <p:nvPr/>
        </p:nvSpPr>
        <p:spPr>
          <a:xfrm>
            <a:off x="10029611" y="4788646"/>
            <a:ext cx="1497462" cy="9041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cs-CZ" sz="2187" b="1" dirty="0" smtClean="0">
                <a:solidFill>
                  <a:srgbClr val="2C3249"/>
                </a:solidFill>
                <a:ea typeface="Kanit" pitchFamily="34" charset="-122"/>
              </a:rPr>
              <a:t>Komise, výbory</a:t>
            </a:r>
          </a:p>
          <a:p>
            <a:pPr marL="0" indent="0" algn="ctr">
              <a:lnSpc>
                <a:spcPts val="2734"/>
              </a:lnSpc>
              <a:buNone/>
            </a:pPr>
            <a:r>
              <a:rPr lang="cs-CZ" sz="2187" b="1" dirty="0" smtClean="0">
                <a:solidFill>
                  <a:srgbClr val="2C3249"/>
                </a:solidFill>
                <a:ea typeface="Kanit" pitchFamily="34" charset="-122"/>
              </a:rPr>
              <a:t>a rady </a:t>
            </a:r>
          </a:p>
        </p:txBody>
      </p:sp>
      <p:sp>
        <p:nvSpPr>
          <p:cNvPr id="62" name="Text 18"/>
          <p:cNvSpPr/>
          <p:nvPr/>
        </p:nvSpPr>
        <p:spPr>
          <a:xfrm>
            <a:off x="12253597" y="4793098"/>
            <a:ext cx="1497462" cy="4049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34"/>
              </a:lnSpc>
              <a:buNone/>
            </a:pPr>
            <a:r>
              <a:rPr lang="cs-CZ" sz="2187" b="1" dirty="0" smtClean="0">
                <a:solidFill>
                  <a:srgbClr val="FF0000"/>
                </a:solidFill>
                <a:ea typeface="Kanit" pitchFamily="34" charset="-122"/>
              </a:rPr>
              <a:t>Soudní orgány</a:t>
            </a:r>
            <a:endParaRPr lang="en-US" sz="2187" b="1" dirty="0">
              <a:solidFill>
                <a:srgbClr val="FF0000"/>
              </a:solidFill>
            </a:endParaRPr>
          </a:p>
        </p:txBody>
      </p:sp>
      <p:sp>
        <p:nvSpPr>
          <p:cNvPr id="29" name="Text 2"/>
          <p:cNvSpPr/>
          <p:nvPr/>
        </p:nvSpPr>
        <p:spPr>
          <a:xfrm>
            <a:off x="4674810" y="428016"/>
            <a:ext cx="52806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Organizační </a:t>
            </a:r>
            <a:r>
              <a:rPr lang="en-US" sz="4374" dirty="0" smtClean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struktura</a:t>
            </a:r>
            <a:endParaRPr lang="cs-CZ" sz="4374" dirty="0" smtClean="0">
              <a:solidFill>
                <a:srgbClr val="272D45"/>
              </a:solidFill>
              <a:latin typeface="Kanit" pitchFamily="34" charset="0"/>
              <a:ea typeface="Kanit" pitchFamily="34" charset="-122"/>
              <a:cs typeface="Kanit" pitchFamily="34" charset="-120"/>
            </a:endParaRPr>
          </a:p>
          <a:p>
            <a:pPr marL="0" indent="0" algn="ctr">
              <a:lnSpc>
                <a:spcPts val="5468"/>
              </a:lnSpc>
              <a:buNone/>
            </a:pPr>
            <a:r>
              <a:rPr lang="cs-CZ" sz="4374" dirty="0" smtClean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UCI</a:t>
            </a:r>
          </a:p>
          <a:p>
            <a:pPr marL="0" indent="0">
              <a:lnSpc>
                <a:spcPts val="5468"/>
              </a:lnSpc>
              <a:buNone/>
            </a:pPr>
            <a:endParaRPr lang="en-US" sz="4374" dirty="0"/>
          </a:p>
        </p:txBody>
      </p:sp>
    </p:spTree>
    <p:extLst>
      <p:ext uri="{BB962C8B-B14F-4D97-AF65-F5344CB8AC3E}">
        <p14:creationId xmlns:p14="http://schemas.microsoft.com/office/powerpoint/2010/main" val="250572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750570"/>
            <a:ext cx="52806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Organizační struktura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1778198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69181" y="2014180"/>
            <a:ext cx="24612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 smtClean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V</a:t>
            </a:r>
            <a:r>
              <a:rPr lang="cs-CZ" sz="2187" b="1" dirty="0" smtClean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ýkonné</a:t>
            </a:r>
            <a:r>
              <a:rPr lang="en-US" sz="2187" b="1" dirty="0" smtClean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</a:t>
            </a:r>
            <a:r>
              <a:rPr lang="cs-CZ" sz="2187" b="1" dirty="0" smtClean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orgány</a:t>
            </a:r>
            <a:endParaRPr lang="cs-CZ" sz="2187" b="1" dirty="0"/>
          </a:p>
        </p:txBody>
      </p:sp>
      <p:sp>
        <p:nvSpPr>
          <p:cNvPr id="8" name="Text 5"/>
          <p:cNvSpPr/>
          <p:nvPr/>
        </p:nvSpPr>
        <p:spPr>
          <a:xfrm>
            <a:off x="1069181" y="2583537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UCI je řízena prezidentem, výkonným výborem a sekretariátem, který zajišťuje operativní běh organizace.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833199" y="3752493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69181" y="398847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 err="1" smtClean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Komise</a:t>
            </a:r>
            <a:r>
              <a:rPr lang="cs-CZ" sz="2187" b="1" dirty="0" smtClean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, </a:t>
            </a:r>
            <a:r>
              <a:rPr lang="en-US" sz="2187" b="1" dirty="0" smtClean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rad</a:t>
            </a:r>
            <a:r>
              <a:rPr lang="cs-CZ" sz="2187" b="1" dirty="0" smtClean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y a další orgány</a:t>
            </a:r>
            <a:endParaRPr lang="en-US" sz="2187" b="1" dirty="0"/>
          </a:p>
        </p:txBody>
      </p:sp>
      <p:sp>
        <p:nvSpPr>
          <p:cNvPr id="11" name="Text 8"/>
          <p:cNvSpPr/>
          <p:nvPr/>
        </p:nvSpPr>
        <p:spPr>
          <a:xfrm>
            <a:off x="1069181" y="4557832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99"/>
              </a:lnSpc>
            </a:pPr>
            <a:r>
              <a:rPr lang="en-US" sz="175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UCI má řadu komisí a rad, </a:t>
            </a:r>
            <a:r>
              <a:rPr lang="cs-CZ" sz="175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které se zabývají různými aspekty cyklistického sportu, včetně technických záležitostí, antidopingových kontrol, rozvoje a bezpečnosti.</a:t>
            </a:r>
            <a:endParaRPr lang="en-US" sz="1750" dirty="0">
              <a:solidFill>
                <a:srgbClr val="2C3249"/>
              </a:solidFill>
              <a:latin typeface="Times New Roman" panose="02020603050405020304" pitchFamily="18" charset="0"/>
              <a:ea typeface="Martel Sans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833199" y="5726787"/>
            <a:ext cx="9306401" cy="1752124"/>
          </a:xfrm>
          <a:prstGeom prst="roundRect">
            <a:avLst>
              <a:gd name="adj" fmla="val 5707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69181" y="5962769"/>
            <a:ext cx="45339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Spolupráce se zúčastněnými stranami</a:t>
            </a:r>
            <a:endParaRPr lang="en-US" sz="2187" b="1" dirty="0"/>
          </a:p>
        </p:txBody>
      </p:sp>
      <p:sp>
        <p:nvSpPr>
          <p:cNvPr id="14" name="Text 11"/>
          <p:cNvSpPr/>
          <p:nvPr/>
        </p:nvSpPr>
        <p:spPr>
          <a:xfrm>
            <a:off x="1069181" y="6532126"/>
            <a:ext cx="883443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UCI úzce spolupracuje s národními cyklistickými federacemi, týmy, jezdci, sponzory a dalšími partnery.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736521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Role a odpovědnosti Mezinárodní cyklistické unie</a:t>
            </a:r>
            <a:endParaRPr lang="en-US" sz="4374" dirty="0"/>
          </a:p>
        </p:txBody>
      </p:sp>
      <p:sp>
        <p:nvSpPr>
          <p:cNvPr id="6" name="Shape 3"/>
          <p:cNvSpPr/>
          <p:nvPr/>
        </p:nvSpPr>
        <p:spPr>
          <a:xfrm>
            <a:off x="833199" y="263211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33582" y="2673787"/>
            <a:ext cx="990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1555313" y="2708434"/>
            <a:ext cx="23393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Regulace a pravidla</a:t>
            </a:r>
            <a:endParaRPr lang="en-US" sz="2187" b="1" dirty="0"/>
          </a:p>
        </p:txBody>
      </p:sp>
      <p:sp>
        <p:nvSpPr>
          <p:cNvPr id="9" name="Text 6"/>
          <p:cNvSpPr/>
          <p:nvPr/>
        </p:nvSpPr>
        <p:spPr>
          <a:xfrm>
            <a:off x="1555313" y="3277791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UCI vytváří a uplatňuje pravidla pro všechny disciplíny cyklistiky a dohlíží na jejich dodržování.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833199" y="438435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99292" y="4426029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624" dirty="0"/>
          </a:p>
        </p:txBody>
      </p:sp>
      <p:sp>
        <p:nvSpPr>
          <p:cNvPr id="12" name="Text 9"/>
          <p:cNvSpPr/>
          <p:nvPr/>
        </p:nvSpPr>
        <p:spPr>
          <a:xfrm>
            <a:off x="1555313" y="4460677"/>
            <a:ext cx="28651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Antidopingové kontroly</a:t>
            </a:r>
            <a:endParaRPr lang="en-US" sz="2187" b="1" dirty="0"/>
          </a:p>
        </p:txBody>
      </p:sp>
      <p:sp>
        <p:nvSpPr>
          <p:cNvPr id="13" name="Text 10"/>
          <p:cNvSpPr/>
          <p:nvPr/>
        </p:nvSpPr>
        <p:spPr>
          <a:xfrm>
            <a:off x="1555313" y="5030033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UCI provádí pravidelné antidopingové kontroly a spolupracuje s mezinárodní agenturou WADA pro zachování čistoty cyklistického sportu.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33199" y="613660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995482" y="6178272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624" dirty="0"/>
          </a:p>
        </p:txBody>
      </p:sp>
      <p:sp>
        <p:nvSpPr>
          <p:cNvPr id="16" name="Text 13"/>
          <p:cNvSpPr/>
          <p:nvPr/>
        </p:nvSpPr>
        <p:spPr>
          <a:xfrm>
            <a:off x="1555313" y="6212919"/>
            <a:ext cx="37642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Výkonnostní a </a:t>
            </a:r>
            <a:r>
              <a:rPr lang="en-US" sz="2187" b="1" dirty="0" err="1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amatérský</a:t>
            </a:r>
            <a:r>
              <a:rPr lang="en-US" sz="2187" b="1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</a:t>
            </a:r>
            <a:r>
              <a:rPr lang="en-US" sz="2187" b="1" dirty="0" smtClean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sport</a:t>
            </a:r>
            <a:r>
              <a:rPr lang="cs-CZ" sz="2187" b="1" dirty="0" smtClean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 </a:t>
            </a:r>
            <a:r>
              <a:rPr lang="cs-CZ" sz="2187" dirty="0" smtClean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- rozvoj cyklistického sportu</a:t>
            </a:r>
            <a:endParaRPr lang="en-US" sz="2187" dirty="0"/>
          </a:p>
        </p:txBody>
      </p:sp>
      <p:sp>
        <p:nvSpPr>
          <p:cNvPr id="17" name="Text 14"/>
          <p:cNvSpPr/>
          <p:nvPr/>
        </p:nvSpPr>
        <p:spPr>
          <a:xfrm>
            <a:off x="1555313" y="6782276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UCI podporuje jak profesionální cyklistický peloton, tak i amatérské cyklistické aktivity a rozvoj špičkových sportovců.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437799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5468"/>
              </a:lnSpc>
              <a:buNone/>
            </a:pPr>
            <a:r>
              <a:rPr lang="en-US" sz="4374" dirty="0">
                <a:solidFill>
                  <a:srgbClr val="272D45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Spolupráce s národními cyklistickými federacemi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270885"/>
            <a:ext cx="3370064" cy="3520916"/>
          </a:xfrm>
          <a:prstGeom prst="roundRect">
            <a:avLst>
              <a:gd name="adj" fmla="val 2967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3975" y="350686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Podpora rozvoje</a:t>
            </a:r>
            <a:endParaRPr lang="en-US" sz="2187" b="1" dirty="0"/>
          </a:p>
        </p:txBody>
      </p:sp>
      <p:sp>
        <p:nvSpPr>
          <p:cNvPr id="7" name="Text 5"/>
          <p:cNvSpPr/>
          <p:nvPr/>
        </p:nvSpPr>
        <p:spPr>
          <a:xfrm>
            <a:off x="2273975" y="4076224"/>
            <a:ext cx="28981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UCI poskytuje národním cyklistickým federacím finanční a organizační podporu pro rozvoj cyklistického sportu ve svých zemích.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630228" y="3270885"/>
            <a:ext cx="3370064" cy="3520916"/>
          </a:xfrm>
          <a:prstGeom prst="roundRect">
            <a:avLst>
              <a:gd name="adj" fmla="val 2967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866209" y="3392754"/>
            <a:ext cx="303286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Kvalifikace na mezinárodní soutěže</a:t>
            </a:r>
            <a:endParaRPr lang="en-US" sz="2187" b="1" dirty="0"/>
          </a:p>
        </p:txBody>
      </p:sp>
      <p:sp>
        <p:nvSpPr>
          <p:cNvPr id="10" name="Text 8"/>
          <p:cNvSpPr/>
          <p:nvPr/>
        </p:nvSpPr>
        <p:spPr>
          <a:xfrm>
            <a:off x="5933590" y="4123228"/>
            <a:ext cx="28981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Spolupracuje s národními federacemi při určování kvalifikace cyklistů na mezinárodní soutěže, jako jsou světový pohár nebo mistrovství světa.</a:t>
            </a:r>
            <a:endParaRPr lang="en-US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222462" y="3270885"/>
            <a:ext cx="3370064" cy="3520916"/>
          </a:xfrm>
          <a:prstGeom prst="roundRect">
            <a:avLst>
              <a:gd name="adj" fmla="val 2967"/>
            </a:avLst>
          </a:prstGeom>
          <a:solidFill>
            <a:srgbClr val="DFECE9"/>
          </a:solidFill>
          <a:ln w="13811">
            <a:solidFill>
              <a:srgbClr val="BFD9D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458444" y="3506867"/>
            <a:ext cx="24079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C3249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Koordinace událostí</a:t>
            </a:r>
            <a:endParaRPr lang="en-US" sz="2187" b="1" dirty="0"/>
          </a:p>
        </p:txBody>
      </p:sp>
      <p:sp>
        <p:nvSpPr>
          <p:cNvPr id="13" name="Text 11"/>
          <p:cNvSpPr/>
          <p:nvPr/>
        </p:nvSpPr>
        <p:spPr>
          <a:xfrm>
            <a:off x="9458444" y="4076224"/>
            <a:ext cx="28981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>
              <a:lnSpc>
                <a:spcPts val="2799"/>
              </a:lnSpc>
            </a:pPr>
            <a:r>
              <a:rPr lang="en-US" sz="1750" dirty="0">
                <a:solidFill>
                  <a:srgbClr val="2C3249"/>
                </a:solidFill>
                <a:latin typeface="Times New Roman" panose="02020603050405020304" pitchFamily="18" charset="0"/>
                <a:ea typeface="Martel Sans" pitchFamily="34" charset="-122"/>
                <a:cs typeface="Times New Roman" panose="02020603050405020304" pitchFamily="18" charset="0"/>
              </a:rPr>
              <a:t>UCI spolupracuje s národními federacemi při organizaci a koordinaci cyklistických událostí, aby zajistila jejich optimální průběh.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0"/>
            <a:ext cx="14717485" cy="8229600"/>
          </a:xfrm>
          <a:prstGeom prst="rect">
            <a:avLst/>
          </a:prstGeom>
        </p:spPr>
      </p:pic>
      <p:sp>
        <p:nvSpPr>
          <p:cNvPr id="4" name="Text 2"/>
          <p:cNvSpPr/>
          <p:nvPr/>
        </p:nvSpPr>
        <p:spPr>
          <a:xfrm>
            <a:off x="2161415" y="271574"/>
            <a:ext cx="103022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latin typeface="Kanit" pitchFamily="34" charset="0"/>
                <a:ea typeface="Kanit" pitchFamily="34" charset="-122"/>
                <a:cs typeface="Kanit" pitchFamily="34" charset="-120"/>
              </a:rPr>
              <a:t>Mezinárodní cyklistické soutěže a události</a:t>
            </a:r>
            <a:endParaRPr lang="en-US" sz="4374" b="1" dirty="0"/>
          </a:p>
        </p:txBody>
      </p:sp>
      <p:grpSp>
        <p:nvGrpSpPr>
          <p:cNvPr id="23" name="Skupina 22"/>
          <p:cNvGrpSpPr/>
          <p:nvPr/>
        </p:nvGrpSpPr>
        <p:grpSpPr>
          <a:xfrm>
            <a:off x="1063363" y="1984024"/>
            <a:ext cx="3370064" cy="2036207"/>
            <a:chOff x="5630168" y="1241277"/>
            <a:chExt cx="3370064" cy="2036207"/>
          </a:xfrm>
        </p:grpSpPr>
        <p:sp>
          <p:nvSpPr>
            <p:cNvPr id="24" name="Shape 3"/>
            <p:cNvSpPr/>
            <p:nvPr/>
          </p:nvSpPr>
          <p:spPr>
            <a:xfrm>
              <a:off x="5630168" y="1241277"/>
              <a:ext cx="3370064" cy="2036207"/>
            </a:xfrm>
            <a:prstGeom prst="roundRect">
              <a:avLst>
                <a:gd name="adj" fmla="val 2967"/>
              </a:avLst>
            </a:prstGeom>
            <a:solidFill>
              <a:srgbClr val="DFECE9"/>
            </a:solidFill>
            <a:ln w="13811">
              <a:solidFill>
                <a:srgbClr val="BFD9D3"/>
              </a:solidFill>
              <a:prstDash val="solid"/>
            </a:ln>
          </p:spPr>
        </p:sp>
        <p:pic>
          <p:nvPicPr>
            <p:cNvPr id="4110" name="Picture 14" descr="Mistrovství světa v silniční cyklistice 2023 – Wikipedie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824"/>
            <a:stretch/>
          </p:blipFill>
          <p:spPr bwMode="auto">
            <a:xfrm>
              <a:off x="5928859" y="1356899"/>
              <a:ext cx="2772682" cy="1804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AutoShape 4" descr="Vuelta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25" name="Skupina 24"/>
          <p:cNvGrpSpPr/>
          <p:nvPr/>
        </p:nvGrpSpPr>
        <p:grpSpPr>
          <a:xfrm>
            <a:off x="3308967" y="5376371"/>
            <a:ext cx="3370064" cy="2036207"/>
            <a:chOff x="5630168" y="3583561"/>
            <a:chExt cx="3370064" cy="2036207"/>
          </a:xfrm>
        </p:grpSpPr>
        <p:sp>
          <p:nvSpPr>
            <p:cNvPr id="27" name="Shape 3"/>
            <p:cNvSpPr/>
            <p:nvPr/>
          </p:nvSpPr>
          <p:spPr>
            <a:xfrm>
              <a:off x="5630168" y="3583561"/>
              <a:ext cx="3370064" cy="2036207"/>
            </a:xfrm>
            <a:prstGeom prst="roundRect">
              <a:avLst>
                <a:gd name="adj" fmla="val 2967"/>
              </a:avLst>
            </a:prstGeom>
            <a:solidFill>
              <a:srgbClr val="DFECE9"/>
            </a:solidFill>
            <a:ln w="13811">
              <a:solidFill>
                <a:srgbClr val="BFD9D3"/>
              </a:solidFill>
              <a:prstDash val="solid"/>
            </a:ln>
          </p:spPr>
        </p:sp>
        <p:pic>
          <p:nvPicPr>
            <p:cNvPr id="29" name="Picture 4" descr="S BZUCEM na Mistrovství světa v cyklokrosu 202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672"/>
            <a:stretch/>
          </p:blipFill>
          <p:spPr bwMode="auto">
            <a:xfrm>
              <a:off x="5993312" y="4234876"/>
              <a:ext cx="2638446" cy="731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Skupina 25"/>
          <p:cNvGrpSpPr/>
          <p:nvPr/>
        </p:nvGrpSpPr>
        <p:grpSpPr>
          <a:xfrm>
            <a:off x="10259387" y="1985451"/>
            <a:ext cx="3370064" cy="2036207"/>
            <a:chOff x="10668406" y="1241277"/>
            <a:chExt cx="3370064" cy="2036207"/>
          </a:xfrm>
        </p:grpSpPr>
        <p:sp>
          <p:nvSpPr>
            <p:cNvPr id="28" name="Shape 3"/>
            <p:cNvSpPr/>
            <p:nvPr/>
          </p:nvSpPr>
          <p:spPr>
            <a:xfrm>
              <a:off x="10668406" y="1241277"/>
              <a:ext cx="3370064" cy="2036207"/>
            </a:xfrm>
            <a:prstGeom prst="roundRect">
              <a:avLst>
                <a:gd name="adj" fmla="val 2967"/>
              </a:avLst>
            </a:prstGeom>
            <a:solidFill>
              <a:srgbClr val="DFECE9"/>
            </a:solidFill>
            <a:ln w="13811">
              <a:solidFill>
                <a:srgbClr val="BFD9D3"/>
              </a:solidFill>
              <a:prstDash val="solid"/>
            </a:ln>
          </p:spPr>
        </p:sp>
        <p:pic>
          <p:nvPicPr>
            <p:cNvPr id="1030" name="Picture 6" descr="2023 UCI BMX Racing World Cup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3206" r="-193" b="18909"/>
            <a:stretch/>
          </p:blipFill>
          <p:spPr bwMode="auto">
            <a:xfrm>
              <a:off x="11265306" y="1582817"/>
              <a:ext cx="2176264" cy="1257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Skupina 16"/>
          <p:cNvGrpSpPr/>
          <p:nvPr/>
        </p:nvGrpSpPr>
        <p:grpSpPr>
          <a:xfrm>
            <a:off x="7909620" y="5379225"/>
            <a:ext cx="3370064" cy="2036207"/>
            <a:chOff x="5630168" y="5905517"/>
            <a:chExt cx="3370064" cy="2036207"/>
          </a:xfrm>
        </p:grpSpPr>
        <p:sp>
          <p:nvSpPr>
            <p:cNvPr id="30" name="Shape 3"/>
            <p:cNvSpPr/>
            <p:nvPr/>
          </p:nvSpPr>
          <p:spPr>
            <a:xfrm>
              <a:off x="5630168" y="5905517"/>
              <a:ext cx="3370064" cy="2036207"/>
            </a:xfrm>
            <a:prstGeom prst="roundRect">
              <a:avLst>
                <a:gd name="adj" fmla="val 2967"/>
              </a:avLst>
            </a:prstGeom>
            <a:solidFill>
              <a:srgbClr val="DFECE9"/>
            </a:solidFill>
            <a:ln w="13811">
              <a:solidFill>
                <a:srgbClr val="BFD9D3"/>
              </a:solidFill>
              <a:prstDash val="solid"/>
            </a:ln>
          </p:spPr>
        </p:sp>
        <p:pic>
          <p:nvPicPr>
            <p:cNvPr id="1032" name="Picture 8" descr="UCI Track Cycling World Cup - Wikipedia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217" y="6170777"/>
              <a:ext cx="2764324" cy="152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Skupina 33"/>
          <p:cNvGrpSpPr/>
          <p:nvPr/>
        </p:nvGrpSpPr>
        <p:grpSpPr>
          <a:xfrm>
            <a:off x="5366631" y="1171574"/>
            <a:ext cx="3891808" cy="3528724"/>
            <a:chOff x="5366631" y="1171574"/>
            <a:chExt cx="3891808" cy="3528724"/>
          </a:xfrm>
        </p:grpSpPr>
        <p:grpSp>
          <p:nvGrpSpPr>
            <p:cNvPr id="33" name="Skupina 32"/>
            <p:cNvGrpSpPr/>
            <p:nvPr/>
          </p:nvGrpSpPr>
          <p:grpSpPr>
            <a:xfrm>
              <a:off x="5366631" y="1171574"/>
              <a:ext cx="3891808" cy="3528724"/>
              <a:chOff x="5366631" y="1171574"/>
              <a:chExt cx="3891808" cy="3528724"/>
            </a:xfrm>
          </p:grpSpPr>
          <p:pic>
            <p:nvPicPr>
              <p:cNvPr id="1034" name="Picture 10" descr="2023 Cycling World Championships – Scottish Design Awards 202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6631" y="1171574"/>
                <a:ext cx="3891808" cy="35287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Ovál 31"/>
              <p:cNvSpPr/>
              <p:nvPr/>
            </p:nvSpPr>
            <p:spPr>
              <a:xfrm rot="3527063">
                <a:off x="5735845" y="1911269"/>
                <a:ext cx="692358" cy="12534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1" name="Ovál 40"/>
            <p:cNvSpPr/>
            <p:nvPr/>
          </p:nvSpPr>
          <p:spPr>
            <a:xfrm rot="1316553">
              <a:off x="5399541" y="2504432"/>
              <a:ext cx="692358" cy="12534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7186" y="0"/>
            <a:ext cx="3083214" cy="8229600"/>
          </a:xfrm>
          <a:prstGeom prst="rect">
            <a:avLst/>
          </a:prstGeom>
        </p:spPr>
      </p:pic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02429" cy="8229600"/>
          </a:xfrm>
          <a:prstGeom prst="rect">
            <a:avLst/>
          </a:prstGeom>
        </p:spPr>
      </p:pic>
      <p:pic>
        <p:nvPicPr>
          <p:cNvPr id="9218" name="Picture 2" descr="UCI World Tour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777" y="324979"/>
            <a:ext cx="5726060" cy="223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3725926" y="6277055"/>
            <a:ext cx="7197762" cy="1265066"/>
            <a:chOff x="3658749" y="6574959"/>
            <a:chExt cx="7197762" cy="1265066"/>
          </a:xfrm>
        </p:grpSpPr>
        <p:grpSp>
          <p:nvGrpSpPr>
            <p:cNvPr id="5" name="Skupina 4"/>
            <p:cNvGrpSpPr/>
            <p:nvPr/>
          </p:nvGrpSpPr>
          <p:grpSpPr>
            <a:xfrm>
              <a:off x="3658749" y="6606534"/>
              <a:ext cx="1847261" cy="1233491"/>
              <a:chOff x="589407" y="1467168"/>
              <a:chExt cx="3370064" cy="2036207"/>
            </a:xfrm>
          </p:grpSpPr>
          <p:sp>
            <p:nvSpPr>
              <p:cNvPr id="6" name="Shape 3"/>
              <p:cNvSpPr/>
              <p:nvPr/>
            </p:nvSpPr>
            <p:spPr>
              <a:xfrm>
                <a:off x="589407" y="1467168"/>
                <a:ext cx="3370064" cy="2036207"/>
              </a:xfrm>
              <a:prstGeom prst="roundRect">
                <a:avLst>
                  <a:gd name="adj" fmla="val 2967"/>
                </a:avLst>
              </a:prstGeom>
              <a:solidFill>
                <a:srgbClr val="DFECE9"/>
              </a:solidFill>
              <a:ln w="13811">
                <a:solidFill>
                  <a:srgbClr val="BFD9D3"/>
                </a:solidFill>
                <a:prstDash val="solid"/>
              </a:ln>
            </p:spPr>
          </p:sp>
          <p:pic>
            <p:nvPicPr>
              <p:cNvPr id="7" name="Picture 16" descr="Official website of Tour de France 202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2021" y="1517123"/>
                <a:ext cx="2304836" cy="1936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Skupina 7"/>
            <p:cNvGrpSpPr/>
            <p:nvPr/>
          </p:nvGrpSpPr>
          <p:grpSpPr>
            <a:xfrm>
              <a:off x="6377797" y="6605221"/>
              <a:ext cx="1894020" cy="1234804"/>
              <a:chOff x="2037993" y="2354461"/>
              <a:chExt cx="3370064" cy="2036207"/>
            </a:xfrm>
          </p:grpSpPr>
          <p:sp>
            <p:nvSpPr>
              <p:cNvPr id="9" name="Shape 3"/>
              <p:cNvSpPr/>
              <p:nvPr/>
            </p:nvSpPr>
            <p:spPr>
              <a:xfrm>
                <a:off x="2037993" y="2354461"/>
                <a:ext cx="3370064" cy="2036207"/>
              </a:xfrm>
              <a:prstGeom prst="roundRect">
                <a:avLst>
                  <a:gd name="adj" fmla="val 2967"/>
                </a:avLst>
              </a:prstGeom>
              <a:solidFill>
                <a:srgbClr val="DFECE9"/>
              </a:solidFill>
              <a:ln w="13811">
                <a:solidFill>
                  <a:srgbClr val="BFD9D3"/>
                </a:solidFill>
                <a:prstDash val="solid"/>
              </a:ln>
            </p:spPr>
          </p:sp>
          <p:pic>
            <p:nvPicPr>
              <p:cNvPr id="10" name="Picture 2" descr="Giro d'Italia – Wikipedi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6956" y="2572856"/>
                <a:ext cx="2037961" cy="15972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Skupina 10"/>
            <p:cNvGrpSpPr/>
            <p:nvPr/>
          </p:nvGrpSpPr>
          <p:grpSpPr>
            <a:xfrm>
              <a:off x="8962491" y="6574959"/>
              <a:ext cx="1894020" cy="1234804"/>
              <a:chOff x="589407" y="5906580"/>
              <a:chExt cx="3370064" cy="2036207"/>
            </a:xfrm>
          </p:grpSpPr>
          <p:sp>
            <p:nvSpPr>
              <p:cNvPr id="12" name="Shape 3"/>
              <p:cNvSpPr/>
              <p:nvPr/>
            </p:nvSpPr>
            <p:spPr>
              <a:xfrm>
                <a:off x="589407" y="5906580"/>
                <a:ext cx="3370064" cy="2036207"/>
              </a:xfrm>
              <a:prstGeom prst="roundRect">
                <a:avLst>
                  <a:gd name="adj" fmla="val 2967"/>
                </a:avLst>
              </a:prstGeom>
              <a:solidFill>
                <a:srgbClr val="DFECE9"/>
              </a:solidFill>
              <a:ln w="13811">
                <a:solidFill>
                  <a:srgbClr val="BFD9D3"/>
                </a:solidFill>
                <a:prstDash val="solid"/>
              </a:ln>
            </p:spPr>
          </p:sp>
          <p:pic>
            <p:nvPicPr>
              <p:cNvPr id="13" name="Obrázek 1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5161" y="6244471"/>
                <a:ext cx="2663334" cy="1358301"/>
              </a:xfrm>
              <a:prstGeom prst="rect">
                <a:avLst/>
              </a:prstGeom>
            </p:spPr>
          </p:pic>
        </p:grpSp>
      </p:grpSp>
      <p:sp>
        <p:nvSpPr>
          <p:cNvPr id="14" name="Text 11"/>
          <p:cNvSpPr/>
          <p:nvPr/>
        </p:nvSpPr>
        <p:spPr>
          <a:xfrm>
            <a:off x="4274226" y="3514821"/>
            <a:ext cx="6101163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/>
            <a:r>
              <a:rPr lang="cs-CZ" sz="2000" b="1" dirty="0" smtClean="0"/>
              <a:t>Seriál</a:t>
            </a:r>
            <a:r>
              <a:rPr lang="cs-CZ" sz="2000" b="1" dirty="0"/>
              <a:t> silničních cyklistických </a:t>
            </a:r>
            <a:r>
              <a:rPr lang="cs-CZ" sz="2000" b="1" dirty="0" smtClean="0"/>
              <a:t>závodů</a:t>
            </a:r>
          </a:p>
          <a:p>
            <a:pPr algn="ctr"/>
            <a:endParaRPr lang="cs-CZ" sz="2000" b="1" dirty="0"/>
          </a:p>
          <a:p>
            <a:pPr algn="ctr"/>
            <a:r>
              <a:rPr lang="cs-CZ" sz="2000" b="1" dirty="0" smtClean="0"/>
              <a:t>Závody na území</a:t>
            </a:r>
            <a:r>
              <a:rPr lang="cs-CZ" sz="2000" b="1" dirty="0"/>
              <a:t> Evropy, Ameriky, Asie i </a:t>
            </a:r>
            <a:r>
              <a:rPr lang="cs-CZ" sz="2000" b="1" dirty="0" err="1" smtClean="0"/>
              <a:t>Oceá</a:t>
            </a:r>
            <a:r>
              <a:rPr lang="cs-CZ" sz="2000" b="1" dirty="0" err="1"/>
              <a:t>ni</a:t>
            </a:r>
            <a:endParaRPr lang="cs-CZ" sz="2000" b="1" dirty="0"/>
          </a:p>
          <a:p>
            <a:pPr algn="ctr"/>
            <a:endParaRPr lang="cs-CZ" sz="2000" b="1" dirty="0"/>
          </a:p>
          <a:p>
            <a:pPr algn="ctr"/>
            <a:r>
              <a:rPr lang="cs-CZ" sz="2000" b="1" dirty="0"/>
              <a:t>Celkem </a:t>
            </a:r>
            <a:r>
              <a:rPr lang="cs-CZ" sz="2000" b="1" dirty="0" smtClean="0"/>
              <a:t>35 </a:t>
            </a:r>
            <a:r>
              <a:rPr lang="cs-CZ" sz="2000" b="1" dirty="0"/>
              <a:t>závodů </a:t>
            </a:r>
            <a:endParaRPr lang="cs-CZ" sz="2000" b="1" dirty="0" smtClean="0"/>
          </a:p>
          <a:p>
            <a:pPr algn="ctr"/>
            <a:endParaRPr lang="cs-CZ" sz="2000" b="1" dirty="0"/>
          </a:p>
          <a:p>
            <a:pPr algn="ctr"/>
            <a:r>
              <a:rPr lang="cs-CZ" sz="2000" b="1" dirty="0" smtClean="0"/>
              <a:t>18 týmů </a:t>
            </a:r>
            <a:endParaRPr lang="cs-CZ" sz="2000" b="1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176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4206</TotalTime>
  <Words>574</Words>
  <Application>Microsoft Office PowerPoint</Application>
  <PresentationFormat>Vlastní</PresentationFormat>
  <Paragraphs>118</Paragraphs>
  <Slides>16</Slides>
  <Notes>10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Arial</vt:lpstr>
      <vt:lpstr>Calibri</vt:lpstr>
      <vt:lpstr>Kanit</vt:lpstr>
      <vt:lpstr>Martel Sans</vt:lpstr>
      <vt:lpstr>Söhne</vt:lpstr>
      <vt:lpstr>Times New Roman</vt:lpstr>
      <vt:lpstr>Office Theme</vt:lpstr>
      <vt:lpstr>Worksheet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Jakub</cp:lastModifiedBy>
  <cp:revision>55</cp:revision>
  <dcterms:created xsi:type="dcterms:W3CDTF">2023-11-19T12:10:05Z</dcterms:created>
  <dcterms:modified xsi:type="dcterms:W3CDTF">2023-11-26T20:45:04Z</dcterms:modified>
</cp:coreProperties>
</file>