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73" r:id="rId4"/>
    <p:sldId id="257" r:id="rId5"/>
    <p:sldId id="263" r:id="rId6"/>
    <p:sldId id="258" r:id="rId7"/>
    <p:sldId id="270" r:id="rId8"/>
    <p:sldId id="259" r:id="rId9"/>
    <p:sldId id="260" r:id="rId10"/>
    <p:sldId id="262" r:id="rId11"/>
    <p:sldId id="261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96"/>
  </p:normalViewPr>
  <p:slideViewPr>
    <p:cSldViewPr>
      <p:cViewPr varScale="1">
        <p:scale>
          <a:sx n="87" d="100"/>
          <a:sy n="87" d="100"/>
        </p:scale>
        <p:origin x="18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07A2E-E3E6-4092-BE9A-EB8A580D9DBB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0D133-7CBA-4095-BED7-106A0FA50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54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D133-7CBA-4095-BED7-106A0FA509E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88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lympic.org/national-olympic-committe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eurolympic.org/executive-committe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Pes%C3%A4pallo" TargetMode="External"/><Relationship Id="rId13" Type="http://schemas.openxmlformats.org/officeDocument/2006/relationships/hyperlink" Target="https://cs.wikipedia.org/w/index.php?title=Keatsen&amp;action=edit&amp;redlink=1" TargetMode="External"/><Relationship Id="rId18" Type="http://schemas.openxmlformats.org/officeDocument/2006/relationships/hyperlink" Target="https://cs.wikipedia.org/wiki/Motoristick%C3%BD_sport" TargetMode="External"/><Relationship Id="rId3" Type="http://schemas.openxmlformats.org/officeDocument/2006/relationships/hyperlink" Target="https://cs.wikipedia.org/wiki/Australsk%C3%BD_fotbal" TargetMode="External"/><Relationship Id="rId21" Type="http://schemas.openxmlformats.org/officeDocument/2006/relationships/hyperlink" Target="https://cs.wikipedia.org/w/index.php?title=%C5%A0v%C3%A9dsk%C3%A1_gymnastika&amp;action=edit&amp;redlink=1" TargetMode="External"/><Relationship Id="rId7" Type="http://schemas.openxmlformats.org/officeDocument/2006/relationships/hyperlink" Target="https://cs.wikipedia.org/w/index.php?title=Bud%C3%B3&amp;action=edit&amp;redlink=1" TargetMode="External"/><Relationship Id="rId12" Type="http://schemas.openxmlformats.org/officeDocument/2006/relationships/hyperlink" Target="https://cs.wikipedia.org/wiki/Hurling" TargetMode="External"/><Relationship Id="rId17" Type="http://schemas.openxmlformats.org/officeDocument/2006/relationships/hyperlink" Target="https://cs.wikipedia.org/w/index.php?title=Longue_paume&amp;action=edit&amp;redlink=1" TargetMode="External"/><Relationship Id="rId2" Type="http://schemas.openxmlformats.org/officeDocument/2006/relationships/hyperlink" Target="https://cs.wikipedia.org/wiki/Americk%C3%BD_fotbal" TargetMode="External"/><Relationship Id="rId16" Type="http://schemas.openxmlformats.org/officeDocument/2006/relationships/hyperlink" Target="https://cs.wikipedia.org/w/index.php?title=Z%C3%A1chran%C3%A1%C5%99sk%C3%BD_sport&amp;action=edit&amp;redlink=1" TargetMode="External"/><Relationship Id="rId20" Type="http://schemas.openxmlformats.org/officeDocument/2006/relationships/hyperlink" Target="https://cs.wikipedia.org/wiki/Sava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Koulov%C3%A9_sporty" TargetMode="External"/><Relationship Id="rId11" Type="http://schemas.openxmlformats.org/officeDocument/2006/relationships/hyperlink" Target="https://cs.wikipedia.org/wiki/Placht%C4%9Bn%C3%AD" TargetMode="External"/><Relationship Id="rId5" Type="http://schemas.openxmlformats.org/officeDocument/2006/relationships/hyperlink" Target="https://cs.wikipedia.org/wiki/Bowling" TargetMode="External"/><Relationship Id="rId15" Type="http://schemas.openxmlformats.org/officeDocument/2006/relationships/hyperlink" Target="https://cs.wikipedia.org/wiki/Canne_de_combat" TargetMode="External"/><Relationship Id="rId23" Type="http://schemas.openxmlformats.org/officeDocument/2006/relationships/hyperlink" Target="https://cs.wikipedia.org/wiki/Vodn%C3%AD_ly%C5%BEov%C3%A1n%C3%AD" TargetMode="External"/><Relationship Id="rId10" Type="http://schemas.openxmlformats.org/officeDocument/2006/relationships/hyperlink" Target="https://cs.wikipedia.org/wiki/Gl%C3%ADma" TargetMode="External"/><Relationship Id="rId19" Type="http://schemas.openxmlformats.org/officeDocument/2006/relationships/hyperlink" Target="https://cs.wikipedia.org/wiki/Hokej_na_kole%C4%8Dkov%C3%BDch_brusl%C3%ADch" TargetMode="External"/><Relationship Id="rId4" Type="http://schemas.openxmlformats.org/officeDocument/2006/relationships/hyperlink" Target="https://cs.wikipedia.org/wiki/Vyhl%C3%ADdkov%C3%BD_let_balonem" TargetMode="External"/><Relationship Id="rId9" Type="http://schemas.openxmlformats.org/officeDocument/2006/relationships/hyperlink" Target="https://cs.wikipedia.org/w/index.php?title=Gaelsk%C3%BD_fotbal&amp;action=edit&amp;redlink=1" TargetMode="External"/><Relationship Id="rId14" Type="http://schemas.openxmlformats.org/officeDocument/2006/relationships/hyperlink" Target="https://cs.wikipedia.org/wiki/Korfbal" TargetMode="External"/><Relationship Id="rId22" Type="http://schemas.openxmlformats.org/officeDocument/2006/relationships/hyperlink" Target="https://cs.wikipedia.org/wiki/Vzp%C3%ADr%C3%A1n%C3%AD_na_Letn%C3%ADch_olympijsk%C3%BDch_hr%C3%A1ch_1904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Rychlostn%C3%AD_ly%C5%BEov%C3%A1n%C3%AD" TargetMode="External"/><Relationship Id="rId3" Type="http://schemas.openxmlformats.org/officeDocument/2006/relationships/hyperlink" Target="https://cs.wikipedia.org/w/index.php?title=Ly%C5%BEov%C3%A1n%C3%AD_handicapovan%C3%BDch&amp;action=edit&amp;redlink=1" TargetMode="External"/><Relationship Id="rId7" Type="http://schemas.openxmlformats.org/officeDocument/2006/relationships/hyperlink" Target="https://cs.wikipedia.org/w/index.php?title=Z%C3%A1vody_ps%C3%ADch_sp%C5%99e%C5%BEen%C3%AD&amp;action=edit&amp;redlink=1" TargetMode="External"/><Relationship Id="rId2" Type="http://schemas.openxmlformats.org/officeDocument/2006/relationships/hyperlink" Target="https://cs.wikipedia.org/wiki/Band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Skij%C3%B6ring" TargetMode="External"/><Relationship Id="rId5" Type="http://schemas.openxmlformats.org/officeDocument/2006/relationships/hyperlink" Target="https://cs.wikipedia.org/wiki/Balet_na_ly%C5%BE%C3%ADch" TargetMode="External"/><Relationship Id="rId4" Type="http://schemas.openxmlformats.org/officeDocument/2006/relationships/hyperlink" Target="https://cs.wikipedia.org/wiki/Metan%C3%A1" TargetMode="External"/><Relationship Id="rId9" Type="http://schemas.openxmlformats.org/officeDocument/2006/relationships/hyperlink" Target="https://cs.wikipedia.org/w/index.php?title=Zimn%C3%AD_p%C4%9Btiboj&amp;action=edit&amp;redlink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Willibald_Gebhardt" TargetMode="External"/><Relationship Id="rId7" Type="http://schemas.openxmlformats.org/officeDocument/2006/relationships/hyperlink" Target="https://cs.wikipedia.org/w/index.php?title=Alexej_Butovskij&amp;action=edit&amp;redlink=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Demetrius_Vikelas" TargetMode="External"/><Relationship Id="rId5" Type="http://schemas.openxmlformats.org/officeDocument/2006/relationships/hyperlink" Target="https://cs.wikipedia.org/wiki/Pierre_de_Coubertin" TargetMode="External"/><Relationship Id="rId4" Type="http://schemas.openxmlformats.org/officeDocument/2006/relationships/hyperlink" Target="https://cs.wikipedia.org/wiki/Ji%C5%99%C3%AD_Stanislav_Guth-Jarkovsk%C3%B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olympic.org/ioc-members-lis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97152"/>
            <a:ext cx="7772400" cy="1512168"/>
          </a:xfrm>
        </p:spPr>
        <p:txBody>
          <a:bodyPr>
            <a:normAutofit/>
          </a:bodyPr>
          <a:lstStyle/>
          <a:p>
            <a:r>
              <a:rPr lang="cs-CZ" b="1" dirty="0">
                <a:latin typeface="Agency FB" panose="020B0503020202020204" pitchFamily="34" charset="0"/>
              </a:rPr>
              <a:t>Mezinárodní olympijské hnutí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2773" r="11932" b="1961"/>
          <a:stretch/>
        </p:blipFill>
        <p:spPr>
          <a:xfrm>
            <a:off x="323529" y="476671"/>
            <a:ext cx="8657594" cy="450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54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6632"/>
            <a:ext cx="4022179" cy="536290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51520" y="5661248"/>
            <a:ext cx="8640960" cy="1080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od roku 2013 je presidentem MOV Thomas Bach</a:t>
            </a:r>
          </a:p>
        </p:txBody>
      </p:sp>
    </p:spTree>
    <p:extLst>
      <p:ext uri="{BB962C8B-B14F-4D97-AF65-F5344CB8AC3E}">
        <p14:creationId xmlns:p14="http://schemas.microsoft.com/office/powerpoint/2010/main" val="2125072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/>
              <a:t>Komise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MOV má dnes 22 komisí, jejichž funkcí je poskytovat poradenství předsedovi, VV a na zasedáních MOV. </a:t>
            </a:r>
          </a:p>
          <a:p>
            <a:pPr marL="0" indent="0">
              <a:buNone/>
            </a:pPr>
            <a:r>
              <a:rPr lang="cs-CZ" dirty="0"/>
              <a:t>Pro každé olympijské hry jsou navíc k dispozici koordinační komise a (pro kandidátská města) hodnotící komise. Tyto komise mohou být stálé či vytvořené jen k tomuto účelu.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3" y="4929630"/>
            <a:ext cx="3240360" cy="18227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37" y="4902945"/>
            <a:ext cx="2774082" cy="18493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389" y="4929630"/>
            <a:ext cx="2704742" cy="18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4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The </a:t>
            </a:r>
            <a:r>
              <a:rPr lang="cs-CZ" b="1" dirty="0" err="1"/>
              <a:t>National</a:t>
            </a:r>
            <a:r>
              <a:rPr lang="cs-CZ" b="1" dirty="0"/>
              <a:t> </a:t>
            </a:r>
            <a:r>
              <a:rPr lang="cs-CZ" b="1" dirty="0" err="1"/>
              <a:t>Olympic</a:t>
            </a:r>
            <a:r>
              <a:rPr lang="cs-CZ" b="1" dirty="0"/>
              <a:t> </a:t>
            </a:r>
            <a:r>
              <a:rPr lang="cs-CZ" b="1" dirty="0" err="1"/>
              <a:t>Committees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NOCs</a:t>
            </a:r>
            <a:r>
              <a:rPr lang="cs-CZ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cs-CZ" dirty="0"/>
              <a:t>206 národních olympijských výborů</a:t>
            </a:r>
          </a:p>
          <a:p>
            <a:r>
              <a:rPr lang="cs-CZ" dirty="0"/>
              <a:t>jejich posláním je rozvíjet, podporovat a chránit olympijské hnutí ve svých zemích</a:t>
            </a:r>
          </a:p>
          <a:p>
            <a:r>
              <a:rPr lang="cs-CZ" dirty="0"/>
              <a:t>vybrat a označit město, které se může ucházet o organizaci olympijských her ve svých zemích</a:t>
            </a:r>
          </a:p>
          <a:p>
            <a:r>
              <a:rPr lang="cs-CZ" dirty="0"/>
              <a:t>vybrat a poslat týmy a soutěžící o účast na olympijských hrách</a:t>
            </a:r>
          </a:p>
          <a:p>
            <a:r>
              <a:rPr lang="cs-CZ" dirty="0"/>
              <a:t>podílí se na školení sportovních administrátorů organizováním vzdělávacích programů</a:t>
            </a:r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https://www.olympic.org/national-olympic-committees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515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r>
              <a:rPr lang="cs-CZ" b="1" dirty="0"/>
              <a:t>The International </a:t>
            </a:r>
            <a:r>
              <a:rPr lang="cs-CZ" b="1" dirty="0" err="1"/>
              <a:t>Federations</a:t>
            </a:r>
            <a:r>
              <a:rPr lang="cs-CZ" dirty="0"/>
              <a:t> (</a:t>
            </a:r>
            <a:r>
              <a:rPr lang="cs-CZ" dirty="0" err="1"/>
              <a:t>IFs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jedná se o mezinárodní nevládní organizace zaštiťující jeden či více sportů na celosvětové úrovni, jež zahrnují i organizace spravující tyto sporty na národní úrovni</a:t>
            </a:r>
          </a:p>
          <a:p>
            <a:r>
              <a:rPr lang="en-US" dirty="0"/>
              <a:t>The Association of Summer Olympic International Federations (</a:t>
            </a:r>
            <a:r>
              <a:rPr lang="en-US" b="1" dirty="0"/>
              <a:t>ASOIF</a:t>
            </a:r>
            <a:r>
              <a:rPr lang="en-US" dirty="0"/>
              <a:t>)</a:t>
            </a:r>
            <a:endParaRPr lang="cs-CZ" dirty="0"/>
          </a:p>
          <a:p>
            <a:r>
              <a:rPr lang="en-US" dirty="0"/>
              <a:t>The Association of International Olympic Winter Sports Federations (</a:t>
            </a:r>
            <a:r>
              <a:rPr lang="en-US" b="1" dirty="0"/>
              <a:t>AIOWF</a:t>
            </a:r>
            <a:r>
              <a:rPr lang="en-US" dirty="0"/>
              <a:t>)</a:t>
            </a:r>
            <a:endParaRPr lang="cs-CZ" dirty="0"/>
          </a:p>
          <a:p>
            <a:r>
              <a:rPr lang="en-US" dirty="0"/>
              <a:t>The Association of the IOC </a:t>
            </a:r>
            <a:r>
              <a:rPr lang="en-US" dirty="0" err="1"/>
              <a:t>Recognised</a:t>
            </a:r>
            <a:r>
              <a:rPr lang="en-US" dirty="0"/>
              <a:t> International Sports Federations (</a:t>
            </a:r>
            <a:r>
              <a:rPr lang="en-US" b="1" dirty="0"/>
              <a:t>ARISF</a:t>
            </a:r>
            <a:r>
              <a:rPr lang="en-US" dirty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26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r>
              <a:rPr lang="en-US" dirty="0"/>
              <a:t>Giulio </a:t>
            </a:r>
            <a:r>
              <a:rPr lang="en-US" dirty="0" err="1"/>
              <a:t>Onesti</a:t>
            </a:r>
            <a:r>
              <a:rPr lang="en-US" dirty="0"/>
              <a:t> (ITA), </a:t>
            </a:r>
            <a:endParaRPr lang="cs-CZ" dirty="0"/>
          </a:p>
          <a:p>
            <a:r>
              <a:rPr lang="en-US" dirty="0"/>
              <a:t>Raoul </a:t>
            </a:r>
            <a:r>
              <a:rPr lang="en-US" dirty="0" err="1"/>
              <a:t>Mollet</a:t>
            </a:r>
            <a:r>
              <a:rPr lang="en-US" dirty="0"/>
              <a:t> (BEL) </a:t>
            </a:r>
            <a:endParaRPr lang="cs-CZ" dirty="0"/>
          </a:p>
          <a:p>
            <a:r>
              <a:rPr lang="en-US" dirty="0"/>
              <a:t>Raymond </a:t>
            </a:r>
            <a:r>
              <a:rPr lang="en-US" dirty="0" err="1"/>
              <a:t>Gafner</a:t>
            </a:r>
            <a:r>
              <a:rPr lang="en-US" dirty="0"/>
              <a:t> (SUI)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9184"/>
            <a:ext cx="2880320" cy="2306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227" y="1426986"/>
            <a:ext cx="2828925" cy="23241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772946"/>
            <a:ext cx="1638300" cy="19335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210" y="3863181"/>
            <a:ext cx="1809750" cy="25241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509313" y="306431"/>
            <a:ext cx="2160240" cy="7554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/>
              <a:t>1967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95536" y="4653494"/>
            <a:ext cx="6459810" cy="17338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ANOC </a:t>
            </a:r>
            <a:endParaRPr lang="cs-CZ" sz="3600" dirty="0"/>
          </a:p>
          <a:p>
            <a:pPr algn="ctr"/>
            <a:r>
              <a:rPr lang="en-US" sz="3200" dirty="0"/>
              <a:t>(Association of National Olympic Committees)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7875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r>
              <a:rPr lang="cs-CZ" dirty="0"/>
              <a:t>1968 shromáždění ve Versailles pod vedením prvního presidenta </a:t>
            </a:r>
          </a:p>
          <a:p>
            <a:r>
              <a:rPr lang="cs-CZ" dirty="0"/>
              <a:t>teprve v roce 1975 v Lisabonu mělo sdružení písemné stanovy a definitivní název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2374"/>
            <a:ext cx="3240360" cy="231277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55576" y="5013176"/>
            <a:ext cx="7859216" cy="16561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Continental Association of European NOCs </a:t>
            </a:r>
            <a:r>
              <a:rPr lang="en-US" sz="3600" dirty="0"/>
              <a:t>(AENOC)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3851920" y="1685985"/>
            <a:ext cx="3528392" cy="7545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Jean de </a:t>
            </a:r>
            <a:r>
              <a:rPr lang="cs-CZ" sz="2400" dirty="0" err="1"/>
              <a:t>Beaumont</a:t>
            </a:r>
            <a:r>
              <a:rPr lang="cs-CZ" sz="2400" dirty="0"/>
              <a:t> (FRA)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02438"/>
            <a:ext cx="1817992" cy="145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3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1" y="2204863"/>
            <a:ext cx="8640959" cy="460551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roce 1980 měla asociace 33členů</a:t>
            </a:r>
          </a:p>
          <a:p>
            <a:r>
              <a:rPr lang="cs-CZ" dirty="0"/>
              <a:t>v roce 1989 se stal presidentem Dr. Jacques </a:t>
            </a:r>
            <a:r>
              <a:rPr lang="cs-CZ" dirty="0" err="1"/>
              <a:t>Rogge</a:t>
            </a:r>
            <a:r>
              <a:rPr lang="cs-CZ" dirty="0"/>
              <a:t> (BEL)</a:t>
            </a:r>
          </a:p>
          <a:p>
            <a:r>
              <a:rPr lang="cs-CZ" dirty="0"/>
              <a:t>v roce 1994 politické změny v Evropě znamenaly zvýšení počtu členů na 48</a:t>
            </a:r>
          </a:p>
          <a:p>
            <a:r>
              <a:rPr lang="cs-CZ" dirty="0"/>
              <a:t>v roce 1995 změnila AENOC jméno na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Olympic</a:t>
            </a:r>
            <a:r>
              <a:rPr lang="cs-CZ" dirty="0"/>
              <a:t> </a:t>
            </a:r>
            <a:r>
              <a:rPr lang="cs-CZ" dirty="0" err="1"/>
              <a:t>Committees</a:t>
            </a:r>
            <a:r>
              <a:rPr lang="cs-CZ" dirty="0"/>
              <a:t> (EOC)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http://www.eurolympic.org/executive-committee/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38" y="163971"/>
            <a:ext cx="3168351" cy="19350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282" y="58112"/>
            <a:ext cx="1630541" cy="25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33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600400"/>
          </a:xfrm>
        </p:spPr>
        <p:txBody>
          <a:bodyPr>
            <a:noAutofit/>
          </a:bodyPr>
          <a:lstStyle/>
          <a:p>
            <a:r>
              <a:rPr lang="cs-CZ" sz="2800" dirty="0"/>
              <a:t>vzdělávání mládí prostřednictvím sportu v duchu lepšího porozumění, přátelství a úcty k životnímu prostředí, což přispívá k budování lepšího a klidnějšího světa;</a:t>
            </a:r>
          </a:p>
          <a:p>
            <a:r>
              <a:rPr lang="cs-CZ" sz="2800" dirty="0"/>
              <a:t>podpora spolupráce mezi evropskými NOC prostřednictvím výzkumu, studií společných zájmů, výměny informací a ochrany společných postojů;</a:t>
            </a:r>
          </a:p>
          <a:p>
            <a:r>
              <a:rPr lang="cs-CZ" sz="2800" dirty="0"/>
              <a:t>rozvoj programů olympijské solidarity MOV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67" y="274638"/>
            <a:ext cx="1695450" cy="2695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2411760" y="116632"/>
            <a:ext cx="6275040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šíření olympijských ideálů definovaných Chartou IOC v Evropě v úzké spolupráci s Mezinárodním olympijským výborem (IOC), sdružením národních olympijských výborů (ANOC) a olympijskými sdruženími ostatních kontinentů;</a:t>
            </a:r>
          </a:p>
        </p:txBody>
      </p:sp>
    </p:spTree>
    <p:extLst>
      <p:ext uri="{BB962C8B-B14F-4D97-AF65-F5344CB8AC3E}">
        <p14:creationId xmlns:p14="http://schemas.microsoft.com/office/powerpoint/2010/main" val="206829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27F09-A6FC-E29E-18F1-56D53F647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Ukázkové letní sporty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4D02EF-355F-A0D6-F4AE-806814A97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 numCol="2"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2" tooltip="Americký fotb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Americký fotbal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(1932)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3" tooltip="Australský fotb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Australský fotbal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(1956)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4" tooltip="Vyhlídkový let balon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 balonem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(1900)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5" tooltip="Bowl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Bowling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(1988)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6" tooltip="Koulové spor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Koulové sporty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(1900)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7" tooltip="Budó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Budó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(1964)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8" tooltip="Pesäpall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Pesäpallo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(1952)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9" tooltip="Gaelský fotbal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Gaelský fotbal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(1904)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10" tooltip="Glím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Glíma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(1912)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11" tooltip="Plachtě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Plachtění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(1936)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12" tooltip="Hurl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Hurling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(1904)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13" tooltip="Keatsen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Keatsen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(1928)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14" tooltip="Korfb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Korfbal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(1920, 1928)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15" tooltip="Canne de comba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Canne de combat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(1924)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16" tooltip="Záchranářský sport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Záchranářský sport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(1900)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17" tooltip="Longue paume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Longue paume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(1900)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18" tooltip="Motoristický spo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Motoristický sport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(1900)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19" tooltip="Hokej na kolečkových bruslíc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Hokej na kolečkových bruslích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(1992)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20" tooltip="Sava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Savate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(1924)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21" tooltip="Švédská gymnastik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Švédská gymnastika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(1948)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22" tooltip="Vzpírání na Letních olympijských hrách 190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Vzpírání s jednoručkami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(1904)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Arial" panose="020B0604020202020204" pitchFamily="34" charset="0"/>
                <a:hlinkClick r:id="rId23" tooltip="Vodní lyžová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Vodní lyžování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(1972)</a:t>
            </a:r>
          </a:p>
          <a:p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7A538FA-9A02-5293-E107-33E06B37838B}"/>
              </a:ext>
            </a:extLst>
          </p:cNvPr>
          <p:cNvSpPr txBox="1"/>
          <p:nvPr/>
        </p:nvSpPr>
        <p:spPr>
          <a:xfrm>
            <a:off x="471914" y="1196752"/>
            <a:ext cx="82148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S</a:t>
            </a:r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porty/sportovní soutěže byly pořádány na olympijských hrách jako ukázkové, ale nikdy nebyly součástí oficiálního programu. Roky v závorkách uvádějí LOH, na kterých se daný sport/sportovní soutěž objevily.</a:t>
            </a:r>
          </a:p>
        </p:txBody>
      </p:sp>
    </p:spTree>
    <p:extLst>
      <p:ext uri="{BB962C8B-B14F-4D97-AF65-F5344CB8AC3E}">
        <p14:creationId xmlns:p14="http://schemas.microsoft.com/office/powerpoint/2010/main" val="2793997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27F09-A6FC-E29E-18F1-56D53F647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Ukázkové zimní sporty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4D02EF-355F-A0D6-F4AE-806814A97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 numCol="1"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u="none" strike="noStrike" dirty="0">
                <a:effectLst/>
                <a:hlinkClick r:id="rId2" tooltip="Band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Bandy</a:t>
            </a:r>
            <a:r>
              <a:rPr lang="cs-CZ" dirty="0"/>
              <a:t> (1952)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u="none" strike="noStrike" dirty="0">
                <a:effectLst/>
                <a:hlinkClick r:id="rId3" tooltip="Lyžování handicapovaných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Lyžování handicapovaných</a:t>
            </a:r>
            <a:r>
              <a:rPr lang="cs-CZ" dirty="0"/>
              <a:t> (1984, 1988)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u="none" strike="noStrike" dirty="0">
                <a:effectLst/>
                <a:hlinkClick r:id="rId4" tooltip="Metan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Metaná</a:t>
            </a:r>
            <a:r>
              <a:rPr lang="cs-CZ" dirty="0"/>
              <a:t> (1936, 1964)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u="none" strike="noStrike" dirty="0">
                <a:effectLst/>
                <a:hlinkClick r:id="rId5" tooltip="Balet na lyžíc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Balet na lyžích</a:t>
            </a:r>
            <a:r>
              <a:rPr lang="cs-CZ" dirty="0"/>
              <a:t> (1988, 1992)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u="none" strike="noStrike" dirty="0">
                <a:effectLst/>
                <a:hlinkClick r:id="rId6" tooltip="Skijör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Skijöring</a:t>
            </a:r>
            <a:r>
              <a:rPr lang="cs-CZ" dirty="0"/>
              <a:t> (1928)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u="none" strike="noStrike" dirty="0">
                <a:effectLst/>
                <a:hlinkClick r:id="rId7" tooltip="Závody psích spřežení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Závody psích spřežení</a:t>
            </a:r>
            <a:r>
              <a:rPr lang="cs-CZ" dirty="0"/>
              <a:t> (1932)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u="none" strike="noStrike" dirty="0">
                <a:effectLst/>
                <a:hlinkClick r:id="rId8" tooltip="Rychlostní lyžová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Rychlostní lyžování</a:t>
            </a:r>
            <a:r>
              <a:rPr lang="cs-CZ" dirty="0"/>
              <a:t> (1992)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u="none" strike="noStrike" dirty="0">
                <a:effectLst/>
                <a:hlinkClick r:id="rId9" tooltip="Zimní pětiboj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Zimní pětiboj</a:t>
            </a:r>
            <a:r>
              <a:rPr lang="cs-CZ" dirty="0"/>
              <a:t> (1948)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7A538FA-9A02-5293-E107-33E06B37838B}"/>
              </a:ext>
            </a:extLst>
          </p:cNvPr>
          <p:cNvSpPr txBox="1"/>
          <p:nvPr/>
        </p:nvSpPr>
        <p:spPr>
          <a:xfrm>
            <a:off x="471914" y="1196752"/>
            <a:ext cx="82148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Sporty/sportovní soutěže byly pořádány na olympijských hrách jako ukázkové, ale nikdy nebyly součástí oficiálního programu. Roky v závorkách uvádějí ZOH, na kterých se daný sport/sportovní soutěž objevily.</a:t>
            </a:r>
          </a:p>
        </p:txBody>
      </p:sp>
    </p:spTree>
    <p:extLst>
      <p:ext uri="{BB962C8B-B14F-4D97-AF65-F5344CB8AC3E}">
        <p14:creationId xmlns:p14="http://schemas.microsoft.com/office/powerpoint/2010/main" val="353784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C6374-05FD-E5FD-3B03-9DE96E3B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symbolizují kruhy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EFA519-7444-B39F-8815-00E106D3B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b="0" i="0" u="none" strike="noStrike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Baron de </a:t>
            </a:r>
            <a:r>
              <a:rPr lang="cs-CZ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Coubertin</a:t>
            </a:r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vnímal kruhy a barvy jako dva nezávislé symboly a MOV výslovně uvádí, že žádný z kruhů nereprezentuje konkrétní kontinent.</a:t>
            </a:r>
          </a:p>
          <a:p>
            <a:pPr marL="0" indent="0">
              <a:buNone/>
            </a:pP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0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1FB7CA3-DAEC-BC59-A3F5-B2EE9855291F}"/>
              </a:ext>
            </a:extLst>
          </p:cNvPr>
          <p:cNvSpPr txBox="1"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ct val="20000"/>
              </a:spcBef>
              <a:buFont typeface="Arial" pitchFamily="34" charset="0"/>
              <a:buNone/>
            </a:pPr>
            <a:r>
              <a:rPr lang="cs-CZ" sz="2600" b="0" i="0" u="none" strike="noStrike">
                <a:effectLst/>
              </a:rPr>
              <a:t>Olympismus je </a:t>
            </a:r>
            <a:r>
              <a:rPr lang="cs-CZ" sz="2600"/>
              <a:t>životní filosofie, spojující vyrovnanost a kvality těla a ducha. Sport se míchá s kulturou  a výchovou, olympismus hledá a vytváří životní styl založený na principu radosti z úsilí, výchovné hodnoty dobrého </a:t>
            </a:r>
            <a:r>
              <a:rPr lang="cs-CZ" sz="2600" b="0" i="0" u="none" strike="noStrike">
                <a:effectLst/>
              </a:rPr>
              <a:t>příkladu a respektování morálních principů.</a:t>
            </a:r>
            <a:endParaRPr lang="cs-CZ" sz="26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0649E3-24C7-443A-1EDB-4AD5F09FD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r="29280" b="1"/>
          <a:stretch/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Organizace Olympijského hnutí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/>
              <a:t>The International </a:t>
            </a:r>
            <a:r>
              <a:rPr lang="cs-CZ" dirty="0" err="1"/>
              <a:t>Olympic</a:t>
            </a:r>
            <a:r>
              <a:rPr lang="cs-CZ" dirty="0"/>
              <a:t> </a:t>
            </a:r>
            <a:r>
              <a:rPr lang="cs-CZ" dirty="0" err="1"/>
              <a:t>Committee</a:t>
            </a:r>
            <a:r>
              <a:rPr lang="cs-CZ" dirty="0"/>
              <a:t> (</a:t>
            </a:r>
            <a:r>
              <a:rPr lang="cs-CZ" b="1" dirty="0"/>
              <a:t>IOC</a:t>
            </a:r>
            <a:r>
              <a:rPr lang="cs-CZ" dirty="0"/>
              <a:t>)</a:t>
            </a:r>
          </a:p>
          <a:p>
            <a:r>
              <a:rPr lang="cs-CZ" dirty="0"/>
              <a:t>The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Olympic</a:t>
            </a:r>
            <a:r>
              <a:rPr lang="cs-CZ" dirty="0"/>
              <a:t> </a:t>
            </a:r>
            <a:r>
              <a:rPr lang="cs-CZ" dirty="0" err="1"/>
              <a:t>Committees</a:t>
            </a:r>
            <a:r>
              <a:rPr lang="cs-CZ" dirty="0"/>
              <a:t> (</a:t>
            </a:r>
            <a:r>
              <a:rPr lang="cs-CZ" b="1" dirty="0" err="1"/>
              <a:t>NOC</a:t>
            </a:r>
            <a:r>
              <a:rPr lang="cs-CZ" dirty="0" err="1"/>
              <a:t>s</a:t>
            </a:r>
            <a:r>
              <a:rPr lang="cs-CZ" dirty="0"/>
              <a:t>)</a:t>
            </a:r>
          </a:p>
          <a:p>
            <a:r>
              <a:rPr lang="cs-CZ" dirty="0"/>
              <a:t>The International </a:t>
            </a:r>
            <a:r>
              <a:rPr lang="cs-CZ" dirty="0" err="1"/>
              <a:t>Federations</a:t>
            </a:r>
            <a:r>
              <a:rPr lang="cs-CZ" dirty="0"/>
              <a:t> (</a:t>
            </a:r>
            <a:r>
              <a:rPr lang="cs-CZ" b="1" dirty="0" err="1"/>
              <a:t>IF</a:t>
            </a:r>
            <a:r>
              <a:rPr lang="cs-CZ" dirty="0" err="1"/>
              <a:t>s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Organizační výbory olympijských 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TOP </a:t>
            </a:r>
            <a:r>
              <a:rPr lang="en-US" dirty="0" err="1"/>
              <a:t>partnery</a:t>
            </a:r>
            <a:r>
              <a:rPr lang="en-US" dirty="0"/>
              <a:t>, </a:t>
            </a:r>
            <a:r>
              <a:rPr lang="en-US" dirty="0" err="1"/>
              <a:t>partnery</a:t>
            </a:r>
            <a:r>
              <a:rPr lang="en-US" dirty="0"/>
              <a:t> vysílání a </a:t>
            </a:r>
            <a:r>
              <a:rPr lang="en-US" dirty="0" err="1"/>
              <a:t>agentury</a:t>
            </a:r>
            <a:r>
              <a:rPr lang="en-US" dirty="0"/>
              <a:t> OSN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74" y="3445580"/>
            <a:ext cx="2738373" cy="18228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445580"/>
            <a:ext cx="2635456" cy="17859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932" y="3445580"/>
            <a:ext cx="2730412" cy="181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9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95" y="188640"/>
            <a:ext cx="7740275" cy="452596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1295636" y="4714603"/>
            <a:ext cx="6552728" cy="9361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atin typeface="Century" panose="02040604050505020304" pitchFamily="18" charset="0"/>
              </a:rPr>
              <a:t>Mezinárodní olympijský výbor 1896 v Athénách.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F78388-2B60-B10E-D643-407B693975BE}"/>
              </a:ext>
            </a:extLst>
          </p:cNvPr>
          <p:cNvSpPr txBox="1"/>
          <p:nvPr/>
        </p:nvSpPr>
        <p:spPr>
          <a:xfrm>
            <a:off x="0" y="5901641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0" u="none" strike="noStrike" dirty="0">
                <a:effectLst/>
                <a:latin typeface="Arial" panose="020B0604020202020204" pitchFamily="34" charset="0"/>
              </a:rPr>
              <a:t>Stojící zleva: </a:t>
            </a:r>
            <a:r>
              <a:rPr lang="cs-CZ" i="0" u="none" strike="noStrike" dirty="0">
                <a:effectLst/>
                <a:latin typeface="Arial" panose="020B0604020202020204" pitchFamily="34" charset="0"/>
                <a:hlinkClick r:id="rId3" tooltip="Willibald Gebhard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Gebhardt</a:t>
            </a:r>
            <a:r>
              <a:rPr lang="cs-CZ" i="0" u="none" strike="noStrike" dirty="0">
                <a:effectLst/>
                <a:latin typeface="Arial" panose="020B0604020202020204" pitchFamily="34" charset="0"/>
              </a:rPr>
              <a:t> (Německo), </a:t>
            </a:r>
            <a:r>
              <a:rPr lang="cs-CZ" i="0" u="none" strike="noStrike" dirty="0">
                <a:effectLst/>
                <a:latin typeface="Arial" panose="020B0604020202020204" pitchFamily="34" charset="0"/>
                <a:hlinkClick r:id="rId4" tooltip="Jiří Stanislav Guth-Jarkovsk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Guth</a:t>
            </a:r>
            <a:r>
              <a:rPr lang="cs-CZ" dirty="0">
                <a:latin typeface="Arial" panose="020B0604020202020204" pitchFamily="34" charset="0"/>
              </a:rPr>
              <a:t> Jarkovský (Čechy),</a:t>
            </a:r>
            <a:r>
              <a:rPr lang="cs-CZ" dirty="0" err="1">
                <a:latin typeface="Arial" panose="020B0604020202020204" pitchFamily="34" charset="0"/>
              </a:rPr>
              <a:t>Kemény</a:t>
            </a:r>
            <a:r>
              <a:rPr lang="cs-CZ" dirty="0">
                <a:latin typeface="Arial" panose="020B0604020202020204" pitchFamily="34" charset="0"/>
              </a:rPr>
              <a:t> (Uhersko), </a:t>
            </a:r>
            <a:r>
              <a:rPr lang="cs-CZ" dirty="0" err="1">
                <a:latin typeface="Arial" panose="020B0604020202020204" pitchFamily="34" charset="0"/>
              </a:rPr>
              <a:t>Balck</a:t>
            </a:r>
            <a:r>
              <a:rPr lang="cs-CZ" dirty="0">
                <a:latin typeface="Arial" panose="020B0604020202020204" pitchFamily="34" charset="0"/>
              </a:rPr>
              <a:t> (Švédsko) </a:t>
            </a:r>
          </a:p>
          <a:p>
            <a:r>
              <a:rPr lang="cs-CZ" i="0" u="none" strike="noStrike" dirty="0">
                <a:effectLst/>
                <a:latin typeface="Arial" panose="020B0604020202020204" pitchFamily="34" charset="0"/>
              </a:rPr>
              <a:t>sedící: </a:t>
            </a:r>
            <a:r>
              <a:rPr lang="cs-CZ" i="0" u="none" strike="noStrike" dirty="0">
                <a:effectLst/>
                <a:latin typeface="Arial" panose="020B0604020202020204" pitchFamily="34" charset="0"/>
                <a:hlinkClick r:id="rId5" tooltip="Pierre de Coubert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Coubertin</a:t>
            </a:r>
            <a:r>
              <a:rPr lang="cs-CZ" i="0" u="none" strike="noStrike" dirty="0">
                <a:effectLst/>
                <a:latin typeface="Arial" panose="020B0604020202020204" pitchFamily="34" charset="0"/>
              </a:rPr>
              <a:t> (Francie), </a:t>
            </a:r>
            <a:r>
              <a:rPr lang="cs-CZ" i="0" u="none" strike="noStrike" dirty="0">
                <a:effectLst/>
                <a:latin typeface="Arial" panose="020B0604020202020204" pitchFamily="34" charset="0"/>
                <a:hlinkClick r:id="rId6" tooltip="Demetrius Vikel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Vikelas</a:t>
            </a:r>
            <a:r>
              <a:rPr lang="cs-CZ" i="0" u="none" strike="noStrike" dirty="0">
                <a:effectLst/>
                <a:latin typeface="Arial" panose="020B0604020202020204" pitchFamily="34" charset="0"/>
              </a:rPr>
              <a:t> (Řecko), </a:t>
            </a:r>
            <a:r>
              <a:rPr lang="cs-CZ" i="0" u="none" strike="noStrike" dirty="0">
                <a:effectLst/>
                <a:latin typeface="Arial" panose="020B0604020202020204" pitchFamily="34" charset="0"/>
                <a:hlinkClick r:id="rId7" tooltip="Alexej Butovskij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Butovskij</a:t>
            </a:r>
            <a:r>
              <a:rPr lang="cs-CZ" i="0" u="none" strike="noStrike" dirty="0">
                <a:effectLst/>
                <a:latin typeface="Arial" panose="020B0604020202020204" pitchFamily="34" charset="0"/>
              </a:rPr>
              <a:t> (Rusko)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8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dirty="0"/>
              <a:t>Role MOV, dle Olympijské charty, je následující: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6048672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b="1" dirty="0">
                <a:ea typeface="Calibri"/>
                <a:cs typeface="Times New Roman"/>
              </a:rPr>
              <a:t>šíření etiky </a:t>
            </a:r>
            <a:r>
              <a:rPr lang="cs-CZ" sz="3400" dirty="0">
                <a:ea typeface="Calibri"/>
                <a:cs typeface="Times New Roman"/>
              </a:rPr>
              <a:t>ve sportu, vzdělávání mládeže prostřednictvím sportu, propagace </a:t>
            </a:r>
            <a:r>
              <a:rPr lang="cs-CZ" sz="3400" b="1" dirty="0">
                <a:ea typeface="Calibri"/>
                <a:cs typeface="Times New Roman"/>
              </a:rPr>
              <a:t>fair play a eliminace násilí ve sportu</a:t>
            </a:r>
            <a:endParaRPr lang="cs-CZ" sz="3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dirty="0">
                <a:ea typeface="Calibri"/>
                <a:cs typeface="Times New Roman"/>
              </a:rPr>
              <a:t>podněcování a </a:t>
            </a:r>
            <a:r>
              <a:rPr lang="cs-CZ" sz="3400" b="1" dirty="0">
                <a:ea typeface="Calibri"/>
                <a:cs typeface="Times New Roman"/>
              </a:rPr>
              <a:t>podpora organizace</a:t>
            </a:r>
            <a:r>
              <a:rPr lang="cs-CZ" sz="3400" dirty="0">
                <a:ea typeface="Calibri"/>
                <a:cs typeface="Times New Roman"/>
              </a:rPr>
              <a:t>, rozvoje a koordinace sportu a </a:t>
            </a:r>
            <a:r>
              <a:rPr lang="cs-CZ" sz="3400" b="1" dirty="0">
                <a:ea typeface="Calibri"/>
                <a:cs typeface="Times New Roman"/>
              </a:rPr>
              <a:t>sportovních soutěží</a:t>
            </a:r>
            <a:endParaRPr lang="cs-CZ" sz="3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dirty="0">
                <a:ea typeface="Calibri"/>
                <a:cs typeface="Times New Roman"/>
              </a:rPr>
              <a:t>zajišťování pravidelného konání olympijských her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b="1" dirty="0">
                <a:ea typeface="Calibri"/>
                <a:cs typeface="Times New Roman"/>
              </a:rPr>
              <a:t>spolupráce</a:t>
            </a:r>
            <a:r>
              <a:rPr lang="cs-CZ" sz="3400" dirty="0">
                <a:ea typeface="Calibri"/>
                <a:cs typeface="Times New Roman"/>
              </a:rPr>
              <a:t> s příslušnými veřejnými či soukromými </a:t>
            </a:r>
            <a:r>
              <a:rPr lang="cs-CZ" sz="3400" b="1" dirty="0">
                <a:ea typeface="Calibri"/>
                <a:cs typeface="Times New Roman"/>
              </a:rPr>
              <a:t>organizacemi a úřady</a:t>
            </a:r>
            <a:r>
              <a:rPr lang="cs-CZ" sz="3400" dirty="0">
                <a:ea typeface="Calibri"/>
                <a:cs typeface="Times New Roman"/>
              </a:rPr>
              <a:t> – snaha využívat sport jako službu lidstvu a tím podporovat mír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b="1" dirty="0">
                <a:ea typeface="Calibri"/>
                <a:cs typeface="Times New Roman"/>
              </a:rPr>
              <a:t>posílení </a:t>
            </a:r>
            <a:r>
              <a:rPr lang="cs-CZ" sz="3400" dirty="0">
                <a:ea typeface="Calibri"/>
                <a:cs typeface="Times New Roman"/>
              </a:rPr>
              <a:t>jednoty a ochrany </a:t>
            </a:r>
            <a:r>
              <a:rPr lang="cs-CZ" sz="3400" b="1" dirty="0">
                <a:ea typeface="Calibri"/>
                <a:cs typeface="Times New Roman"/>
              </a:rPr>
              <a:t>nezávislosti olympijského hnutí</a:t>
            </a:r>
            <a:endParaRPr lang="cs-CZ" sz="3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dirty="0">
                <a:ea typeface="Calibri"/>
                <a:cs typeface="Times New Roman"/>
              </a:rPr>
              <a:t>vyvíjení </a:t>
            </a:r>
            <a:r>
              <a:rPr lang="cs-CZ" sz="3400" b="1" dirty="0">
                <a:ea typeface="Calibri"/>
                <a:cs typeface="Times New Roman"/>
              </a:rPr>
              <a:t>aktivit proti</a:t>
            </a:r>
            <a:r>
              <a:rPr lang="cs-CZ" sz="3400" dirty="0">
                <a:ea typeface="Calibri"/>
                <a:cs typeface="Times New Roman"/>
              </a:rPr>
              <a:t> jakékoliv formě </a:t>
            </a:r>
            <a:r>
              <a:rPr lang="cs-CZ" sz="3400" b="1" dirty="0">
                <a:ea typeface="Calibri"/>
                <a:cs typeface="Times New Roman"/>
              </a:rPr>
              <a:t>diskriminace</a:t>
            </a:r>
            <a:r>
              <a:rPr lang="cs-CZ" sz="3400" dirty="0">
                <a:ea typeface="Calibri"/>
                <a:cs typeface="Times New Roman"/>
              </a:rPr>
              <a:t> ovlivňující olympijské hnutí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dirty="0">
                <a:ea typeface="Calibri"/>
                <a:cs typeface="Times New Roman"/>
              </a:rPr>
              <a:t>podněcování a podpora účasti žen ve sportu na všech úrovních a ve všech strukturách s ohledem na </a:t>
            </a:r>
            <a:r>
              <a:rPr lang="cs-CZ" sz="3400" b="1" dirty="0">
                <a:ea typeface="Calibri"/>
                <a:cs typeface="Times New Roman"/>
              </a:rPr>
              <a:t>princip rovnosti mužů a žen</a:t>
            </a:r>
            <a:endParaRPr lang="cs-CZ" sz="3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dirty="0">
                <a:ea typeface="Calibri"/>
                <a:cs typeface="Times New Roman"/>
              </a:rPr>
              <a:t>boj </a:t>
            </a:r>
            <a:r>
              <a:rPr lang="cs-CZ" sz="3400" b="1" dirty="0">
                <a:ea typeface="Calibri"/>
                <a:cs typeface="Times New Roman"/>
              </a:rPr>
              <a:t>proti dopingu</a:t>
            </a:r>
            <a:r>
              <a:rPr lang="cs-CZ" sz="3400" dirty="0">
                <a:ea typeface="Calibri"/>
                <a:cs typeface="Times New Roman"/>
              </a:rPr>
              <a:t> ve sportu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51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6552728"/>
          </a:xfrm>
        </p:spPr>
        <p:txBody>
          <a:bodyPr>
            <a:normAutofit fontScale="925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podpora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opatření na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ochranu zdraví sportovců</a:t>
            </a:r>
            <a:endParaRPr lang="cs-CZ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opozice vůči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jakémukoli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politickému či komerčnímu zneužití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sportu a sportovců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podpora úsilí sportovních organizací a veřejných orgánů s cílem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nabídnout sociální a profesní budoucnost sportovcům</a:t>
            </a:r>
            <a:endParaRPr lang="cs-CZ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podpora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rozvoje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sportu pro všechny</a:t>
            </a:r>
            <a:endParaRPr lang="cs-CZ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podpora zodpovědného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přístupu k otázkám životního prostředí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, podpora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udržitelného rozvoje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ve sportu a snaha o to, aby se olympijské hry konaly v tomto duchu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podpora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pozitivního odkazu olympijských her v hostitelských městech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a v hostitelských zemích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podpora iniciativ snoubících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 sport s kulturou a vzděláváním</a:t>
            </a:r>
            <a:endParaRPr lang="cs-CZ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podpora 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aktivit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Mezinárodní olympijské akademie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(MOA) a dalších institucí, jež se věnují olympijskému vzdělávání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11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707" y="188640"/>
            <a:ext cx="8229600" cy="758351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/>
              <a:t>MOV členové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2694394"/>
            <a:ext cx="8263107" cy="4046974"/>
          </a:xfrm>
        </p:spPr>
        <p:txBody>
          <a:bodyPr>
            <a:normAutofit/>
          </a:bodyPr>
          <a:lstStyle/>
          <a:p>
            <a:r>
              <a:rPr lang="cs-CZ" dirty="0"/>
              <a:t>každou kandidaturu projedná Nominační komise MOV a následně ji předává Výkonnému výboru</a:t>
            </a:r>
          </a:p>
          <a:p>
            <a:r>
              <a:rPr lang="pl-PL" dirty="0"/>
              <a:t>od 12. prosince 1999 byl počet členů omezen na 115 (max. 70 jednotlivých členů, 15 aktivních sportovců, 15 zástupců IFs a 15 zástupců NOC)</a:t>
            </a:r>
          </a:p>
          <a:p>
            <a:pPr marL="0" indent="0">
              <a:buNone/>
            </a:pPr>
            <a:r>
              <a:rPr lang="cs-CZ" sz="2200" dirty="0">
                <a:hlinkClick r:id="rId2"/>
              </a:rPr>
              <a:t>https://www.olympic.org/ioc-members-list</a:t>
            </a:r>
            <a:endParaRPr lang="cs-CZ" sz="2200" dirty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15015"/>
            <a:ext cx="3122214" cy="205025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24054" y="946991"/>
            <a:ext cx="4940033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</a:rPr>
              <a:t>n</a:t>
            </a:r>
            <a:r>
              <a:rPr lang="pt-BR" sz="3200" dirty="0">
                <a:solidFill>
                  <a:prstClr val="black"/>
                </a:solidFill>
              </a:rPr>
              <a:t>oví členové jsou voleni na zasedání MOV</a:t>
            </a:r>
            <a:r>
              <a:rPr lang="cs-CZ" sz="3200" dirty="0">
                <a:solidFill>
                  <a:prstClr val="black"/>
                </a:solidFill>
              </a:rPr>
              <a:t> (tajným hlasováním)</a:t>
            </a:r>
          </a:p>
        </p:txBody>
      </p:sp>
    </p:spTree>
    <p:extLst>
      <p:ext uri="{BB962C8B-B14F-4D97-AF65-F5344CB8AC3E}">
        <p14:creationId xmlns:p14="http://schemas.microsoft.com/office/powerpoint/2010/main" val="199620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9"/>
            <a:ext cx="8229600" cy="1143000"/>
          </a:xfrm>
        </p:spPr>
        <p:txBody>
          <a:bodyPr/>
          <a:lstStyle/>
          <a:p>
            <a:pPr algn="l"/>
            <a:r>
              <a:rPr lang="cs-CZ" dirty="0"/>
              <a:t>MOV výkonný výbor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7639"/>
            <a:ext cx="5328592" cy="3955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Vznikl v roce 1921. </a:t>
            </a:r>
          </a:p>
          <a:p>
            <a:pPr marL="0" indent="0">
              <a:buNone/>
            </a:pPr>
            <a:r>
              <a:rPr lang="cs-CZ" dirty="0"/>
              <a:t>Výkonný výbor (VV) představuje výkonný orgán MOV. </a:t>
            </a:r>
          </a:p>
          <a:p>
            <a:pPr marL="0" indent="0">
              <a:buNone/>
            </a:pPr>
            <a:r>
              <a:rPr lang="cs-CZ" dirty="0"/>
              <a:t>Dohlíží na správu záležitostí MOV a dodržování Olympijské charty.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696" y="0"/>
            <a:ext cx="3503016" cy="4682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395536" y="4956875"/>
            <a:ext cx="8496944" cy="1712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</a:rPr>
              <a:t>Je to jediný orgán, který je oprávněn navrhovat na svém zasedání úpravu charty.</a:t>
            </a:r>
          </a:p>
        </p:txBody>
      </p:sp>
    </p:spTree>
    <p:extLst>
      <p:ext uri="{BB962C8B-B14F-4D97-AF65-F5344CB8AC3E}">
        <p14:creationId xmlns:p14="http://schemas.microsoft.com/office/powerpoint/2010/main" val="29812967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1091</Words>
  <Application>Microsoft Macintosh PowerPoint</Application>
  <PresentationFormat>Předvádění na obrazovce (4:3)</PresentationFormat>
  <Paragraphs>118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Agency FB</vt:lpstr>
      <vt:lpstr>Arial</vt:lpstr>
      <vt:lpstr>Calibri</vt:lpstr>
      <vt:lpstr>Century</vt:lpstr>
      <vt:lpstr>Symbol</vt:lpstr>
      <vt:lpstr>Motiv sady Office</vt:lpstr>
      <vt:lpstr>Mezinárodní olympijské hnutí </vt:lpstr>
      <vt:lpstr>Co symbolizují kruhy</vt:lpstr>
      <vt:lpstr>Prezentace aplikace PowerPoint</vt:lpstr>
      <vt:lpstr>Organizace Olympijského hnutí</vt:lpstr>
      <vt:lpstr>Prezentace aplikace PowerPoint</vt:lpstr>
      <vt:lpstr>Role MOV, dle Olympijské charty, je následující: </vt:lpstr>
      <vt:lpstr>Prezentace aplikace PowerPoint</vt:lpstr>
      <vt:lpstr>MOV členové</vt:lpstr>
      <vt:lpstr>MOV výkonný výbor</vt:lpstr>
      <vt:lpstr>Prezentace aplikace PowerPoint</vt:lpstr>
      <vt:lpstr>Komise</vt:lpstr>
      <vt:lpstr>The National Olympic Committees (NOCs) </vt:lpstr>
      <vt:lpstr>The International Federations (IFs)</vt:lpstr>
      <vt:lpstr>Prezentace aplikace PowerPoint</vt:lpstr>
      <vt:lpstr>Prezentace aplikace PowerPoint</vt:lpstr>
      <vt:lpstr>Prezentace aplikace PowerPoint</vt:lpstr>
      <vt:lpstr>Prezentace aplikace PowerPoint</vt:lpstr>
      <vt:lpstr>Ukázkové letní sporty</vt:lpstr>
      <vt:lpstr>Ukázkové zimní sporty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olympijské hnutí</dc:title>
  <dc:creator>Perinova</dc:creator>
  <cp:lastModifiedBy>Róbert Kuchár</cp:lastModifiedBy>
  <cp:revision>44</cp:revision>
  <dcterms:created xsi:type="dcterms:W3CDTF">2017-10-16T08:47:06Z</dcterms:created>
  <dcterms:modified xsi:type="dcterms:W3CDTF">2023-10-16T06:47:05Z</dcterms:modified>
</cp:coreProperties>
</file>