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6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29.08.2023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29.08.2023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29.08.2023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29.08.2023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e.int/en/web/sport/bod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919852" y="5000845"/>
            <a:ext cx="5585850" cy="1872208"/>
          </a:xfrm>
          <a:prstGeom prst="rect">
            <a:avLst/>
          </a:prstGeom>
        </p:spPr>
      </p:pic>
      <p:sp>
        <p:nvSpPr>
          <p:cNvPr id="3" name="Podnadpis 2"/>
          <p:cNvSpPr>
            <a:spLocks noGrp="1"/>
          </p:cNvSpPr>
          <p:nvPr>
            <p:ph type="subTitle" idx="1"/>
          </p:nvPr>
        </p:nvSpPr>
        <p:spPr>
          <a:xfrm>
            <a:off x="1115616" y="4725144"/>
            <a:ext cx="6400800" cy="2016224"/>
          </a:xfrm>
        </p:spPr>
        <p:txBody>
          <a:bodyPr/>
          <a:lstStyle/>
          <a:p>
            <a:endParaRPr lang="cs-CZ" dirty="0"/>
          </a:p>
        </p:txBody>
      </p:sp>
      <p:pic>
        <p:nvPicPr>
          <p:cNvPr id="5" name="Obrázek 4"/>
          <p:cNvPicPr>
            <a:picLocks noChangeAspect="1"/>
          </p:cNvPicPr>
          <p:nvPr/>
        </p:nvPicPr>
        <p:blipFill>
          <a:blip r:embed="rId3"/>
          <a:stretch>
            <a:fillRect/>
          </a:stretch>
        </p:blipFill>
        <p:spPr>
          <a:xfrm>
            <a:off x="1115616" y="-20737"/>
            <a:ext cx="7099103" cy="4745881"/>
          </a:xfrm>
          <a:prstGeom prst="rect">
            <a:avLst/>
          </a:prstGeom>
        </p:spPr>
      </p:pic>
      <p:sp>
        <p:nvSpPr>
          <p:cNvPr id="2" name="Nadpis 1"/>
          <p:cNvSpPr>
            <a:spLocks noGrp="1"/>
          </p:cNvSpPr>
          <p:nvPr>
            <p:ph type="ctrTitle"/>
          </p:nvPr>
        </p:nvSpPr>
        <p:spPr>
          <a:xfrm>
            <a:off x="4665167" y="116632"/>
            <a:ext cx="5186395" cy="1296144"/>
          </a:xfrm>
          <a:noFill/>
        </p:spPr>
        <p:txBody>
          <a:bodyPr>
            <a:normAutofit/>
          </a:bodyPr>
          <a:lstStyle/>
          <a:p>
            <a:r>
              <a:rPr lang="en-US" b="1" dirty="0"/>
              <a:t>Rada </a:t>
            </a:r>
            <a:r>
              <a:rPr lang="en-US" b="1" dirty="0" err="1"/>
              <a:t>Evropy</a:t>
            </a:r>
            <a:r>
              <a:rPr lang="en-US" b="1" dirty="0"/>
              <a:t>  </a:t>
            </a:r>
            <a:endParaRPr lang="cs-CZ" b="1" dirty="0"/>
          </a:p>
        </p:txBody>
      </p:sp>
    </p:spTree>
    <p:extLst>
      <p:ext uri="{BB962C8B-B14F-4D97-AF65-F5344CB8AC3E}">
        <p14:creationId xmlns:p14="http://schemas.microsoft.com/office/powerpoint/2010/main" val="15370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21515" y="1268760"/>
            <a:ext cx="9105516" cy="5117929"/>
          </a:xfrm>
          <a:prstGeom prst="rect">
            <a:avLst/>
          </a:prstGeom>
        </p:spPr>
      </p:pic>
      <p:sp>
        <p:nvSpPr>
          <p:cNvPr id="4" name="Obdélník 3"/>
          <p:cNvSpPr/>
          <p:nvPr/>
        </p:nvSpPr>
        <p:spPr>
          <a:xfrm>
            <a:off x="305779" y="80628"/>
            <a:ext cx="8670171"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BEZPEČNOST, ZABEZPEČENÍ A SERVIS</a:t>
            </a:r>
          </a:p>
        </p:txBody>
      </p:sp>
      <p:sp>
        <p:nvSpPr>
          <p:cNvPr id="5" name="Obdélník 4"/>
          <p:cNvSpPr/>
          <p:nvPr/>
        </p:nvSpPr>
        <p:spPr>
          <a:xfrm>
            <a:off x="1089948" y="2924944"/>
            <a:ext cx="8024450" cy="14401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The </a:t>
            </a:r>
            <a:r>
              <a:rPr lang="en-US" sz="2400" dirty="0"/>
              <a:t>Council of Europe Convention on an Integrated Safety, Security and Service Approach at Football Matches and Other Sport Events</a:t>
            </a:r>
            <a:endParaRPr lang="cs-CZ" sz="2400" dirty="0"/>
          </a:p>
        </p:txBody>
      </p:sp>
      <p:sp>
        <p:nvSpPr>
          <p:cNvPr id="7" name="Obdélník 6"/>
          <p:cNvSpPr/>
          <p:nvPr/>
        </p:nvSpPr>
        <p:spPr>
          <a:xfrm>
            <a:off x="1089948" y="5477724"/>
            <a:ext cx="8024450" cy="1289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a:t>
            </a:r>
            <a:r>
              <a:rPr lang="en-US" sz="2400" dirty="0"/>
              <a:t>he European Convention on Spectator Violence and Misbehavior at Sports Events and in particular at Football Matches</a:t>
            </a:r>
            <a:endParaRPr lang="cs-CZ" sz="2400" dirty="0"/>
          </a:p>
        </p:txBody>
      </p:sp>
    </p:spTree>
    <p:extLst>
      <p:ext uri="{BB962C8B-B14F-4D97-AF65-F5344CB8AC3E}">
        <p14:creationId xmlns:p14="http://schemas.microsoft.com/office/powerpoint/2010/main" val="1696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640960" cy="6480720"/>
          </a:xfrm>
        </p:spPr>
        <p:txBody>
          <a:bodyPr>
            <a:normAutofit fontScale="92500" lnSpcReduction="10000"/>
          </a:bodyPr>
          <a:lstStyle/>
          <a:p>
            <a:pPr marL="0" indent="0">
              <a:buNone/>
            </a:pPr>
            <a:r>
              <a:rPr lang="en-US" sz="3000" b="1" dirty="0"/>
              <a:t>Rada </a:t>
            </a:r>
            <a:r>
              <a:rPr lang="en-US" sz="3000" b="1" dirty="0" err="1"/>
              <a:t>Evropy</a:t>
            </a:r>
            <a:r>
              <a:rPr lang="en-US" sz="3000" b="1" dirty="0"/>
              <a:t> </a:t>
            </a:r>
            <a:r>
              <a:rPr lang="cs-CZ" sz="3000" b="1" dirty="0"/>
              <a:t> - </a:t>
            </a:r>
            <a:r>
              <a:rPr lang="en-US" sz="3000" b="1" dirty="0"/>
              <a:t>Council of Europe (</a:t>
            </a:r>
            <a:r>
              <a:rPr lang="en-US" sz="3000" b="1" dirty="0" err="1"/>
              <a:t>CoE</a:t>
            </a:r>
            <a:r>
              <a:rPr lang="en-US" sz="3000" b="1" dirty="0"/>
              <a:t>)</a:t>
            </a:r>
            <a:endParaRPr lang="cs-CZ" sz="3000" b="1" dirty="0"/>
          </a:p>
          <a:p>
            <a:r>
              <a:rPr lang="pl-PL" sz="2800" dirty="0"/>
              <a:t>založení Rady Evropy je 5. května 1949 (tzv. Londýnská dohoda)</a:t>
            </a:r>
          </a:p>
          <a:p>
            <a:r>
              <a:rPr lang="pl-PL" sz="2800" dirty="0"/>
              <a:t>tvoří ji 47 členských států (ČR od 30. června 1993)</a:t>
            </a:r>
          </a:p>
          <a:p>
            <a:pPr marL="0" indent="0">
              <a:buNone/>
            </a:pPr>
            <a:r>
              <a:rPr lang="cs-CZ" sz="2800" dirty="0"/>
              <a:t>Nejdůležitějšími institucemi Rady Evropy jsou:</a:t>
            </a:r>
          </a:p>
          <a:p>
            <a:r>
              <a:rPr lang="cs-CZ" sz="2800" dirty="0"/>
              <a:t>Výbor ministrů (</a:t>
            </a:r>
            <a:r>
              <a:rPr lang="cs-CZ" sz="2800" dirty="0" err="1"/>
              <a:t>Committee</a:t>
            </a:r>
            <a:r>
              <a:rPr lang="cs-CZ" sz="2800" dirty="0"/>
              <a:t> </a:t>
            </a:r>
            <a:r>
              <a:rPr lang="cs-CZ" sz="2800" dirty="0" err="1"/>
              <a:t>of</a:t>
            </a:r>
            <a:r>
              <a:rPr lang="cs-CZ" sz="2800" dirty="0"/>
              <a:t> </a:t>
            </a:r>
            <a:r>
              <a:rPr lang="cs-CZ" sz="2800" dirty="0" err="1"/>
              <a:t>Ministers</a:t>
            </a:r>
            <a:r>
              <a:rPr lang="cs-CZ" sz="2800" dirty="0"/>
              <a:t>) </a:t>
            </a:r>
          </a:p>
          <a:p>
            <a:r>
              <a:rPr lang="cs-CZ" sz="2800" dirty="0"/>
              <a:t>Parlamentní shromáždění (</a:t>
            </a:r>
            <a:r>
              <a:rPr lang="cs-CZ" sz="2800" dirty="0" err="1"/>
              <a:t>Parliamentary</a:t>
            </a:r>
            <a:r>
              <a:rPr lang="cs-CZ" sz="2800" dirty="0"/>
              <a:t> </a:t>
            </a:r>
            <a:r>
              <a:rPr lang="cs-CZ" sz="2800" dirty="0" err="1"/>
              <a:t>Assembly</a:t>
            </a:r>
            <a:r>
              <a:rPr lang="cs-CZ" sz="2800" dirty="0"/>
              <a:t>) </a:t>
            </a:r>
          </a:p>
          <a:p>
            <a:r>
              <a:rPr lang="cs-CZ" sz="2800" dirty="0"/>
              <a:t>Kongres místních a regionálních orgánů (The </a:t>
            </a:r>
            <a:r>
              <a:rPr lang="cs-CZ" sz="2800" dirty="0" err="1"/>
              <a:t>Congress</a:t>
            </a:r>
            <a:r>
              <a:rPr lang="cs-CZ" sz="2800" dirty="0"/>
              <a:t> </a:t>
            </a:r>
            <a:r>
              <a:rPr lang="cs-CZ" sz="2800" dirty="0" err="1"/>
              <a:t>of</a:t>
            </a:r>
            <a:r>
              <a:rPr lang="cs-CZ" sz="2800" dirty="0"/>
              <a:t> the </a:t>
            </a:r>
            <a:r>
              <a:rPr lang="cs-CZ" sz="2800" dirty="0" err="1"/>
              <a:t>Council</a:t>
            </a:r>
            <a:r>
              <a:rPr lang="cs-CZ" sz="2800" dirty="0"/>
              <a:t> </a:t>
            </a:r>
            <a:r>
              <a:rPr lang="cs-CZ" sz="2800" dirty="0" err="1"/>
              <a:t>of</a:t>
            </a:r>
            <a:r>
              <a:rPr lang="cs-CZ" sz="2800" dirty="0"/>
              <a:t> </a:t>
            </a:r>
            <a:r>
              <a:rPr lang="cs-CZ" sz="2800" dirty="0" err="1"/>
              <a:t>Europe</a:t>
            </a:r>
            <a:r>
              <a:rPr lang="cs-CZ" sz="2800" dirty="0"/>
              <a:t> / </a:t>
            </a:r>
            <a:r>
              <a:rPr lang="cs-CZ" sz="2800" dirty="0" err="1"/>
              <a:t>Congress</a:t>
            </a:r>
            <a:r>
              <a:rPr lang="cs-CZ" sz="2800" dirty="0"/>
              <a:t> </a:t>
            </a:r>
            <a:r>
              <a:rPr lang="cs-CZ" sz="2800" dirty="0" err="1"/>
              <a:t>of</a:t>
            </a:r>
            <a:r>
              <a:rPr lang="cs-CZ" sz="2800" dirty="0"/>
              <a:t> </a:t>
            </a:r>
            <a:r>
              <a:rPr lang="cs-CZ" sz="2800" dirty="0" err="1"/>
              <a:t>Local</a:t>
            </a:r>
            <a:r>
              <a:rPr lang="cs-CZ" sz="2800" dirty="0"/>
              <a:t> and </a:t>
            </a:r>
            <a:r>
              <a:rPr lang="cs-CZ" sz="2800" dirty="0" err="1"/>
              <a:t>Regional</a:t>
            </a:r>
            <a:r>
              <a:rPr lang="cs-CZ" sz="2800" dirty="0"/>
              <a:t> </a:t>
            </a:r>
            <a:r>
              <a:rPr lang="cs-CZ" sz="2800" dirty="0" err="1"/>
              <a:t>Authorities</a:t>
            </a:r>
            <a:r>
              <a:rPr lang="cs-CZ" sz="2800" dirty="0"/>
              <a:t> </a:t>
            </a:r>
            <a:r>
              <a:rPr lang="cs-CZ" sz="2800" dirty="0" err="1"/>
              <a:t>of</a:t>
            </a:r>
            <a:r>
              <a:rPr lang="cs-CZ" sz="2800" dirty="0"/>
              <a:t> </a:t>
            </a:r>
            <a:r>
              <a:rPr lang="cs-CZ" sz="2800" dirty="0" err="1"/>
              <a:t>Europe</a:t>
            </a:r>
            <a:endParaRPr lang="cs-CZ" sz="2800" dirty="0"/>
          </a:p>
          <a:p>
            <a:r>
              <a:rPr lang="cs-CZ" sz="2800" dirty="0"/>
              <a:t>Komisař pro lidská práva (</a:t>
            </a:r>
            <a:r>
              <a:rPr lang="cs-CZ" sz="2800" dirty="0" err="1"/>
              <a:t>Commissioner</a:t>
            </a:r>
            <a:r>
              <a:rPr lang="cs-CZ" sz="2800" dirty="0"/>
              <a:t> </a:t>
            </a:r>
            <a:r>
              <a:rPr lang="cs-CZ" sz="2800" dirty="0" err="1"/>
              <a:t>for</a:t>
            </a:r>
            <a:r>
              <a:rPr lang="cs-CZ" sz="2800" dirty="0"/>
              <a:t> </a:t>
            </a:r>
            <a:r>
              <a:rPr lang="cs-CZ" sz="2800" dirty="0" err="1"/>
              <a:t>Human</a:t>
            </a:r>
            <a:r>
              <a:rPr lang="cs-CZ" sz="2800" dirty="0"/>
              <a:t> </a:t>
            </a:r>
            <a:r>
              <a:rPr lang="cs-CZ" sz="2800" dirty="0" err="1"/>
              <a:t>Rights</a:t>
            </a:r>
            <a:r>
              <a:rPr lang="cs-CZ" sz="2800" dirty="0"/>
              <a:t>),</a:t>
            </a:r>
          </a:p>
          <a:p>
            <a:r>
              <a:rPr lang="cs-CZ" sz="2800" dirty="0"/>
              <a:t>Sekretariát – řídí činnost Rady Evropy. V čele stojí generální tajemník (</a:t>
            </a:r>
            <a:r>
              <a:rPr lang="cs-CZ" sz="2800" dirty="0" err="1"/>
              <a:t>Secretary</a:t>
            </a:r>
            <a:r>
              <a:rPr lang="cs-CZ" sz="2800" dirty="0"/>
              <a:t> General)</a:t>
            </a:r>
          </a:p>
          <a:p>
            <a:r>
              <a:rPr lang="cs-CZ" sz="2800" dirty="0"/>
              <a:t>Evropský soud pro lidská práva (</a:t>
            </a:r>
            <a:r>
              <a:rPr lang="cs-CZ" sz="2800" dirty="0" err="1"/>
              <a:t>European</a:t>
            </a:r>
            <a:r>
              <a:rPr lang="cs-CZ" sz="2800" dirty="0"/>
              <a:t> </a:t>
            </a:r>
            <a:r>
              <a:rPr lang="cs-CZ" sz="2800" dirty="0" err="1"/>
              <a:t>Court</a:t>
            </a:r>
            <a:r>
              <a:rPr lang="cs-CZ" sz="2800" dirty="0"/>
              <a:t> </a:t>
            </a:r>
            <a:r>
              <a:rPr lang="cs-CZ" sz="2800" dirty="0" err="1"/>
              <a:t>of</a:t>
            </a:r>
            <a:r>
              <a:rPr lang="cs-CZ" sz="2800" dirty="0"/>
              <a:t> </a:t>
            </a:r>
            <a:r>
              <a:rPr lang="cs-CZ" sz="2800" dirty="0" err="1"/>
              <a:t>Human</a:t>
            </a:r>
            <a:r>
              <a:rPr lang="cs-CZ" sz="2800" dirty="0"/>
              <a:t> </a:t>
            </a:r>
            <a:r>
              <a:rPr lang="cs-CZ" sz="2800" dirty="0" err="1"/>
              <a:t>Rights</a:t>
            </a:r>
            <a:r>
              <a:rPr lang="cs-CZ" sz="2800" dirty="0"/>
              <a:t>)</a:t>
            </a:r>
          </a:p>
        </p:txBody>
      </p:sp>
    </p:spTree>
    <p:extLst>
      <p:ext uri="{BB962C8B-B14F-4D97-AF65-F5344CB8AC3E}">
        <p14:creationId xmlns:p14="http://schemas.microsoft.com/office/powerpoint/2010/main" val="425891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fontScale="92500"/>
          </a:bodyPr>
          <a:lstStyle/>
          <a:p>
            <a:pPr marL="0" indent="0">
              <a:buNone/>
            </a:pPr>
            <a:r>
              <a:rPr lang="cs-CZ" dirty="0"/>
              <a:t>Hlavní cíle Rady Evropy jdou shrnout do 4 pilířů:</a:t>
            </a:r>
          </a:p>
          <a:p>
            <a:r>
              <a:rPr lang="cs-CZ" sz="2400" dirty="0"/>
              <a:t>chránit lidská práva, právní stát a pluralitní demokracii,</a:t>
            </a:r>
          </a:p>
          <a:p>
            <a:r>
              <a:rPr lang="cs-CZ" sz="2400" dirty="0"/>
              <a:t>podporovat rozvoj evropské kulturní identity a různorodosti,</a:t>
            </a:r>
          </a:p>
          <a:p>
            <a:r>
              <a:rPr lang="cs-CZ" sz="2400" dirty="0"/>
              <a:t>hledat řešení problémů evropské společnosti (diskriminace menšin, xenofobie, nesnášenlivost, ochrana životního prostředí, klonování lidí, AIDS, drogy, organizovaný zločin atd.),</a:t>
            </a:r>
          </a:p>
          <a:p>
            <a:r>
              <a:rPr lang="cs-CZ" sz="2400" dirty="0"/>
              <a:t>pomáhat upevňovat demokratickou stabilitu v Evropě prostřednictvím podpory politických, legislativních a ústavních reforem.</a:t>
            </a:r>
          </a:p>
          <a:p>
            <a:pPr marL="0" indent="0">
              <a:buNone/>
            </a:pPr>
            <a:r>
              <a:rPr lang="cs-CZ" sz="3000" dirty="0"/>
              <a:t>Pracovní program Rady Evropy zahrnuje aktivity v následujících oblastech:</a:t>
            </a:r>
          </a:p>
          <a:p>
            <a:pPr marL="0" indent="0">
              <a:buNone/>
            </a:pPr>
            <a:r>
              <a:rPr lang="cs-CZ" sz="2600" dirty="0"/>
              <a:t>lidská práva, sdělovací prostředky, právní spolupráce, sociální a ekonomické otázky, zdravotnictví, vzdělávání, kultura, </a:t>
            </a:r>
            <a:r>
              <a:rPr lang="cs-CZ" sz="2600" b="1" dirty="0"/>
              <a:t>sport</a:t>
            </a:r>
            <a:r>
              <a:rPr lang="cs-CZ" sz="2600" dirty="0"/>
              <a:t>, mládež, místní demokracie a přeshraniční spolupráce, životní prostředí a územní plánování</a:t>
            </a:r>
          </a:p>
        </p:txBody>
      </p:sp>
    </p:spTree>
    <p:extLst>
      <p:ext uri="{BB962C8B-B14F-4D97-AF65-F5344CB8AC3E}">
        <p14:creationId xmlns:p14="http://schemas.microsoft.com/office/powerpoint/2010/main" val="263524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5760640" cy="1642194"/>
          </a:xfrm>
        </p:spPr>
        <p:txBody>
          <a:bodyPr>
            <a:normAutofit fontScale="90000"/>
          </a:bodyPr>
          <a:lstStyle/>
          <a:p>
            <a:r>
              <a:rPr lang="en-US" dirty="0"/>
              <a:t>The Enlarged Partial Agreement on Sport (EPAS</a:t>
            </a:r>
            <a:r>
              <a:rPr lang="cs-CZ" dirty="0"/>
              <a:t>)</a:t>
            </a:r>
          </a:p>
        </p:txBody>
      </p:sp>
      <p:sp>
        <p:nvSpPr>
          <p:cNvPr id="3" name="Zástupný symbol pro obsah 2"/>
          <p:cNvSpPr>
            <a:spLocks noGrp="1"/>
          </p:cNvSpPr>
          <p:nvPr>
            <p:ph idx="1"/>
          </p:nvPr>
        </p:nvSpPr>
        <p:spPr>
          <a:xfrm>
            <a:off x="179512" y="2060848"/>
            <a:ext cx="8640960" cy="4104456"/>
          </a:xfrm>
        </p:spPr>
        <p:txBody>
          <a:bodyPr>
            <a:normAutofit lnSpcReduction="10000"/>
          </a:bodyPr>
          <a:lstStyle/>
          <a:p>
            <a:pPr marL="0" indent="0">
              <a:buNone/>
            </a:pPr>
            <a:r>
              <a:rPr lang="cs-CZ" dirty="0"/>
              <a:t>skládá ze tří statutárních orgánů, které společně umožňují mezivládní platformě provádět své činnosti a dosahovat svých cílů:</a:t>
            </a:r>
          </a:p>
          <a:p>
            <a:r>
              <a:rPr lang="cs-CZ" dirty="0"/>
              <a:t>Správní rada a předsednictvo EPAS (ministři zodpovědní za sport)</a:t>
            </a:r>
          </a:p>
          <a:p>
            <a:r>
              <a:rPr lang="cs-CZ" dirty="0"/>
              <a:t>Poradní výbor: Evropské sportovní hnutí</a:t>
            </a:r>
          </a:p>
          <a:p>
            <a:r>
              <a:rPr lang="cs-CZ" dirty="0"/>
              <a:t>Statutární výbor: stálé zastoupení členských států v Radě Evropy (ministři zahraničních věcí)</a:t>
            </a:r>
          </a:p>
        </p:txBody>
      </p:sp>
      <p:sp>
        <p:nvSpPr>
          <p:cNvPr id="5" name="Obdélník 4"/>
          <p:cNvSpPr/>
          <p:nvPr/>
        </p:nvSpPr>
        <p:spPr>
          <a:xfrm>
            <a:off x="3779912" y="6165304"/>
            <a:ext cx="46085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hlinkClick r:id="rId2"/>
              </a:rPr>
              <a:t>https://www.coe.int/en/web/sport/bodies</a:t>
            </a:r>
            <a:r>
              <a:rPr lang="cs-CZ" dirty="0"/>
              <a:t> </a:t>
            </a:r>
          </a:p>
        </p:txBody>
      </p:sp>
      <p:pic>
        <p:nvPicPr>
          <p:cNvPr id="6" name="Obrázek 5"/>
          <p:cNvPicPr>
            <a:picLocks noChangeAspect="1"/>
          </p:cNvPicPr>
          <p:nvPr/>
        </p:nvPicPr>
        <p:blipFill>
          <a:blip r:embed="rId3"/>
          <a:stretch>
            <a:fillRect/>
          </a:stretch>
        </p:blipFill>
        <p:spPr>
          <a:xfrm>
            <a:off x="5422258" y="133432"/>
            <a:ext cx="3620046" cy="1351352"/>
          </a:xfrm>
          <a:prstGeom prst="rect">
            <a:avLst/>
          </a:prstGeom>
        </p:spPr>
      </p:pic>
    </p:spTree>
    <p:extLst>
      <p:ext uri="{BB962C8B-B14F-4D97-AF65-F5344CB8AC3E}">
        <p14:creationId xmlns:p14="http://schemas.microsoft.com/office/powerpoint/2010/main" val="252079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2939" y="1417638"/>
            <a:ext cx="8229600" cy="4525963"/>
          </a:xfrm>
        </p:spPr>
        <p:txBody>
          <a:bodyPr/>
          <a:lstStyle/>
          <a:p>
            <a:pPr marL="0" indent="0">
              <a:buNone/>
            </a:pPr>
            <a:endParaRPr lang="cs-CZ" dirty="0"/>
          </a:p>
        </p:txBody>
      </p:sp>
      <p:pic>
        <p:nvPicPr>
          <p:cNvPr id="4" name="Obrázek 3"/>
          <p:cNvPicPr>
            <a:picLocks noChangeAspect="1"/>
          </p:cNvPicPr>
          <p:nvPr/>
        </p:nvPicPr>
        <p:blipFill>
          <a:blip r:embed="rId2"/>
          <a:stretch>
            <a:fillRect/>
          </a:stretch>
        </p:blipFill>
        <p:spPr>
          <a:xfrm>
            <a:off x="1655676" y="1866861"/>
            <a:ext cx="7187557" cy="4047730"/>
          </a:xfrm>
          <a:prstGeom prst="rect">
            <a:avLst/>
          </a:prstGeom>
        </p:spPr>
      </p:pic>
      <p:sp>
        <p:nvSpPr>
          <p:cNvPr id="5" name="Obdélník 4"/>
          <p:cNvSpPr/>
          <p:nvPr/>
        </p:nvSpPr>
        <p:spPr>
          <a:xfrm>
            <a:off x="3707904" y="5733256"/>
            <a:ext cx="5291139" cy="940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Antidopingová úmluva</a:t>
            </a:r>
          </a:p>
        </p:txBody>
      </p:sp>
      <p:sp>
        <p:nvSpPr>
          <p:cNvPr id="8" name="Obdélník 7"/>
          <p:cNvSpPr/>
          <p:nvPr/>
        </p:nvSpPr>
        <p:spPr>
          <a:xfrm>
            <a:off x="611560" y="404664"/>
            <a:ext cx="5544616"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400"/>
              <a:t>TÉMATA:</a:t>
            </a:r>
          </a:p>
        </p:txBody>
      </p:sp>
      <p:sp>
        <p:nvSpPr>
          <p:cNvPr id="9" name="Obdélník 8"/>
          <p:cNvSpPr/>
          <p:nvPr/>
        </p:nvSpPr>
        <p:spPr>
          <a:xfrm>
            <a:off x="107504" y="1470794"/>
            <a:ext cx="3096344" cy="11661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a:t>Anti-doping </a:t>
            </a:r>
          </a:p>
        </p:txBody>
      </p:sp>
    </p:spTree>
    <p:extLst>
      <p:ext uri="{BB962C8B-B14F-4D97-AF65-F5344CB8AC3E}">
        <p14:creationId xmlns:p14="http://schemas.microsoft.com/office/powerpoint/2010/main" val="7965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79512" y="116632"/>
            <a:ext cx="3334801" cy="1871634"/>
          </a:xfrm>
          <a:prstGeom prst="rect">
            <a:avLst/>
          </a:prstGeom>
        </p:spPr>
      </p:pic>
      <p:sp>
        <p:nvSpPr>
          <p:cNvPr id="5" name="Obdélník 4"/>
          <p:cNvSpPr/>
          <p:nvPr/>
        </p:nvSpPr>
        <p:spPr>
          <a:xfrm>
            <a:off x="3275856" y="347875"/>
            <a:ext cx="4608512" cy="93610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t>ETICKÝ SPORT</a:t>
            </a:r>
          </a:p>
        </p:txBody>
      </p:sp>
      <p:sp>
        <p:nvSpPr>
          <p:cNvPr id="6" name="Obdélník 5"/>
          <p:cNvSpPr/>
          <p:nvPr/>
        </p:nvSpPr>
        <p:spPr>
          <a:xfrm>
            <a:off x="179512" y="2094492"/>
            <a:ext cx="5040560" cy="100811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t>Boj proti korupci ve sportu</a:t>
            </a:r>
            <a:endParaRPr lang="cs-CZ" sz="2800" dirty="0"/>
          </a:p>
        </p:txBody>
      </p:sp>
      <p:pic>
        <p:nvPicPr>
          <p:cNvPr id="7" name="Obrázek 6"/>
          <p:cNvPicPr>
            <a:picLocks noChangeAspect="1"/>
          </p:cNvPicPr>
          <p:nvPr/>
        </p:nvPicPr>
        <p:blipFill>
          <a:blip r:embed="rId3"/>
          <a:stretch>
            <a:fillRect/>
          </a:stretch>
        </p:blipFill>
        <p:spPr>
          <a:xfrm>
            <a:off x="5148063" y="1271009"/>
            <a:ext cx="3730711" cy="1831594"/>
          </a:xfrm>
          <a:prstGeom prst="rect">
            <a:avLst/>
          </a:prstGeom>
        </p:spPr>
      </p:pic>
      <p:sp>
        <p:nvSpPr>
          <p:cNvPr id="8" name="Obdélník 7"/>
          <p:cNvSpPr/>
          <p:nvPr/>
        </p:nvSpPr>
        <p:spPr>
          <a:xfrm>
            <a:off x="179512" y="3893375"/>
            <a:ext cx="5001971" cy="104910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Sociální udržitelnost velkých sportovních akcí</a:t>
            </a:r>
          </a:p>
        </p:txBody>
      </p:sp>
      <p:pic>
        <p:nvPicPr>
          <p:cNvPr id="9" name="Obrázek 8"/>
          <p:cNvPicPr>
            <a:picLocks noChangeAspect="1"/>
          </p:cNvPicPr>
          <p:nvPr/>
        </p:nvPicPr>
        <p:blipFill>
          <a:blip r:embed="rId4"/>
          <a:stretch>
            <a:fillRect/>
          </a:stretch>
        </p:blipFill>
        <p:spPr>
          <a:xfrm>
            <a:off x="5148063" y="3210146"/>
            <a:ext cx="3718908" cy="1825799"/>
          </a:xfrm>
          <a:prstGeom prst="rect">
            <a:avLst/>
          </a:prstGeom>
        </p:spPr>
      </p:pic>
      <p:pic>
        <p:nvPicPr>
          <p:cNvPr id="10" name="Obrázek 9"/>
          <p:cNvPicPr>
            <a:picLocks noChangeAspect="1"/>
          </p:cNvPicPr>
          <p:nvPr/>
        </p:nvPicPr>
        <p:blipFill>
          <a:blip r:embed="rId5"/>
          <a:stretch>
            <a:fillRect/>
          </a:stretch>
        </p:blipFill>
        <p:spPr>
          <a:xfrm>
            <a:off x="5148064" y="5138999"/>
            <a:ext cx="3718908" cy="1602370"/>
          </a:xfrm>
          <a:prstGeom prst="rect">
            <a:avLst/>
          </a:prstGeom>
        </p:spPr>
      </p:pic>
      <p:sp>
        <p:nvSpPr>
          <p:cNvPr id="11" name="Obdélník 10"/>
          <p:cNvSpPr/>
          <p:nvPr/>
        </p:nvSpPr>
        <p:spPr>
          <a:xfrm>
            <a:off x="179512" y="5719174"/>
            <a:ext cx="4973458" cy="100811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Sport a lidská práva</a:t>
            </a:r>
          </a:p>
        </p:txBody>
      </p:sp>
    </p:spTree>
    <p:extLst>
      <p:ext uri="{BB962C8B-B14F-4D97-AF65-F5344CB8AC3E}">
        <p14:creationId xmlns:p14="http://schemas.microsoft.com/office/powerpoint/2010/main" val="8408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6125346" y="1251424"/>
            <a:ext cx="2902875" cy="1635330"/>
          </a:xfrm>
          <a:prstGeom prst="rect">
            <a:avLst/>
          </a:prstGeom>
        </p:spPr>
      </p:pic>
      <p:sp>
        <p:nvSpPr>
          <p:cNvPr id="5" name="Obdélník 4"/>
          <p:cNvSpPr/>
          <p:nvPr/>
        </p:nvSpPr>
        <p:spPr>
          <a:xfrm>
            <a:off x="4731173" y="326645"/>
            <a:ext cx="4320480" cy="85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Problematika migrantů a jejich integrace prostřednictvím sportu </a:t>
            </a:r>
          </a:p>
        </p:txBody>
      </p:sp>
      <p:sp>
        <p:nvSpPr>
          <p:cNvPr id="6" name="Obdélník 5"/>
          <p:cNvSpPr/>
          <p:nvPr/>
        </p:nvSpPr>
        <p:spPr>
          <a:xfrm>
            <a:off x="251520" y="1233975"/>
            <a:ext cx="2729763"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Sport postižených</a:t>
            </a:r>
          </a:p>
        </p:txBody>
      </p:sp>
      <p:pic>
        <p:nvPicPr>
          <p:cNvPr id="7" name="Obrázek 6"/>
          <p:cNvPicPr>
            <a:picLocks noChangeAspect="1"/>
          </p:cNvPicPr>
          <p:nvPr/>
        </p:nvPicPr>
        <p:blipFill>
          <a:blip r:embed="rId3"/>
          <a:stretch>
            <a:fillRect/>
          </a:stretch>
        </p:blipFill>
        <p:spPr>
          <a:xfrm>
            <a:off x="3117432" y="1279949"/>
            <a:ext cx="2871954" cy="1617911"/>
          </a:xfrm>
          <a:prstGeom prst="rect">
            <a:avLst/>
          </a:prstGeom>
        </p:spPr>
      </p:pic>
      <p:sp>
        <p:nvSpPr>
          <p:cNvPr id="8" name="Obdélník 7"/>
          <p:cNvSpPr/>
          <p:nvPr/>
        </p:nvSpPr>
        <p:spPr>
          <a:xfrm>
            <a:off x="3169701" y="3012093"/>
            <a:ext cx="2724903" cy="763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t>Rovnost</a:t>
            </a:r>
            <a:r>
              <a:rPr lang="en-US" sz="2400" dirty="0"/>
              <a:t> </a:t>
            </a:r>
            <a:r>
              <a:rPr lang="en-US" sz="2400" dirty="0" err="1"/>
              <a:t>žen</a:t>
            </a:r>
            <a:r>
              <a:rPr lang="en-US" sz="2400" dirty="0"/>
              <a:t> a </a:t>
            </a:r>
            <a:r>
              <a:rPr lang="en-US" sz="2400" dirty="0" err="1"/>
              <a:t>mužů</a:t>
            </a:r>
            <a:endParaRPr lang="cs-CZ" sz="2400" dirty="0"/>
          </a:p>
        </p:txBody>
      </p:sp>
      <p:pic>
        <p:nvPicPr>
          <p:cNvPr id="11" name="Obrázek 10"/>
          <p:cNvPicPr>
            <a:picLocks noChangeAspect="1"/>
          </p:cNvPicPr>
          <p:nvPr/>
        </p:nvPicPr>
        <p:blipFill>
          <a:blip r:embed="rId4"/>
          <a:stretch>
            <a:fillRect/>
          </a:stretch>
        </p:blipFill>
        <p:spPr>
          <a:xfrm>
            <a:off x="2861789" y="4167376"/>
            <a:ext cx="3127597" cy="1761927"/>
          </a:xfrm>
          <a:prstGeom prst="rect">
            <a:avLst/>
          </a:prstGeom>
        </p:spPr>
      </p:pic>
      <p:sp>
        <p:nvSpPr>
          <p:cNvPr id="12" name="Obdélník 11"/>
          <p:cNvSpPr/>
          <p:nvPr/>
        </p:nvSpPr>
        <p:spPr>
          <a:xfrm>
            <a:off x="6125346" y="4959580"/>
            <a:ext cx="2973707" cy="806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Výuka tělesné výchovy</a:t>
            </a:r>
          </a:p>
        </p:txBody>
      </p:sp>
      <p:pic>
        <p:nvPicPr>
          <p:cNvPr id="13" name="Obrázek 12"/>
          <p:cNvPicPr>
            <a:picLocks noChangeAspect="1"/>
          </p:cNvPicPr>
          <p:nvPr/>
        </p:nvPicPr>
        <p:blipFill>
          <a:blip r:embed="rId5"/>
          <a:stretch>
            <a:fillRect/>
          </a:stretch>
        </p:blipFill>
        <p:spPr>
          <a:xfrm>
            <a:off x="6125346" y="3007236"/>
            <a:ext cx="2907772" cy="1810386"/>
          </a:xfrm>
          <a:prstGeom prst="rect">
            <a:avLst/>
          </a:prstGeom>
        </p:spPr>
      </p:pic>
      <p:sp>
        <p:nvSpPr>
          <p:cNvPr id="14" name="Obdélník 13"/>
          <p:cNvSpPr/>
          <p:nvPr/>
        </p:nvSpPr>
        <p:spPr>
          <a:xfrm>
            <a:off x="3148636" y="5962028"/>
            <a:ext cx="4630143"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Boj proti homofobii ve sportu</a:t>
            </a:r>
          </a:p>
        </p:txBody>
      </p:sp>
      <p:pic>
        <p:nvPicPr>
          <p:cNvPr id="15" name="Obrázek 14"/>
          <p:cNvPicPr>
            <a:picLocks noChangeAspect="1"/>
          </p:cNvPicPr>
          <p:nvPr/>
        </p:nvPicPr>
        <p:blipFill rotWithShape="1">
          <a:blip r:embed="rId6"/>
          <a:srcRect r="11703"/>
          <a:stretch/>
        </p:blipFill>
        <p:spPr>
          <a:xfrm>
            <a:off x="75347" y="4956535"/>
            <a:ext cx="2985790" cy="1799970"/>
          </a:xfrm>
          <a:prstGeom prst="rect">
            <a:avLst/>
          </a:prstGeom>
        </p:spPr>
      </p:pic>
      <p:sp>
        <p:nvSpPr>
          <p:cNvPr id="16" name="Obdélník 15"/>
          <p:cNvSpPr/>
          <p:nvPr/>
        </p:nvSpPr>
        <p:spPr>
          <a:xfrm>
            <a:off x="57374" y="26032"/>
            <a:ext cx="4370610" cy="9856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INKLUZE VE  SPORTU </a:t>
            </a:r>
          </a:p>
        </p:txBody>
      </p:sp>
      <p:sp>
        <p:nvSpPr>
          <p:cNvPr id="10" name="Obdélník 9"/>
          <p:cNvSpPr/>
          <p:nvPr/>
        </p:nvSpPr>
        <p:spPr>
          <a:xfrm>
            <a:off x="124684" y="3945044"/>
            <a:ext cx="3201549"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Sport a </a:t>
            </a:r>
            <a:r>
              <a:rPr lang="en-US" sz="2400" dirty="0" err="1"/>
              <a:t>věznice</a:t>
            </a:r>
            <a:r>
              <a:rPr lang="en-US" sz="2400" dirty="0"/>
              <a:t> v </a:t>
            </a:r>
            <a:r>
              <a:rPr lang="en-US" sz="2400" dirty="0" err="1"/>
              <a:t>Evropě</a:t>
            </a:r>
            <a:endParaRPr lang="cs-CZ" sz="2400" dirty="0"/>
          </a:p>
        </p:txBody>
      </p:sp>
      <p:pic>
        <p:nvPicPr>
          <p:cNvPr id="9" name="Obrázek 8"/>
          <p:cNvPicPr>
            <a:picLocks noChangeAspect="1"/>
          </p:cNvPicPr>
          <p:nvPr/>
        </p:nvPicPr>
        <p:blipFill>
          <a:blip r:embed="rId7"/>
          <a:stretch>
            <a:fillRect/>
          </a:stretch>
        </p:blipFill>
        <p:spPr>
          <a:xfrm>
            <a:off x="203911" y="2194307"/>
            <a:ext cx="2792975" cy="1573418"/>
          </a:xfrm>
          <a:prstGeom prst="rect">
            <a:avLst/>
          </a:prstGeom>
        </p:spPr>
      </p:pic>
    </p:spTree>
    <p:extLst>
      <p:ext uri="{BB962C8B-B14F-4D97-AF65-F5344CB8AC3E}">
        <p14:creationId xmlns:p14="http://schemas.microsoft.com/office/powerpoint/2010/main" val="37269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4644008" y="90753"/>
            <a:ext cx="4392488" cy="2347461"/>
          </a:xfrm>
          <a:prstGeom prst="rect">
            <a:avLst/>
          </a:prstGeom>
        </p:spPr>
      </p:pic>
      <p:sp>
        <p:nvSpPr>
          <p:cNvPr id="5" name="Obdélník 4"/>
          <p:cNvSpPr/>
          <p:nvPr/>
        </p:nvSpPr>
        <p:spPr>
          <a:xfrm>
            <a:off x="395536" y="449200"/>
            <a:ext cx="4032448" cy="18276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KORUPCE VE SPORTU</a:t>
            </a:r>
          </a:p>
        </p:txBody>
      </p:sp>
      <p:sp>
        <p:nvSpPr>
          <p:cNvPr id="6" name="Obdélník 5"/>
          <p:cNvSpPr/>
          <p:nvPr/>
        </p:nvSpPr>
        <p:spPr>
          <a:xfrm>
            <a:off x="683568" y="2564904"/>
            <a:ext cx="7344816" cy="33123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„Manipulací sportovních soutěží se rozumí úmyslné uspořádání, jednání nebo opomenutí zaměřené na nevhodnou změnu výsledku nebo průběh sportovní soutěže za účelem odstranění celé nebo části nepředvídatelné povahy výše uvedené sportovní soutěže za účelem získání neoprávněného výhoda pro sebe nebo pro druhé.“				</a:t>
            </a:r>
          </a:p>
        </p:txBody>
      </p:sp>
      <p:sp>
        <p:nvSpPr>
          <p:cNvPr id="7" name="Obdélník 6"/>
          <p:cNvSpPr/>
          <p:nvPr/>
        </p:nvSpPr>
        <p:spPr>
          <a:xfrm>
            <a:off x="2483768" y="5589240"/>
            <a:ext cx="6408712" cy="93610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The Convention on the Manipulation of Sports Competitions (the Macolin Convention)</a:t>
            </a:r>
            <a:endParaRPr lang="cs-CZ" sz="2400">
              <a:solidFill>
                <a:schemeClr val="tx1"/>
              </a:solidFill>
            </a:endParaRPr>
          </a:p>
        </p:txBody>
      </p:sp>
    </p:spTree>
    <p:extLst>
      <p:ext uri="{BB962C8B-B14F-4D97-AF65-F5344CB8AC3E}">
        <p14:creationId xmlns:p14="http://schemas.microsoft.com/office/powerpoint/2010/main" val="401416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5464609" y="219076"/>
            <a:ext cx="3598433" cy="2027171"/>
          </a:xfrm>
          <a:prstGeom prst="rect">
            <a:avLst/>
          </a:prstGeom>
        </p:spPr>
      </p:pic>
      <p:sp>
        <p:nvSpPr>
          <p:cNvPr id="4" name="Obdélník 3"/>
          <p:cNvSpPr/>
          <p:nvPr/>
        </p:nvSpPr>
        <p:spPr>
          <a:xfrm>
            <a:off x="270306" y="219076"/>
            <a:ext cx="4320480" cy="14401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 BEZPEČNÝ SPORT</a:t>
            </a:r>
          </a:p>
        </p:txBody>
      </p:sp>
      <p:sp>
        <p:nvSpPr>
          <p:cNvPr id="5" name="Obdélník 4"/>
          <p:cNvSpPr/>
          <p:nvPr/>
        </p:nvSpPr>
        <p:spPr>
          <a:xfrm>
            <a:off x="251520" y="2049901"/>
            <a:ext cx="5184576" cy="1307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Inkluze dětí do sportovních aktivit a jejich ochrana</a:t>
            </a:r>
          </a:p>
        </p:txBody>
      </p:sp>
      <p:sp>
        <p:nvSpPr>
          <p:cNvPr id="7" name="Obdélník 6"/>
          <p:cNvSpPr/>
          <p:nvPr/>
        </p:nvSpPr>
        <p:spPr>
          <a:xfrm>
            <a:off x="246250" y="3643204"/>
            <a:ext cx="5184576" cy="1369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Ochrana mladých sportovců před nebezpečím migrace</a:t>
            </a:r>
          </a:p>
        </p:txBody>
      </p:sp>
      <p:pic>
        <p:nvPicPr>
          <p:cNvPr id="8" name="Obrázek 7"/>
          <p:cNvPicPr>
            <a:picLocks noChangeAspect="1"/>
          </p:cNvPicPr>
          <p:nvPr/>
        </p:nvPicPr>
        <p:blipFill>
          <a:blip r:embed="rId3"/>
          <a:stretch>
            <a:fillRect/>
          </a:stretch>
        </p:blipFill>
        <p:spPr>
          <a:xfrm>
            <a:off x="5464609" y="2420888"/>
            <a:ext cx="3580615" cy="2161149"/>
          </a:xfrm>
          <a:prstGeom prst="rect">
            <a:avLst/>
          </a:prstGeom>
        </p:spPr>
      </p:pic>
      <p:sp>
        <p:nvSpPr>
          <p:cNvPr id="9" name="Obdélník 8"/>
          <p:cNvSpPr/>
          <p:nvPr/>
        </p:nvSpPr>
        <p:spPr>
          <a:xfrm>
            <a:off x="231268" y="5299387"/>
            <a:ext cx="5184576" cy="1263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Bojová umění a bojové praktiky</a:t>
            </a:r>
          </a:p>
        </p:txBody>
      </p:sp>
      <p:pic>
        <p:nvPicPr>
          <p:cNvPr id="10" name="Obrázek 9"/>
          <p:cNvPicPr>
            <a:picLocks noChangeAspect="1"/>
          </p:cNvPicPr>
          <p:nvPr/>
        </p:nvPicPr>
        <p:blipFill>
          <a:blip r:embed="rId4"/>
          <a:stretch>
            <a:fillRect/>
          </a:stretch>
        </p:blipFill>
        <p:spPr>
          <a:xfrm>
            <a:off x="5453914" y="4756678"/>
            <a:ext cx="3570902" cy="2070497"/>
          </a:xfrm>
          <a:prstGeom prst="rect">
            <a:avLst/>
          </a:prstGeom>
        </p:spPr>
      </p:pic>
    </p:spTree>
    <p:extLst>
      <p:ext uri="{BB962C8B-B14F-4D97-AF65-F5344CB8AC3E}">
        <p14:creationId xmlns:p14="http://schemas.microsoft.com/office/powerpoint/2010/main" val="18701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488</Words>
  <Application>Microsoft Office PowerPoint</Application>
  <PresentationFormat>Předvádění na obrazovce (4:3)</PresentationFormat>
  <Paragraphs>48</Paragraphs>
  <Slides>10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Motiv sady Office</vt:lpstr>
      <vt:lpstr>Rada Evropy  </vt:lpstr>
      <vt:lpstr>Prezentace aplikace PowerPoint</vt:lpstr>
      <vt:lpstr>Prezentace aplikace PowerPoint</vt:lpstr>
      <vt:lpstr>The Enlarged Partial Agreement on Sport (EPAS)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Perinova</dc:creator>
  <cp:lastModifiedBy>Jan Sima</cp:lastModifiedBy>
  <cp:revision>34</cp:revision>
  <dcterms:created xsi:type="dcterms:W3CDTF">2017-11-27T10:23:15Z</dcterms:created>
  <dcterms:modified xsi:type="dcterms:W3CDTF">2023-08-29T10:40:53Z</dcterms:modified>
</cp:coreProperties>
</file>