
<file path=[Content_Types].xml><?xml version="1.0" encoding="utf-8"?>
<Types xmlns="http://schemas.openxmlformats.org/package/2006/content-types">
  <Default Extension="bin" ContentType="application/vnd.openxmlformats-officedocument.oleObject"/>
  <Default Extension="jfif" ContentType="image/jpeg"/>
  <Default Extension="jpeg" ContentType="image/jpeg"/>
  <Default Extension="jp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01_35DC7D7F.xml" ContentType="application/vnd.ms-powerpoint.comments+xml"/>
  <Override PartName="/ppt/comments/modernComment_105_B5703D53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26632E5-489E-5BBC-77B0-E405216EA200}" name="Ludě k" initials="Lk" userId="fff8d16baddfbfb0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2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530C8B-BA93-49E8-8112-A4BF17CB9140}" v="28" dt="2023-11-05T17:57:24.703"/>
    <p1510:client id="{40E7ED27-34B6-40B5-8DA2-73F3EBEDA224}" v="5" dt="2023-11-05T20:36:23.6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ří Halberštát" userId="8121e15e-19f1-44f2-8a1c-b30e12cee1f5" providerId="ADAL" clId="{40E7ED27-34B6-40B5-8DA2-73F3EBEDA224}"/>
    <pc:docChg chg="modSld">
      <pc:chgData name="Jiří Halberštát" userId="8121e15e-19f1-44f2-8a1c-b30e12cee1f5" providerId="ADAL" clId="{40E7ED27-34B6-40B5-8DA2-73F3EBEDA224}" dt="2023-11-05T20:36:23.672" v="16" actId="14100"/>
      <pc:docMkLst>
        <pc:docMk/>
      </pc:docMkLst>
      <pc:sldChg chg="modSp mod">
        <pc:chgData name="Jiří Halberštát" userId="8121e15e-19f1-44f2-8a1c-b30e12cee1f5" providerId="ADAL" clId="{40E7ED27-34B6-40B5-8DA2-73F3EBEDA224}" dt="2023-11-05T20:35:32.562" v="7" actId="14100"/>
        <pc:sldMkLst>
          <pc:docMk/>
          <pc:sldMk cId="3905530492" sldId="258"/>
        </pc:sldMkLst>
        <pc:spChg chg="mod">
          <ac:chgData name="Jiří Halberštát" userId="8121e15e-19f1-44f2-8a1c-b30e12cee1f5" providerId="ADAL" clId="{40E7ED27-34B6-40B5-8DA2-73F3EBEDA224}" dt="2023-11-05T20:35:25.712" v="6" actId="14100"/>
          <ac:spMkLst>
            <pc:docMk/>
            <pc:sldMk cId="3905530492" sldId="258"/>
            <ac:spMk id="3" creationId="{1B72D62B-50F8-FCD4-AE94-C29226D284EE}"/>
          </ac:spMkLst>
        </pc:spChg>
        <pc:picChg chg="mod">
          <ac:chgData name="Jiří Halberštát" userId="8121e15e-19f1-44f2-8a1c-b30e12cee1f5" providerId="ADAL" clId="{40E7ED27-34B6-40B5-8DA2-73F3EBEDA224}" dt="2023-11-05T20:35:32.562" v="7" actId="14100"/>
          <ac:picMkLst>
            <pc:docMk/>
            <pc:sldMk cId="3905530492" sldId="258"/>
            <ac:picMk id="6" creationId="{8F70E65D-520A-CC14-9411-DBFBF3251125}"/>
          </ac:picMkLst>
        </pc:picChg>
      </pc:sldChg>
      <pc:sldChg chg="modSp mod">
        <pc:chgData name="Jiří Halberštát" userId="8121e15e-19f1-44f2-8a1c-b30e12cee1f5" providerId="ADAL" clId="{40E7ED27-34B6-40B5-8DA2-73F3EBEDA224}" dt="2023-11-05T20:36:23.672" v="16" actId="14100"/>
        <pc:sldMkLst>
          <pc:docMk/>
          <pc:sldMk cId="1187795353" sldId="268"/>
        </pc:sldMkLst>
        <pc:graphicFrameChg chg="mod">
          <ac:chgData name="Jiří Halberštát" userId="8121e15e-19f1-44f2-8a1c-b30e12cee1f5" providerId="ADAL" clId="{40E7ED27-34B6-40B5-8DA2-73F3EBEDA224}" dt="2023-11-05T20:36:23.672" v="16" actId="14100"/>
          <ac:graphicFrameMkLst>
            <pc:docMk/>
            <pc:sldMk cId="1187795353" sldId="268"/>
            <ac:graphicFrameMk id="4" creationId="{FCE48B30-34A5-91C4-2E12-C40ED73079AC}"/>
          </ac:graphicFrameMkLst>
        </pc:graphicFrameChg>
        <pc:picChg chg="mod">
          <ac:chgData name="Jiří Halberštát" userId="8121e15e-19f1-44f2-8a1c-b30e12cee1f5" providerId="ADAL" clId="{40E7ED27-34B6-40B5-8DA2-73F3EBEDA224}" dt="2023-11-05T20:36:06.503" v="13" actId="14100"/>
          <ac:picMkLst>
            <pc:docMk/>
            <pc:sldMk cId="1187795353" sldId="268"/>
            <ac:picMk id="6" creationId="{1BBFBC62-ABF8-C612-E4BC-F5A58ED6569F}"/>
          </ac:picMkLst>
        </pc:picChg>
      </pc:sldChg>
    </pc:docChg>
  </pc:docChgLst>
</pc:chgInfo>
</file>

<file path=ppt/comments/modernComment_101_35DC7D7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6F0B7A0-6050-4B3D-9FB0-D4A73FDAE9D0}" authorId="{326632E5-489E-5BBC-77B0-E405216EA200}" created="2023-11-05T17:45:47.498">
    <pc:sldMkLst xmlns:pc="http://schemas.microsoft.com/office/powerpoint/2013/main/command">
      <pc:docMk/>
      <pc:sldMk cId="903642495" sldId="257"/>
    </pc:sldMkLst>
    <p188:txBody>
      <a:bodyPr/>
      <a:lstStyle/>
      <a:p>
        <a:r>
          <a:rPr lang="cs-CZ"/>
          <a:t>Vstup Čech:
Dosavadní česká literatura označovala Emila Procházku za funkcionáře poněkud dobrodružné povahy. Nález zásadních dokumentů o založení Českého svazu ledního hokeje v archívu Zemského místodržitelství – Procházkovy žádosti o schválení stanov a odpovědi příslušného orgánu naznačuje, že se spíše jednalo o neobyčejně energického muže, který nehodlal ztrácet čas.
O schůzce, svolané Magnusem na 15. – 16. května 1908 do Paříže, se dozvěděl někdy v následujících měsících. Vzhledem k tomu, že byl zvyklý jednat co nejrychleji, můžeme usuzovat, že to bylo až na podzim, protože pozvánku na ustavující schůzi Českého svazu ledního hokeje rozesílal 28. října. Také po setkání v hostinci U Karla IV. pracoval s neobyčejnou intenzitou. Návrhy stanov, které účastníci přednesli, si přinesl domů 6. listopadu večer a již 11. listopadu předložil hotový text na místodržitelství. Na jeho vypracování měl čtyři dny, což byl – vzhledem k tomu, že musel také chodit do zaměstnání – úctyhodný výkon.[5]
V hostinci U Karla IV. Procházka oznámil, že již odeslal přihlášku Čech do LIHG; ta dorazila do Paříže 15. listopadu, tedy čtyři dny předtím, než úředník Českého místodržitelství opatřil Procházkovu žádost schvalujícím razítkem. To byl tedy jediný okamžik, kdy Procházka zahrál vabank a pokusil se trochu přelstít čas.[5] Čechy tak v pořadí zemí, vstupujících do LIHG, předstihly Anglii, Švýcarsko a Belgii.
Často citovaným faktem je, že Čechy byly spoluzakladateli Mezinárodní federace ledního hokeje. Zase to není jednoznačné; budeme-li považovat za okamžik vzniku LIHG květnovou schůzku v Paříži, je to jasné – český zástupce tam nebyl. Ale ověřenou skutečností je, že Český hokejový svaz do organizace vstoupil jako druhý a byl mezi prvními pěti svazy, které LIHG v roce svého vzniku sdružovala.</a:t>
        </a:r>
      </a:p>
    </p188:txBody>
  </p188:cm>
</p188:cmLst>
</file>

<file path=ppt/comments/modernComment_105_B5703D5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3A209FA-71C5-4603-B505-78F372D73060}" authorId="{326632E5-489E-5BBC-77B0-E405216EA200}" created="2023-11-05T17:44:11.011">
    <pc:sldMkLst xmlns:pc="http://schemas.microsoft.com/office/powerpoint/2013/main/command">
      <pc:docMk/>
      <pc:sldMk cId="3044031827" sldId="261"/>
    </pc:sldMkLst>
    <p188:txBody>
      <a:bodyPr/>
      <a:lstStyle/>
      <a:p>
        <a:r>
          <a:rPr lang="cs-CZ"/>
          <a:t>Popsat divize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60CCED-DD64-74BB-1EEC-154A77408A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B43ACC1-78B5-42A2-4552-54DD11E6E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8673C5-934B-4E7A-4C90-9E58BB922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B3576-EFAF-4445-8A77-DCB78C8F74D5}" type="datetimeFigureOut">
              <a:rPr lang="cs-CZ" smtClean="0"/>
              <a:t>05.11.2023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E15952D-B3A4-811C-0F4B-F544F9A09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B706A76-F100-CBAE-7BF9-75AB85B3C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9653-B3D7-46E0-A0C4-D9FC955FF7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073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769C0-1DF5-E8C8-77AF-4D8C24E23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95F2A9-F6C6-3651-FEA1-6F5BC97FFE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DA158EB-EB5E-A6B2-5531-E43BD9742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B3576-EFAF-4445-8A77-DCB78C8F74D5}" type="datetimeFigureOut">
              <a:rPr lang="cs-CZ" smtClean="0"/>
              <a:t>05.11.2023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521857-B0AA-6D06-76D0-26EBDDF6F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19C9BA0-00F0-326B-8686-D6A539A0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9653-B3D7-46E0-A0C4-D9FC955FF7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8779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98E7A23-1795-0E08-BDD2-C191501CE1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57BE351-2754-86C7-5DA0-C556F4E1BA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436828D-3580-76CF-E65B-CC120795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B3576-EFAF-4445-8A77-DCB78C8F74D5}" type="datetimeFigureOut">
              <a:rPr lang="cs-CZ" smtClean="0"/>
              <a:t>05.11.2023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ECAA842-2B30-8B9E-05EE-56F5DB7DD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286380-CBCB-A657-F88E-85AB688CF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9653-B3D7-46E0-A0C4-D9FC955FF7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0932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5ABC40-FFAE-05B5-381A-D62B5923F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57F157-CC9C-7F78-4C00-0622CFB31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2DD237D-0141-63FC-D112-91E0F3299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B3576-EFAF-4445-8A77-DCB78C8F74D5}" type="datetimeFigureOut">
              <a:rPr lang="cs-CZ" smtClean="0"/>
              <a:t>05.11.2023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039C4D0-84E2-340A-D7F1-BC94D7100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D0F080F-EC3E-5E9A-F340-7185626E5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9653-B3D7-46E0-A0C4-D9FC955FF7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666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3B248F-BCB5-717D-26F1-4C1DF52FD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4035D3-2098-A945-7D66-E37B4C997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39C6774-4B7C-3129-6398-51A091891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B3576-EFAF-4445-8A77-DCB78C8F74D5}" type="datetimeFigureOut">
              <a:rPr lang="cs-CZ" smtClean="0"/>
              <a:t>05.11.2023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EB6897-0C9C-050C-5C2A-C4BF5A466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FE264B-52CC-8821-A702-9795183BE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9653-B3D7-46E0-A0C4-D9FC955FF7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533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1BDA42-88E5-C37A-8AAD-4DA18C27E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93372A-E167-4E25-44D2-D507BC113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0DD5CDC-1E51-02CF-CFF2-259414D85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E245EC2-EB1E-497F-2D6B-C8FFD8BD1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B3576-EFAF-4445-8A77-DCB78C8F74D5}" type="datetimeFigureOut">
              <a:rPr lang="cs-CZ" smtClean="0"/>
              <a:t>05.11.2023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AA8360F-C510-4AE7-7B8F-FC45F2007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737858E-0731-D6DF-1A4F-77FD5FBB9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9653-B3D7-46E0-A0C4-D9FC955FF7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8639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0C914A-BFCD-698D-E0D2-682291A94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D8D09D9-C483-D560-590C-067779048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903A73D-6069-7E44-6169-9CB4832E19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1C58108-48C1-9F90-4E02-A92D5140C6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5FE174B-C59D-0D2A-6D7B-422784737C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BAD19B4-58DB-3708-CF2B-B5062F87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B3576-EFAF-4445-8A77-DCB78C8F74D5}" type="datetimeFigureOut">
              <a:rPr lang="cs-CZ" smtClean="0"/>
              <a:t>05.11.2023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E5D4370-34E4-6DBB-DD7C-E77A4BB3E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C6509BC-8B2C-E111-EA82-5C4886669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9653-B3D7-46E0-A0C4-D9FC955FF7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1690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062FC0-23CF-1713-5EEA-D5BC34013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B8F03BA-7A3D-0E0C-7C28-0987CF5F5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B3576-EFAF-4445-8A77-DCB78C8F74D5}" type="datetimeFigureOut">
              <a:rPr lang="cs-CZ" smtClean="0"/>
              <a:t>05.11.2023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1006C5B-8A6C-6B62-EBD4-BB9954095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3426F91-C299-4B3E-861B-6F5FBFD9F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9653-B3D7-46E0-A0C4-D9FC955FF7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1348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8EE62DC-F3DC-E5E9-FDCB-8F7959EE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B3576-EFAF-4445-8A77-DCB78C8F74D5}" type="datetimeFigureOut">
              <a:rPr lang="cs-CZ" smtClean="0"/>
              <a:t>05.11.2023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D422FEA-3EF8-BDAF-CC0E-5018E8470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0CF49FC-4574-F01C-E446-336A37ECE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9653-B3D7-46E0-A0C4-D9FC955FF7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2534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788AB6-8FDD-B098-EF73-DA74360B0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47D69D-A88C-B5B1-A586-CE0FF383F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F99FA11-A64D-6237-8191-3F3D2AA14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6271878-9F0D-AD93-2425-E3D5973A1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B3576-EFAF-4445-8A77-DCB78C8F74D5}" type="datetimeFigureOut">
              <a:rPr lang="cs-CZ" smtClean="0"/>
              <a:t>05.11.2023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30ACAA0-A7FC-54A9-50DC-5BF49C471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385582E-5BE7-9CBF-6103-1A1991D33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9653-B3D7-46E0-A0C4-D9FC955FF7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718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066F06-A3F9-5D99-0D27-48EE33D21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F8EE33F-1278-7394-50E7-C27810DBC5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D0B63F9-CB7A-9E33-215B-A2363F2F86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69BF17E-8268-C98C-B637-C086E25D3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B3576-EFAF-4445-8A77-DCB78C8F74D5}" type="datetimeFigureOut">
              <a:rPr lang="cs-CZ" smtClean="0"/>
              <a:t>05.11.2023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6863803-6D15-24C6-C2BA-6E060D68D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1710DA1-8B9B-789B-36D4-7A827322A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9653-B3D7-46E0-A0C4-D9FC955FF7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046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C069F8C-6E10-C2F7-4006-70E0BBEFB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92A2434-656D-5B97-31D0-F939FF5B7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053002-B720-5A78-BB9B-E0B60F9D41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B3576-EFAF-4445-8A77-DCB78C8F74D5}" type="datetimeFigureOut">
              <a:rPr lang="cs-CZ" smtClean="0"/>
              <a:t>05.11.2023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2EA12C-4B4C-8526-BB68-82226D25B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8CB2C71-DA5C-6F93-45D1-D1797FAAF5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09653-B3D7-46E0-A0C4-D9FC955FF7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130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microsoft.com/office/2018/10/relationships/comments" Target="../comments/modernComment_101_35DC7D7F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microsoft.com/office/2018/10/relationships/comments" Target="../comments/modernComment_105_B5703D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FE004F-9E14-5FDD-7288-114C4EB2E5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C47C3CC-F2A1-E9B0-D03D-F18031C1F7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International Ice Hockey Federation (IIHF) Logo [EPS File] - AIOWF ...">
            <a:extLst>
              <a:ext uri="{FF2B5EF4-FFF2-40B4-BE49-F238E27FC236}">
                <a16:creationId xmlns:a16="http://schemas.microsoft.com/office/drawing/2014/main" id="{B05F1440-E1CD-84BD-8A3F-28B269985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004" y="358429"/>
            <a:ext cx="3413991" cy="579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436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osoba, oblečení, sport, sportovní hra&#10;&#10;Popis byl vytvořen automaticky">
            <a:extLst>
              <a:ext uri="{FF2B5EF4-FFF2-40B4-BE49-F238E27FC236}">
                <a16:creationId xmlns:a16="http://schemas.microsoft.com/office/drawing/2014/main" id="{D3F76388-DCF6-061A-1964-70AEB3D88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38692AC-99C5-25E4-55A7-4274093E9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Aharoni" panose="02010803020104030203" pitchFamily="2" charset="-79"/>
                <a:cs typeface="Aharoni" panose="02010803020104030203" pitchFamily="2" charset="-79"/>
              </a:rPr>
              <a:t>IIHF DNES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72D62B-50F8-FCD4-AE94-C29226D28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cs-CZ" sz="2000"/>
              <a:t>Využívání sociálních sítí</a:t>
            </a:r>
          </a:p>
          <a:p>
            <a:r>
              <a:rPr lang="cs-CZ" sz="2000"/>
              <a:t>Obnovení spolupráce s NHL</a:t>
            </a:r>
          </a:p>
          <a:p>
            <a:r>
              <a:rPr lang="cs-CZ" sz="2000"/>
              <a:t>Rozvoj ženského hokeje</a:t>
            </a:r>
          </a:p>
          <a:p>
            <a:r>
              <a:rPr lang="cs-CZ" sz="2000"/>
              <a:t>Diverzifikace šampionátů</a:t>
            </a:r>
          </a:p>
        </p:txBody>
      </p:sp>
      <p:pic>
        <p:nvPicPr>
          <p:cNvPr id="2050" name="Picture 2" descr="International Ice Hockey Federation (IIHF) Logo [EPS File] - AIOWF ...">
            <a:extLst>
              <a:ext uri="{FF2B5EF4-FFF2-40B4-BE49-F238E27FC236}">
                <a16:creationId xmlns:a16="http://schemas.microsoft.com/office/drawing/2014/main" id="{21383670-54B0-0078-50C2-30FC55AAB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55501"/>
            <a:ext cx="737032" cy="125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649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D19BB8BE-1351-4D9B-B761-F84A0B5B6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38692AC-99C5-25E4-55A7-4274093E9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73741"/>
            <a:ext cx="3785554" cy="2199341"/>
          </a:xfrm>
        </p:spPr>
        <p:txBody>
          <a:bodyPr anchor="b">
            <a:normAutofit/>
          </a:bodyPr>
          <a:lstStyle/>
          <a:p>
            <a:r>
              <a:rPr lang="cs-CZ" sz="3700" dirty="0">
                <a:latin typeface="Aharoni" panose="02010803020104030203" pitchFamily="2" charset="-79"/>
                <a:cs typeface="Aharoni" panose="02010803020104030203" pitchFamily="2" charset="-79"/>
              </a:rPr>
              <a:t>ZAJÍMAVOSTI, SKANDÁLY V IIHF</a:t>
            </a:r>
            <a:endParaRPr lang="cs-CZ" sz="37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72D62B-50F8-FCD4-AE94-C29226D28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982260"/>
            <a:ext cx="3748441" cy="3149600"/>
          </a:xfrm>
        </p:spPr>
        <p:txBody>
          <a:bodyPr>
            <a:normAutofit/>
          </a:bodyPr>
          <a:lstStyle/>
          <a:p>
            <a:r>
              <a:rPr lang="cs-CZ" sz="2000"/>
              <a:t>Summit series 1972: Série století</a:t>
            </a:r>
          </a:p>
          <a:p>
            <a:r>
              <a:rPr lang="cs-CZ" sz="2000"/>
              <a:t>Poprvé hráči NHL x Sovětský svaz</a:t>
            </a:r>
          </a:p>
          <a:p>
            <a:r>
              <a:rPr lang="cs-CZ" sz="2000"/>
              <a:t>Kanada vyhrála 4:3 na zápasy</a:t>
            </a:r>
          </a:p>
          <a:p>
            <a:r>
              <a:rPr lang="cs-CZ" sz="2000"/>
              <a:t>Výsledkem zvýšená popularita</a:t>
            </a:r>
          </a:p>
          <a:p>
            <a:endParaRPr lang="cs-CZ" sz="2000"/>
          </a:p>
        </p:txBody>
      </p:sp>
      <p:pic>
        <p:nvPicPr>
          <p:cNvPr id="5" name="Obrázek 4" descr="Obsah obrázku hokej, sportovní hra, sport, lední hokej&#10;&#10;Popis byl vytvořen automaticky">
            <a:extLst>
              <a:ext uri="{FF2B5EF4-FFF2-40B4-BE49-F238E27FC236}">
                <a16:creationId xmlns:a16="http://schemas.microsoft.com/office/drawing/2014/main" id="{023A0294-2048-C801-E23A-D11AB04E9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801" y="1692007"/>
            <a:ext cx="6362000" cy="3473986"/>
          </a:xfrm>
          <a:prstGeom prst="rect">
            <a:avLst/>
          </a:prstGeom>
        </p:spPr>
      </p:pic>
      <p:pic>
        <p:nvPicPr>
          <p:cNvPr id="2050" name="Picture 2" descr="International Ice Hockey Federation (IIHF) Logo [EPS File] - AIOWF ...">
            <a:extLst>
              <a:ext uri="{FF2B5EF4-FFF2-40B4-BE49-F238E27FC236}">
                <a16:creationId xmlns:a16="http://schemas.microsoft.com/office/drawing/2014/main" id="{21383670-54B0-0078-50C2-30FC55AAB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55501"/>
            <a:ext cx="737032" cy="125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114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38692AC-99C5-25E4-55A7-4274093E9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cs-CZ" sz="2600" dirty="0">
                <a:latin typeface="Aharoni" panose="02010803020104030203" pitchFamily="2" charset="-79"/>
                <a:cs typeface="Aharoni" panose="02010803020104030203" pitchFamily="2" charset="-79"/>
              </a:rPr>
              <a:t>ZAJÍMAVOSTI, SKANDÁLY A AFÉRY V RÁMCI IIHF</a:t>
            </a:r>
            <a:endParaRPr lang="cs-CZ" sz="2600" dirty="0"/>
          </a:p>
        </p:txBody>
      </p:sp>
      <p:sp>
        <p:nvSpPr>
          <p:cNvPr id="2057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72D62B-50F8-FCD4-AE94-C29226D28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cs-CZ" sz="2200"/>
              <a:t>Vyloučení Ruska z juniorských šampionátů – 2020 – 2022 - doping</a:t>
            </a:r>
          </a:p>
          <a:p>
            <a:r>
              <a:rPr lang="cs-CZ" sz="2200"/>
              <a:t> Tým, který pořádá MS v příštím roce nemůže sestoupit</a:t>
            </a:r>
          </a:p>
          <a:p>
            <a:r>
              <a:rPr lang="cs-CZ" sz="2200"/>
              <a:t>Nejvíce medailí – Kanada, Rusko, Česko</a:t>
            </a:r>
          </a:p>
          <a:p>
            <a:endParaRPr lang="cs-CZ" sz="2200"/>
          </a:p>
        </p:txBody>
      </p:sp>
      <p:pic>
        <p:nvPicPr>
          <p:cNvPr id="5" name="Obrázek 4" descr="Obsah obrázku osoba, hokej, sport, oblečení&#10;&#10;Popis byl vytvořen automaticky">
            <a:extLst>
              <a:ext uri="{FF2B5EF4-FFF2-40B4-BE49-F238E27FC236}">
                <a16:creationId xmlns:a16="http://schemas.microsoft.com/office/drawing/2014/main" id="{70F6F024-4739-C3BE-663F-F017168A6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487329"/>
            <a:ext cx="6903720" cy="3883342"/>
          </a:xfrm>
          <a:prstGeom prst="rect">
            <a:avLst/>
          </a:prstGeom>
        </p:spPr>
      </p:pic>
      <p:pic>
        <p:nvPicPr>
          <p:cNvPr id="2050" name="Picture 2" descr="International Ice Hockey Federation (IIHF) Logo [EPS File] - AIOWF ...">
            <a:extLst>
              <a:ext uri="{FF2B5EF4-FFF2-40B4-BE49-F238E27FC236}">
                <a16:creationId xmlns:a16="http://schemas.microsoft.com/office/drawing/2014/main" id="{21383670-54B0-0078-50C2-30FC55AAB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55501"/>
            <a:ext cx="737032" cy="125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676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8692AC-99C5-25E4-55A7-4274093E9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soba, oblečení, hokej, sportovní vybavení&#10;&#10;Popis byl vytvořen automaticky">
            <a:extLst>
              <a:ext uri="{FF2B5EF4-FFF2-40B4-BE49-F238E27FC236}">
                <a16:creationId xmlns:a16="http://schemas.microsoft.com/office/drawing/2014/main" id="{1BBFBC62-ABF8-C612-E4BC-F5A58ED656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8" y="0"/>
            <a:ext cx="6923566" cy="6858000"/>
          </a:xfrm>
        </p:spPr>
      </p:pic>
      <p:pic>
        <p:nvPicPr>
          <p:cNvPr id="2050" name="Picture 2" descr="International Ice Hockey Federation (IIHF) Logo [EPS File] - AIOWF ...">
            <a:extLst>
              <a:ext uri="{FF2B5EF4-FFF2-40B4-BE49-F238E27FC236}">
                <a16:creationId xmlns:a16="http://schemas.microsoft.com/office/drawing/2014/main" id="{21383670-54B0-0078-50C2-30FC55AAB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55501"/>
            <a:ext cx="737032" cy="125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FCE48B30-34A5-91C4-2E12-C40ED73079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2991801"/>
              </p:ext>
            </p:extLst>
          </p:nvPr>
        </p:nvGraphicFramePr>
        <p:xfrm>
          <a:off x="7147519" y="0"/>
          <a:ext cx="49433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6164720" imgH="19022040" progId="">
                  <p:embed/>
                </p:oleObj>
              </mc:Choice>
              <mc:Fallback>
                <p:oleObj r:id="rId4" imgW="16164720" imgH="19022040" progId="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FCE48B30-34A5-91C4-2E12-C40ED73079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47519" y="0"/>
                        <a:ext cx="4943313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7795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8692AC-99C5-25E4-55A7-4274093E9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>
              <a:solidFill>
                <a:srgbClr val="CE211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72D62B-50F8-FCD4-AE94-C29226D28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8" y="3699641"/>
            <a:ext cx="5214055" cy="3076411"/>
          </a:xfrm>
        </p:spPr>
        <p:txBody>
          <a:bodyPr/>
          <a:lstStyle/>
          <a:p>
            <a:r>
              <a:rPr lang="cs-CZ" dirty="0"/>
              <a:t>Mezinárodní federace ledního hokeje </a:t>
            </a:r>
          </a:p>
          <a:p>
            <a:r>
              <a:rPr lang="cs-CZ" dirty="0"/>
              <a:t>(International </a:t>
            </a:r>
            <a:r>
              <a:rPr lang="cs-CZ" dirty="0" err="1"/>
              <a:t>Ice</a:t>
            </a:r>
            <a:r>
              <a:rPr lang="cs-CZ" dirty="0"/>
              <a:t> </a:t>
            </a:r>
            <a:r>
              <a:rPr lang="cs-CZ" dirty="0" err="1"/>
              <a:t>Hockey</a:t>
            </a:r>
            <a:r>
              <a:rPr lang="cs-CZ" dirty="0"/>
              <a:t> </a:t>
            </a:r>
            <a:r>
              <a:rPr lang="cs-CZ" dirty="0" err="1"/>
              <a:t>Federation</a:t>
            </a:r>
            <a:r>
              <a:rPr lang="cs-CZ" dirty="0"/>
              <a:t>)</a:t>
            </a:r>
          </a:p>
          <a:p>
            <a:r>
              <a:rPr lang="cs-CZ" dirty="0"/>
              <a:t>83 členských zemí</a:t>
            </a:r>
          </a:p>
          <a:p>
            <a:endParaRPr lang="cs-CZ" dirty="0"/>
          </a:p>
        </p:txBody>
      </p:sp>
      <p:pic>
        <p:nvPicPr>
          <p:cNvPr id="2050" name="Picture 2" descr="International Ice Hockey Federation (IIHF) Logo [EPS File] - AIOWF ...">
            <a:extLst>
              <a:ext uri="{FF2B5EF4-FFF2-40B4-BE49-F238E27FC236}">
                <a16:creationId xmlns:a16="http://schemas.microsoft.com/office/drawing/2014/main" id="{21383670-54B0-0078-50C2-30FC55AAB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55501"/>
            <a:ext cx="737032" cy="125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0F6E0250-FE6F-0A1F-D9C2-FFA3E8804D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5058850"/>
              </p:ext>
            </p:extLst>
          </p:nvPr>
        </p:nvGraphicFramePr>
        <p:xfrm>
          <a:off x="906463" y="681038"/>
          <a:ext cx="1971675" cy="72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707640" imgH="1358640" progId="">
                  <p:embed/>
                </p:oleObj>
              </mc:Choice>
              <mc:Fallback>
                <p:oleObj r:id="rId3" imgW="3707640" imgH="1358640" progId="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0F6E0250-FE6F-0A1F-D9C2-FFA3E8804D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06463" y="681038"/>
                        <a:ext cx="1971675" cy="722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ázek 5" descr="Obsah obrázku sport, hokej, sportovní hra, bruslení&#10;&#10;Popis byl vytvořen automaticky">
            <a:extLst>
              <a:ext uri="{FF2B5EF4-FFF2-40B4-BE49-F238E27FC236}">
                <a16:creationId xmlns:a16="http://schemas.microsoft.com/office/drawing/2014/main" id="{8F70E65D-520A-CC14-9411-DBFBF3251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0" y="1"/>
            <a:ext cx="7019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30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38692AC-99C5-25E4-55A7-4274093E9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5400">
                <a:latin typeface="Aharoni" panose="02010803020104030203" pitchFamily="2" charset="-79"/>
                <a:cs typeface="Aharoni" panose="02010803020104030203" pitchFamily="2" charset="-79"/>
              </a:rPr>
              <a:t>HISTORIE</a:t>
            </a:r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72D62B-50F8-FCD4-AE94-C29226D28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cs-CZ" sz="2200" dirty="0"/>
              <a:t>Paříž 1908 </a:t>
            </a:r>
          </a:p>
          <a:p>
            <a:r>
              <a:rPr lang="cs-CZ" sz="2200" dirty="0"/>
              <a:t>Různé verze pravidel </a:t>
            </a:r>
          </a:p>
          <a:p>
            <a:r>
              <a:rPr lang="cs-CZ" sz="2200" dirty="0"/>
              <a:t>Potřeba jednoty k pořádání mezinárodních soutěží</a:t>
            </a:r>
          </a:p>
          <a:p>
            <a:r>
              <a:rPr lang="cs-CZ" sz="2200" dirty="0"/>
              <a:t>Češi a IIHF</a:t>
            </a:r>
          </a:p>
        </p:txBody>
      </p:sp>
      <p:pic>
        <p:nvPicPr>
          <p:cNvPr id="5" name="Obrázek 4" descr="Obsah obrázku oblečení, osoba, venku, muž&#10;&#10;Popis byl vytvořen automaticky">
            <a:extLst>
              <a:ext uri="{FF2B5EF4-FFF2-40B4-BE49-F238E27FC236}">
                <a16:creationId xmlns:a16="http://schemas.microsoft.com/office/drawing/2014/main" id="{CC3EE82B-79EF-F9FD-2065-787FD40728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2" r="2137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2050" name="Picture 2" descr="International Ice Hockey Federation (IIHF) Logo [EPS File] - AIOWF ...">
            <a:extLst>
              <a:ext uri="{FF2B5EF4-FFF2-40B4-BE49-F238E27FC236}">
                <a16:creationId xmlns:a16="http://schemas.microsoft.com/office/drawing/2014/main" id="{21383670-54B0-0078-50C2-30FC55AAB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55501"/>
            <a:ext cx="737032" cy="125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64249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8692AC-99C5-25E4-55A7-4274093E9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4" y="741391"/>
            <a:ext cx="3549649" cy="1616203"/>
          </a:xfrm>
        </p:spPr>
        <p:txBody>
          <a:bodyPr anchor="b">
            <a:normAutofit/>
          </a:bodyPr>
          <a:lstStyle/>
          <a:p>
            <a:r>
              <a:rPr lang="cs-CZ" sz="3200">
                <a:latin typeface="Aharoni" panose="02010803020104030203" pitchFamily="2" charset="-79"/>
                <a:cs typeface="Aharoni" panose="02010803020104030203" pitchFamily="2" charset="-79"/>
              </a:rPr>
              <a:t>MISE &amp; CÍLE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72D62B-50F8-FCD4-AE94-C29226D28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3346964" cy="3447832"/>
          </a:xfrm>
        </p:spPr>
        <p:txBody>
          <a:bodyPr anchor="t">
            <a:normAutofit/>
          </a:bodyPr>
          <a:lstStyle/>
          <a:p>
            <a:r>
              <a:rPr lang="cs-CZ" sz="2000"/>
              <a:t>Podporovat a rozvíjet hokej po celém světě</a:t>
            </a:r>
          </a:p>
          <a:p>
            <a:r>
              <a:rPr lang="cs-CZ" sz="2000"/>
              <a:t>Poskytovat hráčům možnost reprezentovat svou zemi a pořádat světové šampionáty</a:t>
            </a:r>
          </a:p>
          <a:p>
            <a:endParaRPr lang="cs-CZ" sz="2000"/>
          </a:p>
        </p:txBody>
      </p:sp>
      <p:pic>
        <p:nvPicPr>
          <p:cNvPr id="5" name="Obrázek 4" descr="Obsah obrázku sport, bruslení, sportovní hra, hokej&#10;&#10;Popis byl vytvořen automaticky">
            <a:extLst>
              <a:ext uri="{FF2B5EF4-FFF2-40B4-BE49-F238E27FC236}">
                <a16:creationId xmlns:a16="http://schemas.microsoft.com/office/drawing/2014/main" id="{4B4E49D1-2443-0136-9E7F-C3F9455A4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8" r="21922" b="-1"/>
          <a:stretch/>
        </p:blipFill>
        <p:spPr>
          <a:xfrm>
            <a:off x="5089243" y="877413"/>
            <a:ext cx="6222628" cy="5043096"/>
          </a:xfrm>
          <a:prstGeom prst="rect">
            <a:avLst/>
          </a:prstGeom>
        </p:spPr>
      </p:pic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3AFCAD34-1AFC-BC1A-F6B2-C34C6391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89243" y="5858828"/>
            <a:ext cx="6226463" cy="123363"/>
            <a:chOff x="7015162" y="5858828"/>
            <a:chExt cx="4300544" cy="123363"/>
          </a:xfrm>
        </p:grpSpPr>
        <p:sp>
          <p:nvSpPr>
            <p:cNvPr id="2056" name="Rectangle 2055">
              <a:extLst>
                <a:ext uri="{FF2B5EF4-FFF2-40B4-BE49-F238E27FC236}">
                  <a16:creationId xmlns:a16="http://schemas.microsoft.com/office/drawing/2014/main" id="{1129F4A2-3705-CF87-3DDA-AF9CE9389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7" name="Rectangle 2056">
              <a:extLst>
                <a:ext uri="{FF2B5EF4-FFF2-40B4-BE49-F238E27FC236}">
                  <a16:creationId xmlns:a16="http://schemas.microsoft.com/office/drawing/2014/main" id="{891B1028-FC76-5583-3A1F-5815A7DCF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 descr="International Ice Hockey Federation (IIHF) Logo [EPS File] - AIOWF ...">
            <a:extLst>
              <a:ext uri="{FF2B5EF4-FFF2-40B4-BE49-F238E27FC236}">
                <a16:creationId xmlns:a16="http://schemas.microsoft.com/office/drawing/2014/main" id="{21383670-54B0-0078-50C2-30FC55AAB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55501"/>
            <a:ext cx="737032" cy="125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444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8692AC-99C5-25E4-55A7-4274093E9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dirty="0">
                <a:latin typeface="Aharoni" panose="02010803020104030203" pitchFamily="2" charset="-79"/>
                <a:cs typeface="Aharoni" panose="02010803020104030203" pitchFamily="2" charset="-79"/>
              </a:rPr>
              <a:t>ORGANIZACE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72D62B-50F8-FCD4-AE94-C29226D28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Prezident Luc </a:t>
            </a:r>
            <a:r>
              <a:rPr lang="cs-CZ" dirty="0" err="1"/>
              <a:t>Tardif</a:t>
            </a:r>
            <a:r>
              <a:rPr lang="cs-CZ" dirty="0"/>
              <a:t> </a:t>
            </a:r>
          </a:p>
          <a:p>
            <a:r>
              <a:rPr lang="cs-CZ" dirty="0"/>
              <a:t>Výkonný výbor, členové</a:t>
            </a:r>
          </a:p>
          <a:p>
            <a:endParaRPr lang="cs-CZ" dirty="0"/>
          </a:p>
        </p:txBody>
      </p:sp>
      <p:pic>
        <p:nvPicPr>
          <p:cNvPr id="2050" name="Picture 2" descr="International Ice Hockey Federation (IIHF) Logo [EPS File] - AIOWF ...">
            <a:extLst>
              <a:ext uri="{FF2B5EF4-FFF2-40B4-BE49-F238E27FC236}">
                <a16:creationId xmlns:a16="http://schemas.microsoft.com/office/drawing/2014/main" id="{21383670-54B0-0078-50C2-30FC55AAB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55501"/>
            <a:ext cx="737032" cy="125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C5376193-823C-E02A-BBFD-27FC61C631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4220572"/>
              </p:ext>
            </p:extLst>
          </p:nvPr>
        </p:nvGraphicFramePr>
        <p:xfrm>
          <a:off x="6096000" y="1027906"/>
          <a:ext cx="5593690" cy="5593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060000" imgH="3060000" progId="">
                  <p:embed/>
                </p:oleObj>
              </mc:Choice>
              <mc:Fallback>
                <p:oleObj r:id="rId3" imgW="3060000" imgH="3060000" progId="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C5376193-823C-E02A-BBFD-27FC61C631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0" y="1027906"/>
                        <a:ext cx="5593690" cy="55936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6218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8692AC-99C5-25E4-55A7-4274093E9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dirty="0">
                <a:latin typeface="Aharoni" panose="02010803020104030203" pitchFamily="2" charset="-79"/>
                <a:cs typeface="Aharoni" panose="02010803020104030203" pitchFamily="2" charset="-79"/>
              </a:rPr>
              <a:t>ŠAMPIONÁTY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72D62B-50F8-FCD4-AE94-C29226D28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Mužské kategorie</a:t>
            </a:r>
          </a:p>
          <a:p>
            <a:r>
              <a:rPr lang="cs-CZ" dirty="0"/>
              <a:t>Ženské kategorie</a:t>
            </a:r>
          </a:p>
          <a:p>
            <a:r>
              <a:rPr lang="cs-CZ" dirty="0"/>
              <a:t>Juniorské kategorie</a:t>
            </a:r>
          </a:p>
          <a:p>
            <a:r>
              <a:rPr lang="cs-CZ" dirty="0"/>
              <a:t>Každá z kategorií má divize</a:t>
            </a:r>
          </a:p>
        </p:txBody>
      </p:sp>
      <p:pic>
        <p:nvPicPr>
          <p:cNvPr id="2050" name="Picture 2" descr="International Ice Hockey Federation (IIHF) Logo [EPS File] - AIOWF ...">
            <a:extLst>
              <a:ext uri="{FF2B5EF4-FFF2-40B4-BE49-F238E27FC236}">
                <a16:creationId xmlns:a16="http://schemas.microsoft.com/office/drawing/2014/main" id="{21383670-54B0-0078-50C2-30FC55AAB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55501"/>
            <a:ext cx="737032" cy="125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3E9DEB1A-1A42-F9FF-D634-2EADA9A061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0319426"/>
              </p:ext>
            </p:extLst>
          </p:nvPr>
        </p:nvGraphicFramePr>
        <p:xfrm>
          <a:off x="5618451" y="1306573"/>
          <a:ext cx="5858120" cy="5149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889720" imgH="2539800" progId="">
                  <p:embed/>
                </p:oleObj>
              </mc:Choice>
              <mc:Fallback>
                <p:oleObj r:id="rId4" imgW="2889720" imgH="253980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3E9DEB1A-1A42-F9FF-D634-2EADA9A061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18451" y="1306573"/>
                        <a:ext cx="5858120" cy="51499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403182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8692AC-99C5-25E4-55A7-4274093E9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3455821" cy="1616203"/>
          </a:xfrm>
        </p:spPr>
        <p:txBody>
          <a:bodyPr anchor="b">
            <a:normAutofit/>
          </a:bodyPr>
          <a:lstStyle/>
          <a:p>
            <a:r>
              <a:rPr lang="cs-CZ" sz="3200" dirty="0">
                <a:latin typeface="Aharoni" panose="02010803020104030203" pitchFamily="2" charset="-79"/>
                <a:cs typeface="Aharoni" panose="02010803020104030203" pitchFamily="2" charset="-79"/>
              </a:rPr>
              <a:t>VÝZNAM IIHF PRO HOKEJ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72D62B-50F8-FCD4-AE94-C29226D28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3455821" cy="3447832"/>
          </a:xfrm>
        </p:spPr>
        <p:txBody>
          <a:bodyPr anchor="t">
            <a:normAutofit/>
          </a:bodyPr>
          <a:lstStyle/>
          <a:p>
            <a:r>
              <a:rPr lang="cs-CZ" sz="2000"/>
              <a:t>Určuje jednotná pravidla </a:t>
            </a:r>
          </a:p>
          <a:p>
            <a:r>
              <a:rPr lang="cs-CZ" sz="2000"/>
              <a:t>Rozvíjí hokej v méně hokejových zemích</a:t>
            </a:r>
          </a:p>
          <a:p>
            <a:r>
              <a:rPr lang="cs-CZ" sz="2000"/>
              <a:t>Podporuje spolupráci jednotlivých svazů a federací</a:t>
            </a:r>
          </a:p>
          <a:p>
            <a:r>
              <a:rPr lang="cs-CZ" sz="2000"/>
              <a:t>Zastřešuje soutěže a turnaje spadající pod IIHF</a:t>
            </a:r>
          </a:p>
        </p:txBody>
      </p:sp>
      <p:pic>
        <p:nvPicPr>
          <p:cNvPr id="5" name="Obrázek 4" descr="Obsah obrázku osoba, hokej, sport, oblečení&#10;&#10;Popis byl vytvořen automaticky">
            <a:extLst>
              <a:ext uri="{FF2B5EF4-FFF2-40B4-BE49-F238E27FC236}">
                <a16:creationId xmlns:a16="http://schemas.microsoft.com/office/drawing/2014/main" id="{98BD1BE3-9A71-7F7C-2D7B-B3E5C3E07F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2" r="11655" b="-1"/>
          <a:stretch/>
        </p:blipFill>
        <p:spPr>
          <a:xfrm>
            <a:off x="5086726" y="10"/>
            <a:ext cx="7105273" cy="6857990"/>
          </a:xfrm>
          <a:prstGeom prst="rect">
            <a:avLst/>
          </a:prstGeom>
        </p:spPr>
      </p:pic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A5AFD70F-20E3-55D2-E154-7D4FACFBB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2056" name="Rectangle 2055">
              <a:extLst>
                <a:ext uri="{FF2B5EF4-FFF2-40B4-BE49-F238E27FC236}">
                  <a16:creationId xmlns:a16="http://schemas.microsoft.com/office/drawing/2014/main" id="{2FBDB812-268E-7EC5-B48A-7522718164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7" name="Rectangle 2056">
              <a:extLst>
                <a:ext uri="{FF2B5EF4-FFF2-40B4-BE49-F238E27FC236}">
                  <a16:creationId xmlns:a16="http://schemas.microsoft.com/office/drawing/2014/main" id="{EDA30E18-AA70-D998-AAFC-727CB0367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 descr="International Ice Hockey Federation (IIHF) Logo [EPS File] - AIOWF ...">
            <a:extLst>
              <a:ext uri="{FF2B5EF4-FFF2-40B4-BE49-F238E27FC236}">
                <a16:creationId xmlns:a16="http://schemas.microsoft.com/office/drawing/2014/main" id="{21383670-54B0-0078-50C2-30FC55AAB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55501"/>
            <a:ext cx="737032" cy="125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263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8692AC-99C5-25E4-55A7-4274093E9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3455821" cy="1616203"/>
          </a:xfrm>
        </p:spPr>
        <p:txBody>
          <a:bodyPr anchor="b">
            <a:normAutofit/>
          </a:bodyPr>
          <a:lstStyle/>
          <a:p>
            <a:r>
              <a:rPr lang="cs-CZ" sz="3200">
                <a:latin typeface="Aharoni" panose="02010803020104030203" pitchFamily="2" charset="-79"/>
                <a:cs typeface="Aharoni" panose="02010803020104030203" pitchFamily="2" charset="-79"/>
              </a:rPr>
              <a:t>IIHF A OLYMPIJSKÉ HRY</a:t>
            </a:r>
            <a:endParaRPr lang="cs-CZ" sz="32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72D62B-50F8-FCD4-AE94-C29226D28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3455821" cy="3447832"/>
          </a:xfrm>
        </p:spPr>
        <p:txBody>
          <a:bodyPr anchor="t">
            <a:normAutofit/>
          </a:bodyPr>
          <a:lstStyle/>
          <a:p>
            <a:r>
              <a:rPr lang="cs-CZ" sz="2000"/>
              <a:t>IIHF spolupracuje s MOV</a:t>
            </a:r>
          </a:p>
          <a:p>
            <a:r>
              <a:rPr lang="cs-CZ" sz="2000"/>
              <a:t>Domlouvá účast s hráči NHL </a:t>
            </a:r>
          </a:p>
          <a:p>
            <a:r>
              <a:rPr lang="cs-CZ" sz="2000"/>
              <a:t>Poprvé hráči z NHL na OH 1998 (Nagano)</a:t>
            </a:r>
          </a:p>
          <a:p>
            <a:r>
              <a:rPr lang="cs-CZ" sz="2000"/>
              <a:t>Naposledy hráči z NHL na OH 2014 (Soči)</a:t>
            </a:r>
          </a:p>
          <a:p>
            <a:r>
              <a:rPr lang="cs-CZ" sz="2000"/>
              <a:t>2026 v Miláně by být měli</a:t>
            </a:r>
          </a:p>
        </p:txBody>
      </p:sp>
      <p:pic>
        <p:nvPicPr>
          <p:cNvPr id="7" name="Obrázek 6" descr="Obsah obrázku sport, osoba, sportovní hra, hokej&#10;&#10;Popis byl vytvořen automaticky">
            <a:extLst>
              <a:ext uri="{FF2B5EF4-FFF2-40B4-BE49-F238E27FC236}">
                <a16:creationId xmlns:a16="http://schemas.microsoft.com/office/drawing/2014/main" id="{DA3D861C-1DA6-1C6F-02E0-8DAFF1F5ED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r="13486"/>
          <a:stretch/>
        </p:blipFill>
        <p:spPr>
          <a:xfrm>
            <a:off x="5086726" y="10"/>
            <a:ext cx="7105273" cy="6857990"/>
          </a:xfrm>
          <a:prstGeom prst="rect">
            <a:avLst/>
          </a:prstGeom>
        </p:spPr>
      </p:pic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A5AFD70F-20E3-55D2-E154-7D4FACFBB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2056" name="Rectangle 2055">
              <a:extLst>
                <a:ext uri="{FF2B5EF4-FFF2-40B4-BE49-F238E27FC236}">
                  <a16:creationId xmlns:a16="http://schemas.microsoft.com/office/drawing/2014/main" id="{2FBDB812-268E-7EC5-B48A-7522718164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7" name="Rectangle 2056">
              <a:extLst>
                <a:ext uri="{FF2B5EF4-FFF2-40B4-BE49-F238E27FC236}">
                  <a16:creationId xmlns:a16="http://schemas.microsoft.com/office/drawing/2014/main" id="{EDA30E18-AA70-D998-AAFC-727CB0367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 descr="International Ice Hockey Federation (IIHF) Logo [EPS File] - AIOWF ...">
            <a:extLst>
              <a:ext uri="{FF2B5EF4-FFF2-40B4-BE49-F238E27FC236}">
                <a16:creationId xmlns:a16="http://schemas.microsoft.com/office/drawing/2014/main" id="{21383670-54B0-0078-50C2-30FC55AAB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55501"/>
            <a:ext cx="737032" cy="125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402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4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38692AC-99C5-25E4-55A7-4274093E9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cs-CZ" sz="3400">
                <a:latin typeface="Aharoni" panose="02010803020104030203" pitchFamily="2" charset="-79"/>
                <a:cs typeface="Aharoni" panose="02010803020104030203" pitchFamily="2" charset="-79"/>
              </a:rPr>
              <a:t>SPOLUPRÁCE S NÁRODNÍMI FEDERACEMI</a:t>
            </a:r>
            <a:endParaRPr lang="cs-CZ" sz="3400"/>
          </a:p>
        </p:txBody>
      </p:sp>
      <p:sp>
        <p:nvSpPr>
          <p:cNvPr id="2060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72D62B-50F8-FCD4-AE94-C29226D28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cs-CZ" sz="2200"/>
              <a:t>Spolupráce s národními federacemi</a:t>
            </a:r>
          </a:p>
          <a:p>
            <a:r>
              <a:rPr lang="cs-CZ" sz="2200"/>
              <a:t>Projekty pro mládež</a:t>
            </a:r>
          </a:p>
          <a:p>
            <a:r>
              <a:rPr lang="cs-CZ" sz="2200"/>
              <a:t>Tréninkové programy</a:t>
            </a:r>
          </a:p>
          <a:p>
            <a:r>
              <a:rPr lang="cs-CZ" sz="2200"/>
              <a:t>Finance</a:t>
            </a:r>
          </a:p>
          <a:p>
            <a:r>
              <a:rPr lang="cs-CZ" sz="2200"/>
              <a:t>Pořádání turnajů</a:t>
            </a:r>
          </a:p>
          <a:p>
            <a:pPr marL="0" indent="0">
              <a:buNone/>
            </a:pPr>
            <a:endParaRPr lang="cs-CZ" sz="2200"/>
          </a:p>
        </p:txBody>
      </p:sp>
      <p:pic>
        <p:nvPicPr>
          <p:cNvPr id="5" name="Obrázek 4" descr="Obsah obrázku osoba, oblečení, hokej, skupina&#10;&#10;Popis byl vytvořen automaticky">
            <a:extLst>
              <a:ext uri="{FF2B5EF4-FFF2-40B4-BE49-F238E27FC236}">
                <a16:creationId xmlns:a16="http://schemas.microsoft.com/office/drawing/2014/main" id="{0919F62B-4FBE-D557-CCD7-0E80B24D5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277665"/>
            <a:ext cx="6903720" cy="4302670"/>
          </a:xfrm>
          <a:prstGeom prst="rect">
            <a:avLst/>
          </a:prstGeom>
        </p:spPr>
      </p:pic>
      <p:pic>
        <p:nvPicPr>
          <p:cNvPr id="2050" name="Picture 2" descr="International Ice Hockey Federation (IIHF) Logo [EPS File] - AIOWF ...">
            <a:extLst>
              <a:ext uri="{FF2B5EF4-FFF2-40B4-BE49-F238E27FC236}">
                <a16:creationId xmlns:a16="http://schemas.microsoft.com/office/drawing/2014/main" id="{21383670-54B0-0078-50C2-30FC55AAB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55501"/>
            <a:ext cx="737032" cy="125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00253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226</Words>
  <Application>Microsoft Office PowerPoint</Application>
  <PresentationFormat>Širokoúhlá obrazovka</PresentationFormat>
  <Paragraphs>50</Paragraphs>
  <Slides>13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0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Aharoni</vt:lpstr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HISTORIE</vt:lpstr>
      <vt:lpstr>MISE &amp; CÍLE</vt:lpstr>
      <vt:lpstr>ORGANIZACE</vt:lpstr>
      <vt:lpstr>ŠAMPIONÁTY</vt:lpstr>
      <vt:lpstr>VÝZNAM IIHF PRO HOKEJ</vt:lpstr>
      <vt:lpstr>IIHF A OLYMPIJSKÉ HRY</vt:lpstr>
      <vt:lpstr>SPOLUPRÁCE S NÁRODNÍMI FEDERACEMI</vt:lpstr>
      <vt:lpstr>IIHF DNES</vt:lpstr>
      <vt:lpstr>ZAJÍMAVOSTI, SKANDÁLY V IIHF</vt:lpstr>
      <vt:lpstr>ZAJÍMAVOSTI, SKANDÁLY A AFÉRY V RÁMCI IIHF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Ludě k</dc:creator>
  <cp:lastModifiedBy>Ludě k</cp:lastModifiedBy>
  <cp:revision>4</cp:revision>
  <dcterms:created xsi:type="dcterms:W3CDTF">2023-11-05T17:10:56Z</dcterms:created>
  <dcterms:modified xsi:type="dcterms:W3CDTF">2023-11-05T21:38:35Z</dcterms:modified>
</cp:coreProperties>
</file>