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70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69E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61949" autoAdjust="0"/>
  </p:normalViewPr>
  <p:slideViewPr>
    <p:cSldViewPr snapToGrid="0">
      <p:cViewPr varScale="1">
        <p:scale>
          <a:sx n="55" d="100"/>
          <a:sy n="55" d="100"/>
        </p:scale>
        <p:origin x="2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513DF-0F07-446C-B2ED-ACCC3E522F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BA7FA-766F-4FDF-892A-85E6D312FA80}">
      <dgm:prSet/>
      <dgm:spPr/>
      <dgm:t>
        <a:bodyPr/>
        <a:lstStyle/>
        <a:p>
          <a:r>
            <a:rPr lang="cs-CZ"/>
            <a:t>Mezinárodní federace fotbalových asociací </a:t>
          </a:r>
          <a:endParaRPr lang="en-US"/>
        </a:p>
      </dgm:t>
    </dgm:pt>
    <dgm:pt modelId="{6E892C35-ADBA-4D72-8463-80D88AAA9C66}" type="parTrans" cxnId="{D43E146E-8CFF-44C2-BCCE-95F95C6531A3}">
      <dgm:prSet/>
      <dgm:spPr/>
      <dgm:t>
        <a:bodyPr/>
        <a:lstStyle/>
        <a:p>
          <a:endParaRPr lang="en-US"/>
        </a:p>
      </dgm:t>
    </dgm:pt>
    <dgm:pt modelId="{563F44AF-4CBA-40F0-8753-29325575AF6C}" type="sibTrans" cxnId="{D43E146E-8CFF-44C2-BCCE-95F95C6531A3}">
      <dgm:prSet/>
      <dgm:spPr/>
      <dgm:t>
        <a:bodyPr/>
        <a:lstStyle/>
        <a:p>
          <a:endParaRPr lang="en-US"/>
        </a:p>
      </dgm:t>
    </dgm:pt>
    <dgm:pt modelId="{9E1E0B21-2960-42C2-8CB5-7EDACB43EAC2}">
      <dgm:prSet/>
      <dgm:spPr/>
      <dgm:t>
        <a:bodyPr/>
        <a:lstStyle/>
        <a:p>
          <a:r>
            <a:rPr lang="cs-CZ" dirty="0"/>
            <a:t>Řídící program pro fotbal, futsal a plážový fotbal</a:t>
          </a:r>
          <a:endParaRPr lang="en-US" dirty="0"/>
        </a:p>
      </dgm:t>
    </dgm:pt>
    <dgm:pt modelId="{DA6D123E-DCF9-4C60-B0E9-E77C62CC1D1C}" type="parTrans" cxnId="{FD6377FF-7895-4D0A-8BB1-05F1BB5CD18C}">
      <dgm:prSet/>
      <dgm:spPr/>
      <dgm:t>
        <a:bodyPr/>
        <a:lstStyle/>
        <a:p>
          <a:endParaRPr lang="en-US"/>
        </a:p>
      </dgm:t>
    </dgm:pt>
    <dgm:pt modelId="{AC052B78-FD7F-4773-B340-014222D78BE3}" type="sibTrans" cxnId="{FD6377FF-7895-4D0A-8BB1-05F1BB5CD18C}">
      <dgm:prSet/>
      <dgm:spPr/>
      <dgm:t>
        <a:bodyPr/>
        <a:lstStyle/>
        <a:p>
          <a:endParaRPr lang="en-US"/>
        </a:p>
      </dgm:t>
    </dgm:pt>
    <dgm:pt modelId="{EC6E287F-3B58-4D99-8D96-9A10A150DF98}">
      <dgm:prSet/>
      <dgm:spPr/>
      <dgm:t>
        <a:bodyPr/>
        <a:lstStyle/>
        <a:p>
          <a:r>
            <a:rPr lang="cs-CZ"/>
            <a:t>211 členských národních asociací</a:t>
          </a:r>
          <a:endParaRPr lang="en-US"/>
        </a:p>
      </dgm:t>
    </dgm:pt>
    <dgm:pt modelId="{6FCD1072-F8A7-4911-A27E-D45844801456}" type="parTrans" cxnId="{E865FD1F-AC39-4466-89BD-373CC7F8032D}">
      <dgm:prSet/>
      <dgm:spPr/>
      <dgm:t>
        <a:bodyPr/>
        <a:lstStyle/>
        <a:p>
          <a:endParaRPr lang="en-US"/>
        </a:p>
      </dgm:t>
    </dgm:pt>
    <dgm:pt modelId="{7EEC2172-2F60-4501-B1FC-64C88A197E68}" type="sibTrans" cxnId="{E865FD1F-AC39-4466-89BD-373CC7F8032D}">
      <dgm:prSet/>
      <dgm:spPr/>
      <dgm:t>
        <a:bodyPr/>
        <a:lstStyle/>
        <a:p>
          <a:endParaRPr lang="en-US"/>
        </a:p>
      </dgm:t>
    </dgm:pt>
    <dgm:pt modelId="{9CB95B54-F69B-490D-8789-B77957E3E29F}">
      <dgm:prSet/>
      <dgm:spPr/>
      <dgm:t>
        <a:bodyPr/>
        <a:lstStyle/>
        <a:p>
          <a:r>
            <a:rPr lang="cs-CZ" dirty="0"/>
            <a:t>Prezident: Gianni </a:t>
          </a:r>
          <a:r>
            <a:rPr lang="cs-CZ" dirty="0" err="1"/>
            <a:t>Infantino</a:t>
          </a:r>
          <a:endParaRPr lang="cs-CZ" dirty="0"/>
        </a:p>
        <a:p>
          <a:endParaRPr lang="en-US" dirty="0"/>
        </a:p>
      </dgm:t>
    </dgm:pt>
    <dgm:pt modelId="{9325E325-4C43-4C90-AACA-91162E5E580E}" type="parTrans" cxnId="{A57511F8-06ED-43CB-A6A6-4184F7748071}">
      <dgm:prSet/>
      <dgm:spPr/>
      <dgm:t>
        <a:bodyPr/>
        <a:lstStyle/>
        <a:p>
          <a:endParaRPr lang="en-US"/>
        </a:p>
      </dgm:t>
    </dgm:pt>
    <dgm:pt modelId="{4D029EDD-14F5-4D92-9D6D-F9B4935E3855}" type="sibTrans" cxnId="{A57511F8-06ED-43CB-A6A6-4184F7748071}">
      <dgm:prSet/>
      <dgm:spPr/>
      <dgm:t>
        <a:bodyPr/>
        <a:lstStyle/>
        <a:p>
          <a:endParaRPr lang="en-US"/>
        </a:p>
      </dgm:t>
    </dgm:pt>
    <dgm:pt modelId="{97F41A2C-CB0E-4CB4-AA3C-53F9B292004F}">
      <dgm:prSet/>
      <dgm:spPr/>
      <dgm:t>
        <a:bodyPr/>
        <a:lstStyle/>
        <a:p>
          <a:r>
            <a:rPr lang="cs-CZ" dirty="0"/>
            <a:t>Pod organizaci spadá 6 kontinentálních federací</a:t>
          </a:r>
          <a:endParaRPr lang="en-US" dirty="0"/>
        </a:p>
      </dgm:t>
    </dgm:pt>
    <dgm:pt modelId="{63B6FBF0-53B6-4A40-B7A5-2A1D68B82602}" type="parTrans" cxnId="{7C071074-E6FC-43B0-A712-E1FDFA039605}">
      <dgm:prSet/>
      <dgm:spPr/>
      <dgm:t>
        <a:bodyPr/>
        <a:lstStyle/>
        <a:p>
          <a:endParaRPr lang="cs-CZ"/>
        </a:p>
      </dgm:t>
    </dgm:pt>
    <dgm:pt modelId="{4CD19C19-A0EA-4D1D-AA17-04B86C9F3D3A}" type="sibTrans" cxnId="{7C071074-E6FC-43B0-A712-E1FDFA039605}">
      <dgm:prSet/>
      <dgm:spPr/>
      <dgm:t>
        <a:bodyPr/>
        <a:lstStyle/>
        <a:p>
          <a:endParaRPr lang="cs-CZ"/>
        </a:p>
      </dgm:t>
    </dgm:pt>
    <dgm:pt modelId="{DCD49B4C-8B36-4EEB-8CBE-38C4F946328E}">
      <dgm:prSet/>
      <dgm:spPr/>
      <dgm:t>
        <a:bodyPr/>
        <a:lstStyle/>
        <a:p>
          <a:r>
            <a:rPr lang="cs-CZ" dirty="0"/>
            <a:t>Sídlo: Curych</a:t>
          </a:r>
          <a:endParaRPr lang="en-US" dirty="0"/>
        </a:p>
      </dgm:t>
    </dgm:pt>
    <dgm:pt modelId="{A03C808C-6D5E-4FFA-9B28-638457F5185C}" type="parTrans" cxnId="{A8F0A24D-E51D-4D65-AE8E-24AAB35CA613}">
      <dgm:prSet/>
      <dgm:spPr/>
      <dgm:t>
        <a:bodyPr/>
        <a:lstStyle/>
        <a:p>
          <a:endParaRPr lang="cs-CZ"/>
        </a:p>
      </dgm:t>
    </dgm:pt>
    <dgm:pt modelId="{8FA1D20D-C407-4EC8-8F21-621A284A95C0}" type="sibTrans" cxnId="{A8F0A24D-E51D-4D65-AE8E-24AAB35CA613}">
      <dgm:prSet/>
      <dgm:spPr/>
      <dgm:t>
        <a:bodyPr/>
        <a:lstStyle/>
        <a:p>
          <a:endParaRPr lang="cs-CZ"/>
        </a:p>
      </dgm:t>
    </dgm:pt>
    <dgm:pt modelId="{E14C1298-840E-4C99-B225-53E89FAA0A9C}" type="pres">
      <dgm:prSet presAssocID="{CA6513DF-0F07-446C-B2ED-ACCC3E522FB6}" presName="linear" presStyleCnt="0">
        <dgm:presLayoutVars>
          <dgm:animLvl val="lvl"/>
          <dgm:resizeHandles val="exact"/>
        </dgm:presLayoutVars>
      </dgm:prSet>
      <dgm:spPr/>
    </dgm:pt>
    <dgm:pt modelId="{65EF7130-4077-4B65-A715-E86F13A24BC9}" type="pres">
      <dgm:prSet presAssocID="{64EBA7FA-766F-4FDF-892A-85E6D312FA8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29BDAD4-9619-434C-AFE9-31F1CDDE4620}" type="pres">
      <dgm:prSet presAssocID="{563F44AF-4CBA-40F0-8753-29325575AF6C}" presName="spacer" presStyleCnt="0"/>
      <dgm:spPr/>
    </dgm:pt>
    <dgm:pt modelId="{4B05EDF5-709A-4579-94BC-3E52A17B82DF}" type="pres">
      <dgm:prSet presAssocID="{9E1E0B21-2960-42C2-8CB5-7EDACB43EAC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661842C-24B4-4475-9D52-6C0CD29C7498}" type="pres">
      <dgm:prSet presAssocID="{AC052B78-FD7F-4773-B340-014222D78BE3}" presName="spacer" presStyleCnt="0"/>
      <dgm:spPr/>
    </dgm:pt>
    <dgm:pt modelId="{F4243E75-F281-464E-A9C6-747763CAA324}" type="pres">
      <dgm:prSet presAssocID="{EC6E287F-3B58-4D99-8D96-9A10A150DF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25FA91F-7EF7-498F-AD45-A01BBC50683A}" type="pres">
      <dgm:prSet presAssocID="{7EEC2172-2F60-4501-B1FC-64C88A197E68}" presName="spacer" presStyleCnt="0"/>
      <dgm:spPr/>
    </dgm:pt>
    <dgm:pt modelId="{29A8DCE1-4D86-4C22-BEF9-0C644A458FDC}" type="pres">
      <dgm:prSet presAssocID="{9CB95B54-F69B-490D-8789-B77957E3E29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5A52750-F715-4EE8-8CA8-9D2CABC31DB6}" type="pres">
      <dgm:prSet presAssocID="{4D029EDD-14F5-4D92-9D6D-F9B4935E3855}" presName="spacer" presStyleCnt="0"/>
      <dgm:spPr/>
    </dgm:pt>
    <dgm:pt modelId="{42B73A8A-6EFF-4ECA-93C0-C5500066E086}" type="pres">
      <dgm:prSet presAssocID="{97F41A2C-CB0E-4CB4-AA3C-53F9B292004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C459BB8-3FB3-4A36-BF23-D9D619B02F04}" type="pres">
      <dgm:prSet presAssocID="{4CD19C19-A0EA-4D1D-AA17-04B86C9F3D3A}" presName="spacer" presStyleCnt="0"/>
      <dgm:spPr/>
    </dgm:pt>
    <dgm:pt modelId="{9006A884-3196-4C17-A70E-9233828C908C}" type="pres">
      <dgm:prSet presAssocID="{DCD49B4C-8B36-4EEB-8CBE-38C4F946328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865FD1F-AC39-4466-89BD-373CC7F8032D}" srcId="{CA6513DF-0F07-446C-B2ED-ACCC3E522FB6}" destId="{EC6E287F-3B58-4D99-8D96-9A10A150DF98}" srcOrd="2" destOrd="0" parTransId="{6FCD1072-F8A7-4911-A27E-D45844801456}" sibTransId="{7EEC2172-2F60-4501-B1FC-64C88A197E68}"/>
    <dgm:cxn modelId="{28D61C36-43A7-4864-ACB5-48A76034C44A}" type="presOf" srcId="{DCD49B4C-8B36-4EEB-8CBE-38C4F946328E}" destId="{9006A884-3196-4C17-A70E-9233828C908C}" srcOrd="0" destOrd="0" presId="urn:microsoft.com/office/officeart/2005/8/layout/vList2"/>
    <dgm:cxn modelId="{DB5F123C-1B24-4262-9A46-B4BC08842C70}" type="presOf" srcId="{64EBA7FA-766F-4FDF-892A-85E6D312FA80}" destId="{65EF7130-4077-4B65-A715-E86F13A24BC9}" srcOrd="0" destOrd="0" presId="urn:microsoft.com/office/officeart/2005/8/layout/vList2"/>
    <dgm:cxn modelId="{A8F0A24D-E51D-4D65-AE8E-24AAB35CA613}" srcId="{CA6513DF-0F07-446C-B2ED-ACCC3E522FB6}" destId="{DCD49B4C-8B36-4EEB-8CBE-38C4F946328E}" srcOrd="5" destOrd="0" parTransId="{A03C808C-6D5E-4FFA-9B28-638457F5185C}" sibTransId="{8FA1D20D-C407-4EC8-8F21-621A284A95C0}"/>
    <dgm:cxn modelId="{D43E146E-8CFF-44C2-BCCE-95F95C6531A3}" srcId="{CA6513DF-0F07-446C-B2ED-ACCC3E522FB6}" destId="{64EBA7FA-766F-4FDF-892A-85E6D312FA80}" srcOrd="0" destOrd="0" parTransId="{6E892C35-ADBA-4D72-8463-80D88AAA9C66}" sibTransId="{563F44AF-4CBA-40F0-8753-29325575AF6C}"/>
    <dgm:cxn modelId="{7C071074-E6FC-43B0-A712-E1FDFA039605}" srcId="{CA6513DF-0F07-446C-B2ED-ACCC3E522FB6}" destId="{97F41A2C-CB0E-4CB4-AA3C-53F9B292004F}" srcOrd="4" destOrd="0" parTransId="{63B6FBF0-53B6-4A40-B7A5-2A1D68B82602}" sibTransId="{4CD19C19-A0EA-4D1D-AA17-04B86C9F3D3A}"/>
    <dgm:cxn modelId="{9E6A32B6-FDB6-4FD4-93D3-91D9F2BF25EA}" type="presOf" srcId="{9E1E0B21-2960-42C2-8CB5-7EDACB43EAC2}" destId="{4B05EDF5-709A-4579-94BC-3E52A17B82DF}" srcOrd="0" destOrd="0" presId="urn:microsoft.com/office/officeart/2005/8/layout/vList2"/>
    <dgm:cxn modelId="{82FD1BD1-24EB-4A5A-9EEC-631243DB8061}" type="presOf" srcId="{9CB95B54-F69B-490D-8789-B77957E3E29F}" destId="{29A8DCE1-4D86-4C22-BEF9-0C644A458FDC}" srcOrd="0" destOrd="0" presId="urn:microsoft.com/office/officeart/2005/8/layout/vList2"/>
    <dgm:cxn modelId="{DC5749D6-1363-43D2-B3FB-9041F8B061EC}" type="presOf" srcId="{EC6E287F-3B58-4D99-8D96-9A10A150DF98}" destId="{F4243E75-F281-464E-A9C6-747763CAA324}" srcOrd="0" destOrd="0" presId="urn:microsoft.com/office/officeart/2005/8/layout/vList2"/>
    <dgm:cxn modelId="{93B4C9D7-A41E-4A98-8904-E3D7B0103FF2}" type="presOf" srcId="{CA6513DF-0F07-446C-B2ED-ACCC3E522FB6}" destId="{E14C1298-840E-4C99-B225-53E89FAA0A9C}" srcOrd="0" destOrd="0" presId="urn:microsoft.com/office/officeart/2005/8/layout/vList2"/>
    <dgm:cxn modelId="{D9247BE3-A27F-4DE6-B802-CEE08FBE20B8}" type="presOf" srcId="{97F41A2C-CB0E-4CB4-AA3C-53F9B292004F}" destId="{42B73A8A-6EFF-4ECA-93C0-C5500066E086}" srcOrd="0" destOrd="0" presId="urn:microsoft.com/office/officeart/2005/8/layout/vList2"/>
    <dgm:cxn modelId="{A57511F8-06ED-43CB-A6A6-4184F7748071}" srcId="{CA6513DF-0F07-446C-B2ED-ACCC3E522FB6}" destId="{9CB95B54-F69B-490D-8789-B77957E3E29F}" srcOrd="3" destOrd="0" parTransId="{9325E325-4C43-4C90-AACA-91162E5E580E}" sibTransId="{4D029EDD-14F5-4D92-9D6D-F9B4935E3855}"/>
    <dgm:cxn modelId="{FD6377FF-7895-4D0A-8BB1-05F1BB5CD18C}" srcId="{CA6513DF-0F07-446C-B2ED-ACCC3E522FB6}" destId="{9E1E0B21-2960-42C2-8CB5-7EDACB43EAC2}" srcOrd="1" destOrd="0" parTransId="{DA6D123E-DCF9-4C60-B0E9-E77C62CC1D1C}" sibTransId="{AC052B78-FD7F-4773-B340-014222D78BE3}"/>
    <dgm:cxn modelId="{BA41EB43-2B2B-403E-BCE2-1FE1FE93EDA3}" type="presParOf" srcId="{E14C1298-840E-4C99-B225-53E89FAA0A9C}" destId="{65EF7130-4077-4B65-A715-E86F13A24BC9}" srcOrd="0" destOrd="0" presId="urn:microsoft.com/office/officeart/2005/8/layout/vList2"/>
    <dgm:cxn modelId="{53FC968C-D3AC-4BF9-9C60-F1831AD1B87F}" type="presParOf" srcId="{E14C1298-840E-4C99-B225-53E89FAA0A9C}" destId="{E29BDAD4-9619-434C-AFE9-31F1CDDE4620}" srcOrd="1" destOrd="0" presId="urn:microsoft.com/office/officeart/2005/8/layout/vList2"/>
    <dgm:cxn modelId="{38FFA8F5-A6E6-4FA0-A31F-71F43AEF6568}" type="presParOf" srcId="{E14C1298-840E-4C99-B225-53E89FAA0A9C}" destId="{4B05EDF5-709A-4579-94BC-3E52A17B82DF}" srcOrd="2" destOrd="0" presId="urn:microsoft.com/office/officeart/2005/8/layout/vList2"/>
    <dgm:cxn modelId="{D95968DB-01C2-4518-AFD6-58FA33448661}" type="presParOf" srcId="{E14C1298-840E-4C99-B225-53E89FAA0A9C}" destId="{1661842C-24B4-4475-9D52-6C0CD29C7498}" srcOrd="3" destOrd="0" presId="urn:microsoft.com/office/officeart/2005/8/layout/vList2"/>
    <dgm:cxn modelId="{08E18B41-161C-4E5C-B517-DABB84AE7184}" type="presParOf" srcId="{E14C1298-840E-4C99-B225-53E89FAA0A9C}" destId="{F4243E75-F281-464E-A9C6-747763CAA324}" srcOrd="4" destOrd="0" presId="urn:microsoft.com/office/officeart/2005/8/layout/vList2"/>
    <dgm:cxn modelId="{6D0717D5-69A1-4BC7-977B-85162C811238}" type="presParOf" srcId="{E14C1298-840E-4C99-B225-53E89FAA0A9C}" destId="{125FA91F-7EF7-498F-AD45-A01BBC50683A}" srcOrd="5" destOrd="0" presId="urn:microsoft.com/office/officeart/2005/8/layout/vList2"/>
    <dgm:cxn modelId="{A34D095E-87D5-49C4-A215-C23A2195E930}" type="presParOf" srcId="{E14C1298-840E-4C99-B225-53E89FAA0A9C}" destId="{29A8DCE1-4D86-4C22-BEF9-0C644A458FDC}" srcOrd="6" destOrd="0" presId="urn:microsoft.com/office/officeart/2005/8/layout/vList2"/>
    <dgm:cxn modelId="{FF3B9243-EDC5-42B4-BF4B-382182147AF1}" type="presParOf" srcId="{E14C1298-840E-4C99-B225-53E89FAA0A9C}" destId="{95A52750-F715-4EE8-8CA8-9D2CABC31DB6}" srcOrd="7" destOrd="0" presId="urn:microsoft.com/office/officeart/2005/8/layout/vList2"/>
    <dgm:cxn modelId="{B057E179-77A2-4299-AD87-06DD58BFB4AF}" type="presParOf" srcId="{E14C1298-840E-4C99-B225-53E89FAA0A9C}" destId="{42B73A8A-6EFF-4ECA-93C0-C5500066E086}" srcOrd="8" destOrd="0" presId="urn:microsoft.com/office/officeart/2005/8/layout/vList2"/>
    <dgm:cxn modelId="{4A1A8B65-6236-44E4-BA24-5CC92925719A}" type="presParOf" srcId="{E14C1298-840E-4C99-B225-53E89FAA0A9C}" destId="{2C459BB8-3FB3-4A36-BF23-D9D619B02F04}" srcOrd="9" destOrd="0" presId="urn:microsoft.com/office/officeart/2005/8/layout/vList2"/>
    <dgm:cxn modelId="{E90222EF-EC31-47BC-BEE2-AD8F689E6947}" type="presParOf" srcId="{E14C1298-840E-4C99-B225-53E89FAA0A9C}" destId="{9006A884-3196-4C17-A70E-9233828C90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F7130-4077-4B65-A715-E86F13A24BC9}">
      <dsp:nvSpPr>
        <dsp:cNvPr id="0" name=""/>
        <dsp:cNvSpPr/>
      </dsp:nvSpPr>
      <dsp:spPr>
        <a:xfrm>
          <a:off x="0" y="112598"/>
          <a:ext cx="4555782" cy="8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Mezinárodní federace fotbalových asociací </a:t>
          </a:r>
          <a:endParaRPr lang="en-US" sz="1800" kern="1200"/>
        </a:p>
      </dsp:txBody>
      <dsp:txXfrm>
        <a:off x="40360" y="152958"/>
        <a:ext cx="4475062" cy="746059"/>
      </dsp:txXfrm>
    </dsp:sp>
    <dsp:sp modelId="{4B05EDF5-709A-4579-94BC-3E52A17B82DF}">
      <dsp:nvSpPr>
        <dsp:cNvPr id="0" name=""/>
        <dsp:cNvSpPr/>
      </dsp:nvSpPr>
      <dsp:spPr>
        <a:xfrm>
          <a:off x="0" y="991218"/>
          <a:ext cx="4555782" cy="8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Řídící program pro fotbal, futsal a plážový fotbal</a:t>
          </a:r>
          <a:endParaRPr lang="en-US" sz="1800" kern="1200" dirty="0"/>
        </a:p>
      </dsp:txBody>
      <dsp:txXfrm>
        <a:off x="40360" y="1031578"/>
        <a:ext cx="4475062" cy="746059"/>
      </dsp:txXfrm>
    </dsp:sp>
    <dsp:sp modelId="{F4243E75-F281-464E-A9C6-747763CAA324}">
      <dsp:nvSpPr>
        <dsp:cNvPr id="0" name=""/>
        <dsp:cNvSpPr/>
      </dsp:nvSpPr>
      <dsp:spPr>
        <a:xfrm>
          <a:off x="0" y="1869838"/>
          <a:ext cx="4555782" cy="8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211 členských národních asociací</a:t>
          </a:r>
          <a:endParaRPr lang="en-US" sz="1800" kern="1200"/>
        </a:p>
      </dsp:txBody>
      <dsp:txXfrm>
        <a:off x="40360" y="1910198"/>
        <a:ext cx="4475062" cy="746059"/>
      </dsp:txXfrm>
    </dsp:sp>
    <dsp:sp modelId="{29A8DCE1-4D86-4C22-BEF9-0C644A458FDC}">
      <dsp:nvSpPr>
        <dsp:cNvPr id="0" name=""/>
        <dsp:cNvSpPr/>
      </dsp:nvSpPr>
      <dsp:spPr>
        <a:xfrm>
          <a:off x="0" y="2748458"/>
          <a:ext cx="4555782" cy="8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Prezident: Gianni </a:t>
          </a:r>
          <a:r>
            <a:rPr lang="cs-CZ" sz="1800" kern="1200" dirty="0" err="1"/>
            <a:t>Infantino</a:t>
          </a:r>
          <a:endParaRPr lang="cs-CZ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0360" y="2788818"/>
        <a:ext cx="4475062" cy="746059"/>
      </dsp:txXfrm>
    </dsp:sp>
    <dsp:sp modelId="{42B73A8A-6EFF-4ECA-93C0-C5500066E086}">
      <dsp:nvSpPr>
        <dsp:cNvPr id="0" name=""/>
        <dsp:cNvSpPr/>
      </dsp:nvSpPr>
      <dsp:spPr>
        <a:xfrm>
          <a:off x="0" y="3627077"/>
          <a:ext cx="4555782" cy="8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Pod organizaci spadá 6 kontinentálních federací</a:t>
          </a:r>
          <a:endParaRPr lang="en-US" sz="1800" kern="1200" dirty="0"/>
        </a:p>
      </dsp:txBody>
      <dsp:txXfrm>
        <a:off x="40360" y="3667437"/>
        <a:ext cx="4475062" cy="746059"/>
      </dsp:txXfrm>
    </dsp:sp>
    <dsp:sp modelId="{9006A884-3196-4C17-A70E-9233828C908C}">
      <dsp:nvSpPr>
        <dsp:cNvPr id="0" name=""/>
        <dsp:cNvSpPr/>
      </dsp:nvSpPr>
      <dsp:spPr>
        <a:xfrm>
          <a:off x="0" y="4505697"/>
          <a:ext cx="4555782" cy="82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Sídlo: Curych</a:t>
          </a:r>
          <a:endParaRPr lang="en-US" sz="1800" kern="1200" dirty="0"/>
        </a:p>
      </dsp:txBody>
      <dsp:txXfrm>
        <a:off x="40360" y="4546057"/>
        <a:ext cx="4475062" cy="74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0F2E-32CA-4F5C-B3C4-6F35F475A9DF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6B27C-005B-4C47-8FD2-D1775F7D5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54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6B27C-005B-4C47-8FD2-D1775F7D547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10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6B27C-005B-4C47-8FD2-D1775F7D547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78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6B27C-005B-4C47-8FD2-D1775F7D547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60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6B27C-005B-4C47-8FD2-D1775F7D547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0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Rozvoj Fotbalu</a:t>
            </a:r>
            <a:r>
              <a:rPr lang="cs-CZ" b="0" i="0" dirty="0">
                <a:effectLst/>
                <a:latin typeface="Söhne"/>
              </a:rPr>
              <a:t>: Hlavním cílem FIFA je rozvíjet fotbal všude a pro všechny. To zahrnuje podporu hry na všech úrovních, od trávníků po profesionální scénu, a v každém věku a pro obě pohlaví.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Organizace Mezinárodních Turnajů</a:t>
            </a:r>
            <a:r>
              <a:rPr lang="cs-CZ" b="0" i="0" dirty="0">
                <a:effectLst/>
                <a:latin typeface="Söhne"/>
              </a:rPr>
              <a:t>: FIFA se zaměřuje na organizaci vrcholných mezinárodních fotbalových turnajů, zejména Mistrovství světa ve fotbale pro muže a ženy, které jsou vrcholem mezinárodního fotbalového kalendáře.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Podpora Fair Play</a:t>
            </a:r>
            <a:r>
              <a:rPr lang="cs-CZ" b="0" i="0" dirty="0">
                <a:effectLst/>
                <a:latin typeface="Söhne"/>
              </a:rPr>
              <a:t>: FIFA klade velký důraz na propagaci fair play, respektu a integrity ve fotbale. To zahrnuje boj proti diskriminaci, rasismu a jakékoli formě nespravedlnosti v rámci sportu.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Zlepšení Fotbalové Infrastruktury</a:t>
            </a:r>
            <a:r>
              <a:rPr lang="cs-CZ" b="0" i="0" dirty="0">
                <a:effectLst/>
                <a:latin typeface="Söhne"/>
              </a:rPr>
              <a:t>: Podpora a financování projektů zaměřených na zlepšení fotbalové infrastruktury po celém světě, zejména v méně rozvinutých zemích.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Vzdělávání a Školení</a:t>
            </a:r>
            <a:r>
              <a:rPr lang="cs-CZ" b="0" i="0" dirty="0">
                <a:effectLst/>
                <a:latin typeface="Söhne"/>
              </a:rPr>
              <a:t>: Poskytování vzdělávacích a školících programů pro trenéry, rozhodčí, hráče a fotbalové administrátory, aby se zvýšila kvalita a profesionalita ve sportu.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Technologický Rozvoj</a:t>
            </a:r>
            <a:r>
              <a:rPr lang="cs-CZ" b="0" i="0" dirty="0">
                <a:effectLst/>
                <a:latin typeface="Söhne"/>
              </a:rPr>
              <a:t>: Podpora inovací a technologického rozvoje ve fotbale, jako je použití VAR (Video </a:t>
            </a:r>
            <a:r>
              <a:rPr lang="cs-CZ" b="0" i="0" dirty="0" err="1">
                <a:effectLst/>
                <a:latin typeface="Söhne"/>
              </a:rPr>
              <a:t>Assistant</a:t>
            </a:r>
            <a:r>
              <a:rPr lang="cs-CZ" b="0" i="0" dirty="0">
                <a:effectLst/>
                <a:latin typeface="Söhne"/>
              </a:rPr>
              <a:t> </a:t>
            </a:r>
            <a:r>
              <a:rPr lang="cs-CZ" b="0" i="0" dirty="0" err="1">
                <a:effectLst/>
                <a:latin typeface="Söhne"/>
              </a:rPr>
              <a:t>Referee</a:t>
            </a:r>
            <a:r>
              <a:rPr lang="cs-CZ" b="0" i="0" dirty="0">
                <a:effectLst/>
                <a:latin typeface="Söhne"/>
              </a:rPr>
              <a:t>) nebo technologie gólové čáry, pro zajištění spravedlnosti a přesnosti ve hře.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Sociální Odpovědnost</a:t>
            </a:r>
            <a:r>
              <a:rPr lang="cs-CZ" b="0" i="0" dirty="0">
                <a:effectLst/>
                <a:latin typeface="Söhne"/>
              </a:rPr>
              <a:t>: Angažování se v sociálních a humanitárních projektech, které využívají sílu fotbalu k dosažení pozitivních sociálních změn.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Globální Spolupráce</a:t>
            </a:r>
            <a:r>
              <a:rPr lang="cs-CZ" b="0" i="0" dirty="0">
                <a:effectLst/>
                <a:latin typeface="Söhne"/>
              </a:rPr>
              <a:t>: Spolupráce s různými mezinárodními a regionálními fotbalovými asociacemi, vládami a dalšími organizacemi pro podporu a rozvoj fotbalu na celém světě.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Udržitelnost a Ekologická Odpovědnost</a:t>
            </a:r>
            <a:r>
              <a:rPr lang="cs-CZ" b="0" i="0" dirty="0">
                <a:effectLst/>
                <a:latin typeface="Söhne"/>
              </a:rPr>
              <a:t>: Zavádění udržitelných praktik ve všech aspektech fotbalových turnajů a operací, aby se minimalizoval dopad na životní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6B27C-005B-4C47-8FD2-D1775F7D547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13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BF42A-6E35-B4AF-AEAC-68DBE8329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931A1E-49A8-3C54-9F5B-78DDD8D45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5FAAD5-92CD-04B8-6FA5-ACEC03C4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2082D-CA67-CF2C-7CAC-D96D930F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F63650-2B8C-BA26-16E2-ED6E7FE9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13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FC24E-7A90-644B-D2E0-CC3C2EC5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22C494-42A3-9423-B510-8F61199FD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53BE71-C21E-0087-9EE1-98440401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3EBE8-16B2-3EAE-36D9-CE9E2F74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ED4F44-332E-3446-4899-016BA68E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28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DFECF7-0A58-E1E5-5314-4B5800E3E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43A481-578F-17A1-24E1-A810DA56F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DADD99-46C6-74A4-2F48-86F5D24F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8358ED-1733-3BFF-0B72-2D5E1619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3DB3EC-CFD5-DFB4-3FF6-D0D77852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0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A3D6B-DBBE-BD35-7A5C-2788DD0E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A6CBD4-2E99-FF99-022A-1D20ACA7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338D02-278C-6FFC-FFEA-58FE5A7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92942F-D86D-4D34-C794-FE5DAB86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0D4D3-E7A6-6369-54A1-7835C0EA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9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4B46D-4C26-297F-9859-EAEA2D41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560499-E6B2-A553-F2CE-25C66ADB0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C9414F-E216-2AD2-C217-455F6394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1ADC7C-5712-7A39-CE0B-FC7FE00F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7D38D4-A93A-621B-3DBC-CE7BA609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06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A0431-20B4-E4AE-86F8-5C99FC08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CCDB8-14EB-621B-36E5-345D58B7B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209EC6-C1DB-AE0B-D560-ED301F84F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CF40D9-4AAF-5C92-F7A6-FD0370B9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55483E-5C70-C2CC-2115-389F1BD5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916EE9-3ED6-E592-30C5-D1AFD6D7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3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A6D34-6CCA-9C80-A1D7-3CBF1E5C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47B2AF-CEEE-95AF-D567-A9EE0CA66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69B7D7-D4CD-B9D2-22A5-3E81B5E50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F20A16-0894-DAB0-4110-719B91618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67825E-3CA6-2D8F-FC0A-654FC20EC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B9A106-B2E0-D7E1-7C20-07D543F5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6196BE-ECD4-2EBB-4CBF-9DB4ADB9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7AC2E7-E6C5-9715-451F-8215ED8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6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9EDBA-03E2-6D98-4F68-480DA81A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482FEA-1F6A-2BDB-887C-4E127024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CCB32B-9A25-2764-C663-D75B10B3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26CC21-98DC-F2C3-5892-77081548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DF670D-D24A-1F86-E5CA-BBBA8B76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E0BC0E-3AF1-5BE8-78D4-3E7E3FA3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AED5B2-60C4-7126-CC40-AACB8024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57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781AC-E8C9-2930-4975-2F9E835B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8D583-94F5-30A1-BC23-D1DCF8C4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1AA618-0FC8-F947-44BA-D74CD9863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FC51DF-4E00-4B32-62D3-D6CD95F0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5407D9-8C44-32B9-4B6B-B80E0014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7A5F8-A94A-9AC9-195A-390A6BBB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94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9ABCE-6844-9F6C-94AC-63EF8F4B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644269-9996-19B3-192F-E8A779CFA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28D6D9-2C46-6BF3-8219-D59DBB2F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A699A1-E281-2F44-1671-B1E2F432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2AAAC4-3D80-A4B2-F8EB-09FEF37C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6A9606-41A0-2326-959D-1F3565FF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44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61528E-7239-7919-F6B7-CAFFE200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624228-B5A9-2DA3-44A5-A71157A42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B2A8B3-D676-ED26-1567-6A6764F40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9C7A-E4C0-4BD9-AF1D-6C40784F753E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255197-7C5E-51C5-8994-D9AF32788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32A8D7-A0AD-A8FE-DD5D-06B2765EE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D5C2-4A8C-4A91-9F67-CDC47D68B5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05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s.wikipedia.org/wiki/Konfederace_africk%C3%A9ho_fotbalu" TargetMode="External"/><Relationship Id="rId7" Type="http://schemas.openxmlformats.org/officeDocument/2006/relationships/hyperlink" Target="https://cs.wikipedia.org/wiki/UEFA" TargetMode="External"/><Relationship Id="rId2" Type="http://schemas.openxmlformats.org/officeDocument/2006/relationships/hyperlink" Target="https://cs.wikipedia.org/wiki/Asian_Football_Confede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Oceania_Football_Confederation" TargetMode="External"/><Relationship Id="rId5" Type="http://schemas.openxmlformats.org/officeDocument/2006/relationships/hyperlink" Target="https://cs.wikipedia.org/wiki/CONMEBOL" TargetMode="External"/><Relationship Id="rId4" Type="http://schemas.openxmlformats.org/officeDocument/2006/relationships/hyperlink" Target="https://cs.wikipedia.org/wiki/CONCACA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s.wikipedia.org/wiki/Adid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uerre en Ukraine: la Russie exclue de la Coupe du monde 2022 par la FIFA -  L'événement Niger">
            <a:extLst>
              <a:ext uri="{FF2B5EF4-FFF2-40B4-BE49-F238E27FC236}">
                <a16:creationId xmlns:a16="http://schemas.microsoft.com/office/drawing/2014/main" id="{675D0F9B-5F9E-FEF4-7737-840E29897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8283C4-0119-2FA8-25A8-FE1577B41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0551" y="6211034"/>
            <a:ext cx="10058400" cy="6428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endParaRPr lang="cs-CZ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223E74-95A7-9191-58D0-BBC52C71A80B}"/>
              </a:ext>
            </a:extLst>
          </p:cNvPr>
          <p:cNvSpPr txBox="1"/>
          <p:nvPr/>
        </p:nvSpPr>
        <p:spPr>
          <a:xfrm>
            <a:off x="119270" y="5144059"/>
            <a:ext cx="371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Fédération Internationale de Football Association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1CC6E31-8B37-FFB0-D904-3231FA96F780}"/>
              </a:ext>
            </a:extLst>
          </p:cNvPr>
          <p:cNvSpPr txBox="1"/>
          <p:nvPr/>
        </p:nvSpPr>
        <p:spPr>
          <a:xfrm>
            <a:off x="9034562" y="5144058"/>
            <a:ext cx="303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federace fotbalových asociací</a:t>
            </a:r>
          </a:p>
        </p:txBody>
      </p:sp>
    </p:spTree>
    <p:extLst>
      <p:ext uri="{BB962C8B-B14F-4D97-AF65-F5344CB8AC3E}">
        <p14:creationId xmlns:p14="http://schemas.microsoft.com/office/powerpoint/2010/main" val="6486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Rectangle 2058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0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65" name="Picture 2064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2050" name="Picture 2" descr="Typy organizační struktury ve firmě a její důležitost pro HR oddělení -  Pinya HR">
            <a:extLst>
              <a:ext uri="{FF2B5EF4-FFF2-40B4-BE49-F238E27FC236}">
                <a16:creationId xmlns:a16="http://schemas.microsoft.com/office/drawing/2014/main" id="{F06C840F-111D-3920-334F-0744037C7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4634" b="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7ACC0B-76E7-58CD-EE63-4728F7EE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cs-CZ" sz="4800">
                <a:solidFill>
                  <a:srgbClr val="FFFFFF"/>
                </a:solidFill>
              </a:rPr>
              <a:t>Organizační 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8B15E-B125-13B3-98E4-E06D1133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algn="ctr"/>
            <a:r>
              <a:rPr lang="cs-CZ" sz="1800" dirty="0">
                <a:solidFill>
                  <a:srgbClr val="FFFFFF"/>
                </a:solidFill>
              </a:rPr>
              <a:t>Kongres FIFA</a:t>
            </a:r>
          </a:p>
          <a:p>
            <a:pPr algn="ctr"/>
            <a:r>
              <a:rPr lang="cs-CZ" sz="1800" dirty="0">
                <a:solidFill>
                  <a:srgbClr val="FFFFFF"/>
                </a:solidFill>
              </a:rPr>
              <a:t>Rada FIFA</a:t>
            </a:r>
          </a:p>
          <a:p>
            <a:pPr algn="ctr"/>
            <a:r>
              <a:rPr lang="cs-CZ" sz="1800" dirty="0">
                <a:solidFill>
                  <a:srgbClr val="FFFFFF"/>
                </a:solidFill>
              </a:rPr>
              <a:t>Generál ní sekretariát </a:t>
            </a:r>
          </a:p>
          <a:p>
            <a:pPr algn="ctr"/>
            <a:r>
              <a:rPr lang="cs-CZ" sz="1800" dirty="0">
                <a:solidFill>
                  <a:srgbClr val="FFFFFF"/>
                </a:solidFill>
              </a:rPr>
              <a:t>Výbory</a:t>
            </a:r>
          </a:p>
        </p:txBody>
      </p:sp>
    </p:spTree>
    <p:extLst>
      <p:ext uri="{BB962C8B-B14F-4D97-AF65-F5344CB8AC3E}">
        <p14:creationId xmlns:p14="http://schemas.microsoft.com/office/powerpoint/2010/main" val="425957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Fotbal muži: FK Adamov - FC Olešnice | Město Adamov">
            <a:extLst>
              <a:ext uri="{FF2B5EF4-FFF2-40B4-BE49-F238E27FC236}">
                <a16:creationId xmlns:a16="http://schemas.microsoft.com/office/drawing/2014/main" id="{424C5428-88DF-CC8E-1447-F06BFF252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98568B-0055-B5D7-83E5-01DF1655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Dopad na sport a společnost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5AB9E-60E9-D776-A2F4-B3CF27DB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Nadace</a:t>
            </a:r>
          </a:p>
          <a:p>
            <a:r>
              <a:rPr lang="cs-CZ">
                <a:solidFill>
                  <a:srgbClr val="FFFFFF"/>
                </a:solidFill>
              </a:rPr>
              <a:t>Udržitelnost</a:t>
            </a:r>
          </a:p>
          <a:p>
            <a:r>
              <a:rPr lang="cs-CZ">
                <a:solidFill>
                  <a:srgbClr val="FFFFFF"/>
                </a:solidFill>
              </a:rPr>
              <a:t>Lidská práva</a:t>
            </a:r>
          </a:p>
          <a:p>
            <a:r>
              <a:rPr lang="cs-CZ">
                <a:solidFill>
                  <a:srgbClr val="FFFFFF"/>
                </a:solidFill>
              </a:rPr>
              <a:t>Bezpečnost</a:t>
            </a:r>
          </a:p>
          <a:p>
            <a:r>
              <a:rPr lang="cs-CZ">
                <a:solidFill>
                  <a:srgbClr val="FFFFFF"/>
                </a:solidFill>
              </a:rPr>
              <a:t>Kampaně</a:t>
            </a:r>
          </a:p>
          <a:p>
            <a:r>
              <a:rPr lang="cs-CZ">
                <a:solidFill>
                  <a:srgbClr val="FFFFFF"/>
                </a:solidFill>
              </a:rPr>
              <a:t>Legendy FIFA</a:t>
            </a:r>
          </a:p>
        </p:txBody>
      </p:sp>
    </p:spTree>
    <p:extLst>
      <p:ext uri="{BB962C8B-B14F-4D97-AF65-F5344CB8AC3E}">
        <p14:creationId xmlns:p14="http://schemas.microsoft.com/office/powerpoint/2010/main" val="94409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říjmy zaměstnanců z jiných států EU - Portál POHODA">
            <a:extLst>
              <a:ext uri="{FF2B5EF4-FFF2-40B4-BE49-F238E27FC236}">
                <a16:creationId xmlns:a16="http://schemas.microsoft.com/office/drawing/2014/main" id="{0CF891BF-6FC7-E205-E386-2C499FAFD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1E5455-2FB3-7095-032E-A466AB71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Příjmy FIFA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86F61-94C8-E78C-33D0-24FEDD3E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Příjmy z televizních vysílacích práv: 2,958,352 </a:t>
            </a:r>
          </a:p>
          <a:p>
            <a:r>
              <a:rPr lang="cs-CZ" dirty="0">
                <a:solidFill>
                  <a:srgbClr val="FFFFFF"/>
                </a:solidFill>
              </a:rPr>
              <a:t>Příjmy z marketingových práv: 1,424,524</a:t>
            </a:r>
          </a:p>
          <a:p>
            <a:r>
              <a:rPr lang="cs-CZ" dirty="0">
                <a:solidFill>
                  <a:srgbClr val="FFFFFF"/>
                </a:solidFill>
              </a:rPr>
              <a:t>Příjmy z licenčních práv: 270,397</a:t>
            </a:r>
          </a:p>
          <a:p>
            <a:r>
              <a:rPr lang="pl-PL" dirty="0">
                <a:solidFill>
                  <a:srgbClr val="FFFFFF"/>
                </a:solidFill>
              </a:rPr>
              <a:t>Příjmy z práv na pohoštění a prodeje vstupenek</a:t>
            </a:r>
            <a:r>
              <a:rPr lang="cs-CZ" dirty="0">
                <a:solidFill>
                  <a:srgbClr val="FFFFFF"/>
                </a:solidFill>
              </a:rPr>
              <a:t>: 929,016</a:t>
            </a:r>
          </a:p>
          <a:p>
            <a:r>
              <a:rPr lang="cs-CZ" dirty="0">
                <a:solidFill>
                  <a:srgbClr val="FFFFFF"/>
                </a:solidFill>
              </a:rPr>
              <a:t>Ostatní příjmy: 186,924</a:t>
            </a:r>
          </a:p>
          <a:p>
            <a:r>
              <a:rPr lang="cs-CZ" dirty="0">
                <a:solidFill>
                  <a:srgbClr val="FFFFFF"/>
                </a:solidFill>
              </a:rPr>
              <a:t>Celkem : + 5,769,213 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68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Výdaje domácnosti - jak je regulovat? | Dům a byt">
            <a:extLst>
              <a:ext uri="{FF2B5EF4-FFF2-40B4-BE49-F238E27FC236}">
                <a16:creationId xmlns:a16="http://schemas.microsoft.com/office/drawing/2014/main" id="{39B560DF-BA28-2D21-E92D-97F042196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5ED3A1-9A31-8575-D0A8-F952B946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cs-CZ" sz="5000">
                <a:solidFill>
                  <a:schemeClr val="bg1"/>
                </a:solidFill>
              </a:rPr>
              <a:t>Výdaje FIFA 2022</a:t>
            </a:r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B0A4C-FE1C-A67B-8265-339A3FD3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Soutěže a akce: - 2,005,358</a:t>
            </a:r>
          </a:p>
          <a:p>
            <a:r>
              <a:rPr lang="cs-CZ" sz="2000">
                <a:solidFill>
                  <a:schemeClr val="bg1"/>
                </a:solidFill>
              </a:rPr>
              <a:t>Vývoj a vzdělání: - 1,038,113</a:t>
            </a:r>
          </a:p>
          <a:p>
            <a:r>
              <a:rPr lang="cs-CZ" sz="2000">
                <a:solidFill>
                  <a:schemeClr val="bg1"/>
                </a:solidFill>
              </a:rPr>
              <a:t>Řízení fotbalu: - 40,278</a:t>
            </a:r>
          </a:p>
          <a:p>
            <a:r>
              <a:rPr lang="cs-CZ" sz="2000">
                <a:solidFill>
                  <a:schemeClr val="bg1"/>
                </a:solidFill>
              </a:rPr>
              <a:t>Správa a řízení FIFA: - 187,846</a:t>
            </a:r>
          </a:p>
          <a:p>
            <a:r>
              <a:rPr lang="cs-CZ" sz="2000">
                <a:solidFill>
                  <a:schemeClr val="bg1"/>
                </a:solidFill>
              </a:rPr>
              <a:t>Marketing a televizní vysílání: - 132,396</a:t>
            </a:r>
          </a:p>
          <a:p>
            <a:r>
              <a:rPr lang="cs-CZ" sz="2000">
                <a:solidFill>
                  <a:schemeClr val="bg1"/>
                </a:solidFill>
              </a:rPr>
              <a:t>Celkem: - 3,403,991</a:t>
            </a:r>
          </a:p>
        </p:txBody>
      </p:sp>
    </p:spTree>
    <p:extLst>
      <p:ext uri="{BB962C8B-B14F-4D97-AF65-F5344CB8AC3E}">
        <p14:creationId xmlns:p14="http://schemas.microsoft.com/office/powerpoint/2010/main" val="358148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orupce v českém fotbalovém &quot;pralese&quot;. Policie obvinila 25 lidí! | iSport.cz">
            <a:extLst>
              <a:ext uri="{FF2B5EF4-FFF2-40B4-BE49-F238E27FC236}">
                <a16:creationId xmlns:a16="http://schemas.microsoft.com/office/drawing/2014/main" id="{54E2DF8F-61BC-B261-6C8F-513504C24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A53B0E-2671-837A-9C88-E9997D24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cs-CZ" sz="5000">
                <a:solidFill>
                  <a:schemeClr val="bg1"/>
                </a:solidFill>
              </a:rPr>
              <a:t>Skandály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A72F82-F973-87FE-88EA-3EDE990C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MS Qatar</a:t>
            </a:r>
          </a:p>
          <a:p>
            <a:r>
              <a:rPr lang="cs-CZ" sz="2000">
                <a:solidFill>
                  <a:schemeClr val="bg1"/>
                </a:solidFill>
              </a:rPr>
              <a:t>2011</a:t>
            </a:r>
          </a:p>
          <a:p>
            <a:r>
              <a:rPr lang="cs-CZ" sz="2000">
                <a:solidFill>
                  <a:schemeClr val="bg1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72617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Roman Molek: Správné otázky jsou tajemstvím úspěchu každého pohovoru -  Zboží a Prodej – zprávy z retailu">
            <a:extLst>
              <a:ext uri="{FF2B5EF4-FFF2-40B4-BE49-F238E27FC236}">
                <a16:creationId xmlns:a16="http://schemas.microsoft.com/office/drawing/2014/main" id="{D9ED641B-8A62-6A10-328A-06EEE46CC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0" b="1334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575FAC-C94E-3174-012E-26EAFF8E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cs-CZ" sz="500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F0709-F1F0-0E2F-B0D8-F6739E93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Kolik kontinentálních federací zaštituje FIFA?</a:t>
            </a:r>
          </a:p>
          <a:p>
            <a:r>
              <a:rPr lang="cs-CZ" sz="2000" dirty="0">
                <a:solidFill>
                  <a:schemeClr val="bg1"/>
                </a:solidFill>
              </a:rPr>
              <a:t>Kdy se pořádalo první mistrovství světa?</a:t>
            </a:r>
          </a:p>
          <a:p>
            <a:r>
              <a:rPr lang="cs-CZ" sz="2000" dirty="0">
                <a:solidFill>
                  <a:schemeClr val="bg1"/>
                </a:solidFill>
              </a:rPr>
              <a:t>Jaký divácký dosah mělo MS v Kataru?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0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8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8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FA16FE-A070-4CCB-E05E-904F73FA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51" y="1346834"/>
            <a:ext cx="4683321" cy="986791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Základní informace</a:t>
            </a:r>
          </a:p>
        </p:txBody>
      </p:sp>
      <p:pic>
        <p:nvPicPr>
          <p:cNvPr id="3076" name="Picture 4" descr="FIFA - Wikipedia">
            <a:extLst>
              <a:ext uri="{FF2B5EF4-FFF2-40B4-BE49-F238E27FC236}">
                <a16:creationId xmlns:a16="http://schemas.microsoft.com/office/drawing/2014/main" id="{BFFF8163-B9CE-4CC2-55A1-E8DDAABAF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b="9170"/>
          <a:stretch/>
        </p:blipFill>
        <p:spPr bwMode="auto">
          <a:xfrm>
            <a:off x="0" y="2962275"/>
            <a:ext cx="6448424" cy="3895724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5" name="Zástupný obsah 2">
            <a:extLst>
              <a:ext uri="{FF2B5EF4-FFF2-40B4-BE49-F238E27FC236}">
                <a16:creationId xmlns:a16="http://schemas.microsoft.com/office/drawing/2014/main" id="{4EC61356-3CCF-5C2C-6859-783834BD6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80418"/>
              </p:ext>
            </p:extLst>
          </p:nvPr>
        </p:nvGraphicFramePr>
        <p:xfrm>
          <a:off x="6797004" y="670559"/>
          <a:ext cx="4555782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65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7" name="Rectangle 615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portovní listy | Fotbal – to je hra! | Retro">
            <a:extLst>
              <a:ext uri="{FF2B5EF4-FFF2-40B4-BE49-F238E27FC236}">
                <a16:creationId xmlns:a16="http://schemas.microsoft.com/office/drawing/2014/main" id="{8CC945D2-09F4-59E7-A72B-D3EE7A0E9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2" b="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8" name="Rectangle 616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DE7271-33DC-962D-5217-0E291220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E6FE7-10AF-A647-BA78-4F9047A0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85000" lnSpcReduction="10000"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Založena 1904 v Paříži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založení se podíleli asociace Dánska, Belgie, Francie, Nizozemska, Španělska, Švédska a Švýcarska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1904 - FIFA je jediný orgán, který může oficiálně pořádat mistrovství světa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prezident : Francouz Robert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Guérin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 se připojuje anglická fotbalová asociace</a:t>
            </a:r>
          </a:p>
          <a:p>
            <a:r>
              <a:rPr lang="cs-CZ" sz="1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Možnost členství ve FIFA i pro mimoevropské státy - 1908, kdy se </a:t>
            </a:r>
            <a:r>
              <a:rPr lang="cs-CZ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připojila Jižní Afrika, 1912 Argentina a Chile, 1913 Kanada a USA 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06968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0" name="Rectangle 718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portovní listy | Fotbal – to je hra! | Retro">
            <a:extLst>
              <a:ext uri="{FF2B5EF4-FFF2-40B4-BE49-F238E27FC236}">
                <a16:creationId xmlns:a16="http://schemas.microsoft.com/office/drawing/2014/main" id="{F6C36206-5ADF-88A9-C06E-5BE3212D9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2" b="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Rectangle 718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2704D0-AB41-F53F-250F-4C4A9354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55F8F-4762-DC5B-04E2-05D362A7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656"/>
            <a:ext cx="3822189" cy="4199307"/>
          </a:xfrm>
        </p:spPr>
        <p:txBody>
          <a:bodyPr>
            <a:normAutofit fontScale="70000" lnSpcReduction="20000"/>
          </a:bodyPr>
          <a:lstStyle/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Napjatá situace – Anglie nárokuje hlavní slovo </a:t>
            </a: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Anglie dvakrát během 20. let 20. století z řad organizace odešla</a:t>
            </a: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Spory vyřešil prezident </a:t>
            </a: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Julese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Rimeta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(1921-1954) </a:t>
            </a:r>
          </a:p>
          <a:p>
            <a:r>
              <a:rPr lang="cs-CZ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První turnaj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cs-CZ" sz="2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olympijských hrách 1908 v Londýně</a:t>
            </a: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prvního mistrovství světa v roce 1930 v uruguayském Montevideu</a:t>
            </a: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světová válka - 24 členů</a:t>
            </a: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Druhá světová válka – 51 členů</a:t>
            </a: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– 150 členů </a:t>
            </a: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Současnost - 211 členů</a:t>
            </a:r>
          </a:p>
          <a:p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Dnes problém korupčních skandálů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0589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ise, vize a strategie | KPCS">
            <a:extLst>
              <a:ext uri="{FF2B5EF4-FFF2-40B4-BE49-F238E27FC236}">
                <a16:creationId xmlns:a16="http://schemas.microsoft.com/office/drawing/2014/main" id="{5F326EB0-6ACA-B820-06E5-6F3D86BD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r="7289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8CB6EE-0554-5201-1822-9CA684ED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Mise a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7B7D3-9082-2DD7-85CB-7E8DA57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1900"/>
              <a:t>Rozvoj fotbalu - </a:t>
            </a:r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cs-CZ" sz="19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dpora hry na všech úrovních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mezinárodních turnajů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Podpora fair play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fotbalové infrastruktury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 a školení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Globální spolupráce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odpovědnost 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Udržitelnost a ekologická zodpovědnost</a:t>
            </a:r>
          </a:p>
          <a:p>
            <a:endParaRPr lang="cs-CZ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206433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0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E0CA1D-31A8-9282-F5DB-1A2301E3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Kontinentální federace</a:t>
            </a:r>
          </a:p>
        </p:txBody>
      </p:sp>
      <p:sp>
        <p:nvSpPr>
          <p:cNvPr id="4116" name="Rectangle 41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7F52B-E828-AB93-F3E1-CEDC6F4687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1480" y="2684095"/>
            <a:ext cx="4443154" cy="34928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253920" tIns="45720" rIns="0" bIns="15870" numCol="1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    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FA669E"/>
                </a:solidFill>
                <a:effectLst/>
                <a:latin typeface="Arial" panose="020B0604020202020204" pitchFamily="34" charset="0"/>
                <a:hlinkClick r:id="rId2" tooltip="Asian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AFC –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FA669E"/>
                </a:solidFill>
                <a:effectLst/>
                <a:latin typeface="Arial" panose="020B0604020202020204" pitchFamily="34" charset="0"/>
                <a:hlinkClick r:id="rId2" tooltip="Asian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Asian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FA669E"/>
                </a:solidFill>
                <a:effectLst/>
                <a:latin typeface="Arial" panose="020B0604020202020204" pitchFamily="34" charset="0"/>
                <a:hlinkClick r:id="rId2" tooltip="Asian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FA669E"/>
                </a:solidFill>
                <a:effectLst/>
                <a:latin typeface="Arial" panose="020B0604020202020204" pitchFamily="34" charset="0"/>
                <a:hlinkClick r:id="rId2" tooltip="Asian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Football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FA669E"/>
                </a:solidFill>
                <a:effectLst/>
                <a:latin typeface="Arial" panose="020B0604020202020204" pitchFamily="34" charset="0"/>
                <a:hlinkClick r:id="rId2" tooltip="Asian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FA669E"/>
                </a:solidFill>
                <a:effectLst/>
                <a:latin typeface="Arial" panose="020B0604020202020204" pitchFamily="34" charset="0"/>
                <a:hlinkClick r:id="rId2" tooltip="Asian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Confederation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 (Asie)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Konfederace afrického fotbal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CAF –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Konfederace afrického fotbal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Confédération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Konfederace afrického fotbal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Konfederace afrického fotbal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Africaine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Konfederace afrického fotbal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Konfederace afrického fotbal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Football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(Afrika)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CONCACAF –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Confederation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Caribbean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CONCACA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Football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(Severní, Střední Amerika a Karibik)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CONMEB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CONMEBOL –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CONMEB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Confederación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CONMEB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CONMEB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Sudamericana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CONMEB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CONMEB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Fútbol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(Jižní Amerika)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Oceania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 –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Oceania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Oceania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Oceania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Oceania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Football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Oceania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Oceania Football Confede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Confederation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(Oceánie)</a:t>
            </a:r>
          </a:p>
          <a:p>
            <a:pPr marL="457200" lvl="1" indent="-4572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UEFA – Union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Football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altLang="cs-CZ" sz="15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UE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Associations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(Evropa)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A0970F85-F9D3-F084-30AB-DFC33083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16" y="1333398"/>
            <a:ext cx="6440424" cy="34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1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69A4CB-1805-489F-A196-F6BC47C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Význam FIFA pro fotbal</a:t>
            </a:r>
          </a:p>
        </p:txBody>
      </p:sp>
      <p:pic>
        <p:nvPicPr>
          <p:cNvPr id="5" name="Picture 4" descr="Fotbalový míč v brance">
            <a:extLst>
              <a:ext uri="{FF2B5EF4-FFF2-40B4-BE49-F238E27FC236}">
                <a16:creationId xmlns:a16="http://schemas.microsoft.com/office/drawing/2014/main" id="{19C1E2E1-9ED9-DC6C-552C-543D8F14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8" r="3519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A2D47-9ECB-AFF5-4D26-63DB8D19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Určuje jednotná pravidla </a:t>
            </a:r>
          </a:p>
          <a:p>
            <a:r>
              <a:rPr lang="cs-CZ" sz="2200"/>
              <a:t>Rozvíjí fotbal v méně fotbalových zemích</a:t>
            </a:r>
          </a:p>
          <a:p>
            <a:r>
              <a:rPr lang="cs-CZ" sz="2200"/>
              <a:t>Podporuje spolupráci jednotlivých svazů a federací</a:t>
            </a:r>
          </a:p>
          <a:p>
            <a:r>
              <a:rPr lang="cs-CZ" sz="2200"/>
              <a:t>Zastřešuje soutěže a turnaje spadající pod FIFA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74689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819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tbalové mistrovství světa bude od roku 2026 hrát 48 týmů, schválila FIFA.  Přinese to víc peněz od sponzorů i z televizních zpráv | Hospodářské noviny  (HN.cz)">
            <a:extLst>
              <a:ext uri="{FF2B5EF4-FFF2-40B4-BE49-F238E27FC236}">
                <a16:creationId xmlns:a16="http://schemas.microsoft.com/office/drawing/2014/main" id="{185B56F2-49CF-BB6E-2763-1A61A927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21526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3CDFE30-FE3F-579A-26CD-467329EC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Významné světové soutěže</a:t>
            </a:r>
          </a:p>
        </p:txBody>
      </p:sp>
      <p:sp>
        <p:nvSpPr>
          <p:cNvPr id="8204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71BBA-76D5-700D-1E9A-3BBE6B9F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Mistrovství světa ve fotbale – každé 4 roky</a:t>
            </a:r>
          </a:p>
          <a:p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Mistrovství světa ve fotbale žen – každé 4 roky</a:t>
            </a:r>
          </a:p>
          <a:p>
            <a:r>
              <a:rPr lang="cs-C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Konfederační turnaj FIFA – každé 4 roky</a:t>
            </a:r>
          </a:p>
          <a:p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FIFA U-20 </a:t>
            </a:r>
            <a:r>
              <a:rPr lang="cs-CZ" sz="22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Cup – každé 2 roky</a:t>
            </a:r>
          </a:p>
          <a:p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FIFA U-17 </a:t>
            </a:r>
            <a:r>
              <a:rPr lang="cs-CZ" sz="22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Cup</a:t>
            </a:r>
            <a:r>
              <a:rPr lang="cs-C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každé 2 roky</a:t>
            </a:r>
          </a:p>
          <a:p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FIFA Futsal </a:t>
            </a:r>
            <a:r>
              <a:rPr lang="cs-CZ" sz="22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Cup – každé 4 roky</a:t>
            </a:r>
          </a:p>
          <a:p>
            <a:r>
              <a:rPr lang="en-US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FIFA Beach Soccer World Cup</a:t>
            </a:r>
            <a:r>
              <a:rPr lang="cs-C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každé 2 roky</a:t>
            </a:r>
          </a:p>
          <a:p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FIFA </a:t>
            </a:r>
            <a:r>
              <a:rPr lang="cs-CZ" sz="22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eWorld</a:t>
            </a:r>
            <a:r>
              <a:rPr lang="cs-CZ" sz="2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Cup – každý rok</a:t>
            </a:r>
            <a:endParaRPr lang="cs-CZ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5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6" name="Rectangle 9230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38" name="Rectangle 9232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9500F8-8F1E-6BD6-47E7-79D479BF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>
            <a:normAutofit/>
          </a:bodyPr>
          <a:lstStyle/>
          <a:p>
            <a:r>
              <a:rPr lang="cs-CZ" sz="2800"/>
              <a:t>Sponzoři</a:t>
            </a:r>
          </a:p>
        </p:txBody>
      </p: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7" name="Rectangle 9236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A61DC-25A6-25A3-B032-A4FEA374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9152"/>
            <a:ext cx="405653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b="0" strike="noStrike" dirty="0">
              <a:effectLst/>
              <a:latin typeface="Arial" panose="020B0604020202020204" pitchFamily="34" charset="0"/>
              <a:hlinkClick r:id="rId2" tooltip="Adida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Arial" panose="020B0604020202020204" pitchFamily="34" charset="0"/>
              </a:rPr>
              <a:t>Adidas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</a:rPr>
              <a:t>Coca-Cola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0" dirty="0" err="1">
                <a:effectLst/>
                <a:latin typeface="Arial" panose="020B0604020202020204" pitchFamily="34" charset="0"/>
              </a:rPr>
              <a:t>Qatar</a:t>
            </a:r>
            <a:r>
              <a:rPr lang="cs-CZ" sz="1800" b="0" dirty="0">
                <a:effectLst/>
                <a:latin typeface="Arial" panose="020B0604020202020204" pitchFamily="34" charset="0"/>
              </a:rPr>
              <a:t> </a:t>
            </a:r>
            <a:r>
              <a:rPr lang="cs-CZ" sz="1800" b="0" dirty="0" err="1">
                <a:effectLst/>
                <a:latin typeface="Arial" panose="020B0604020202020204" pitchFamily="34" charset="0"/>
              </a:rPr>
              <a:t>airways</a:t>
            </a:r>
            <a:endParaRPr lang="cs-CZ" sz="1800" b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</a:rPr>
              <a:t>Hyundai-Kia Motors</a:t>
            </a:r>
            <a:endParaRPr lang="cs-CZ" sz="1800" b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</a:rPr>
              <a:t>Visa</a:t>
            </a:r>
            <a:endParaRPr lang="pt-BR" sz="1800" b="0" dirty="0">
              <a:effectLst/>
              <a:latin typeface="Arial" panose="020B0604020202020204" pitchFamily="34" charset="0"/>
            </a:endParaRPr>
          </a:p>
          <a:p>
            <a:endParaRPr lang="cs-CZ" sz="1800" dirty="0"/>
          </a:p>
        </p:txBody>
      </p:sp>
      <p:pic>
        <p:nvPicPr>
          <p:cNvPr id="9218" name="Picture 2" descr="Adidas - Kabelečky.cz">
            <a:extLst>
              <a:ext uri="{FF2B5EF4-FFF2-40B4-BE49-F238E27FC236}">
                <a16:creationId xmlns:a16="http://schemas.microsoft.com/office/drawing/2014/main" id="{C5266833-FD58-B209-233C-17ED775F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6705" y="1017967"/>
            <a:ext cx="2873668" cy="14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9D8791E4-2A84-6FA7-A8FD-D458BE37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2365" y="1266450"/>
            <a:ext cx="2873668" cy="9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atar Airways">
            <a:extLst>
              <a:ext uri="{FF2B5EF4-FFF2-40B4-BE49-F238E27FC236}">
                <a16:creationId xmlns:a16="http://schemas.microsoft.com/office/drawing/2014/main" id="{A3BF51F2-830B-D5D4-755F-CA1A1785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69" y="3174676"/>
            <a:ext cx="2087438" cy="2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a umožní platit hodinkami Swatch | Kurzy.cz">
            <a:extLst>
              <a:ext uri="{FF2B5EF4-FFF2-40B4-BE49-F238E27FC236}">
                <a16:creationId xmlns:a16="http://schemas.microsoft.com/office/drawing/2014/main" id="{D57570D8-EE90-7D02-2072-93CAFD93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71" y="3411126"/>
            <a:ext cx="3536935" cy="20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55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774</Words>
  <Application>Microsoft Macintosh PowerPoint</Application>
  <PresentationFormat>Širokoúhlá obrazovka</PresentationFormat>
  <Paragraphs>112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Söhne</vt:lpstr>
      <vt:lpstr>Times New Roman</vt:lpstr>
      <vt:lpstr>Motiv Office</vt:lpstr>
      <vt:lpstr>Prezentace aplikace PowerPoint</vt:lpstr>
      <vt:lpstr>Základní informace</vt:lpstr>
      <vt:lpstr>Historie</vt:lpstr>
      <vt:lpstr>Historie</vt:lpstr>
      <vt:lpstr>Mise a cíle</vt:lpstr>
      <vt:lpstr>Kontinentální federace</vt:lpstr>
      <vt:lpstr>Význam FIFA pro fotbal</vt:lpstr>
      <vt:lpstr>Významné světové soutěže</vt:lpstr>
      <vt:lpstr>Sponzoři</vt:lpstr>
      <vt:lpstr>Organizační struktura</vt:lpstr>
      <vt:lpstr>Dopad na sport a společnost</vt:lpstr>
      <vt:lpstr>Příjmy FIFA 2022</vt:lpstr>
      <vt:lpstr>Výdaje FIFA 2022</vt:lpstr>
      <vt:lpstr>Skandály</vt:lpstr>
      <vt:lpstr>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Hampel</dc:creator>
  <cp:lastModifiedBy>Róbert Kuchár</cp:lastModifiedBy>
  <cp:revision>16</cp:revision>
  <dcterms:created xsi:type="dcterms:W3CDTF">2023-11-26T15:55:23Z</dcterms:created>
  <dcterms:modified xsi:type="dcterms:W3CDTF">2023-12-11T13:00:02Z</dcterms:modified>
</cp:coreProperties>
</file>