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2" r:id="rId6"/>
    <p:sldId id="266" r:id="rId7"/>
    <p:sldId id="268" r:id="rId8"/>
    <p:sldId id="303" r:id="rId9"/>
    <p:sldId id="269" r:id="rId10"/>
    <p:sldId id="270" r:id="rId11"/>
    <p:sldId id="271" r:id="rId12"/>
    <p:sldId id="272" r:id="rId13"/>
    <p:sldId id="273" r:id="rId14"/>
    <p:sldId id="274" r:id="rId15"/>
    <p:sldId id="261" r:id="rId16"/>
    <p:sldId id="263" r:id="rId17"/>
    <p:sldId id="264" r:id="rId18"/>
    <p:sldId id="265" r:id="rId19"/>
    <p:sldId id="276" r:id="rId20"/>
    <p:sldId id="267" r:id="rId21"/>
    <p:sldId id="277" r:id="rId22"/>
    <p:sldId id="278" r:id="rId23"/>
    <p:sldId id="279" r:id="rId24"/>
    <p:sldId id="281" r:id="rId25"/>
    <p:sldId id="280" r:id="rId26"/>
    <p:sldId id="289" r:id="rId27"/>
    <p:sldId id="283" r:id="rId28"/>
    <p:sldId id="284" r:id="rId29"/>
    <p:sldId id="286" r:id="rId30"/>
    <p:sldId id="287" r:id="rId31"/>
    <p:sldId id="288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2" r:id="rId52"/>
    <p:sldId id="311" r:id="rId53"/>
    <p:sldId id="313" r:id="rId54"/>
    <p:sldId id="314" r:id="rId55"/>
    <p:sldId id="315" r:id="rId5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81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F142-AEFB-4765-A249-46F09E05BD7C}" type="datetimeFigureOut">
              <a:rPr lang="cs-CZ" smtClean="0"/>
              <a:t>08.10.2023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AF22-2ED1-488A-BFAE-02245EC3A2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6913B-98AA-4D40-B6F0-B754DF1FC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684E5A-C7D3-49CD-ABDD-9C559D04D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05D080-95CA-4A88-A87C-C0016408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DC6-43B3-48C4-90F3-13BD116223B0}" type="datetime1">
              <a:rPr lang="cs-CZ" smtClean="0"/>
              <a:t>08.10.2023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B4FF9-8A53-4B20-A9F2-1D8BCF12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2292A-9E72-4C6C-8C54-6B34F3BC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0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5DA2F-CB52-4618-A1AA-E9ED92F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C1E2DB-CA15-49D6-B52D-3A64E68B1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71421-1384-4E57-BE92-D736420F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ED24-CA52-4EC8-B702-F2888E138013}" type="datetime1">
              <a:rPr lang="cs-CZ" smtClean="0"/>
              <a:t>08.10.2023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A38B8-B6F3-42AF-AFE7-9A66BD91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9CCAE1-6A55-4BB1-829E-F49D76DE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1A61840-29FE-41FF-A50B-EB2247370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119CCA-8B48-42D2-B664-F3A84AA56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967E9-DD83-4472-AB0A-64FEE737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C258-E0C6-4151-B8EC-CE917374EBCA}" type="datetime1">
              <a:rPr lang="cs-CZ" smtClean="0"/>
              <a:t>08.10.2023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48C78C-E724-4C77-8CEA-946C68E8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3F280-8463-4DEB-AF0C-25AF9457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26D1E-C275-4CCE-838D-2DA9967C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7E209-84A5-46BD-B812-94F3E485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5BDA8F-D9DD-4A63-AFA2-D1B5263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746B9-E57E-4C42-A755-A808590C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363ACB-3D38-4826-B358-6C4B08A0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5A72B-158B-46DE-BA7D-5874E46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2EA03F-AC99-4B4C-AB77-C4F2C486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6297F-E2F6-4D0E-8780-CD720FE1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C02-8840-4B85-908E-460048631866}" type="datetime1">
              <a:rPr lang="cs-CZ" smtClean="0"/>
              <a:t>08.10.2023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F0302-BD51-4FF4-AAC2-F98B86F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27832E-3423-4F8C-B0AC-F68F4F2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7D2C9-7B7C-4758-8EB3-BD177866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3BF74-1BBA-48F7-A1CB-8AF1609EB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FAFF15-EA45-48EA-81AB-033C319A7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4A2D1D-217F-4E69-8DF1-81AD016D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C5E7-1859-4FEF-830D-4FDEA014B1E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B74570-7E98-4294-8FFA-AF7878B6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1EE923-142B-4482-91AE-04959C19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23907-5035-433D-9EB3-3811765D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3F23CA-3D96-4579-A3ED-886E98F9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C278D2-A0E6-4845-BDF9-AB94C7AB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3FA0777-0086-4ADA-8228-70C26484C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5572108-DC7E-422C-ACC8-2366F8F6E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5425D9-7345-47D2-973D-AC0B97C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99B7-2709-4494-8B65-C9A78C686078}" type="datetime1">
              <a:rPr lang="cs-CZ" smtClean="0"/>
              <a:t>08.10.2023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1FDA0B-05D8-42F7-BEB9-64B6389F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A72419-4FA0-410A-BECC-AA4F7327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47416-CE9D-4859-B6FD-E5836555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73D1DD-2ED3-4788-8619-A107D0B6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7D1E-84E9-40B7-B1EC-8E6BCB7B7404}" type="datetime1">
              <a:rPr lang="cs-CZ" smtClean="0"/>
              <a:t>08.10.2023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290849-CB8E-47A1-B5FA-14F926A2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876D58-F12E-44C5-BEF5-AD699C1E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1B2FCC-8E80-45E0-950C-85C1696D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37A-F412-4D3B-8939-9A2B4221A380}" type="datetime1">
              <a:rPr lang="cs-CZ" smtClean="0"/>
              <a:t>08.10.2023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BF8085-8D79-4C6C-85B2-0E36EDDE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2BC3B8-6E5E-4666-A410-AF744ACE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0DA24-7ED2-4F52-98DB-B3812DA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19786A-7BC7-49A7-894C-44B2B79D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3DE7BF-76D7-4D00-BCCF-49D40EE9B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714EA0-D2FB-41C1-A70A-6FBB594D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8158-2CFA-4738-B94D-9FACE95209C7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4F44BE-DE4A-4641-8C5F-AF27B880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F038F-38A6-4CC4-8896-9BA8709D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F1EE3-67E7-4556-8671-4BBF5994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CDCCE87-DCDB-465F-B232-237D0FC1D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3FCC49-E2C6-4494-882D-F1B6C3C5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F6DB24-E7D1-42E3-8E5A-5D21FCCB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BA75-34DC-427F-A6ED-34E4FAF85674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B4C197-02A0-4E2C-89B4-A0A2223E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B87612-7FBB-4AFC-9A05-B5BE561B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8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06BABF-96D7-4057-B46D-57E8D78C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9B555F-27FF-4EB1-9E46-0FF98D64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E273-5818-425E-9385-442E2A708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4EB-9BAD-4881-9CC3-F4211FB84F60}" type="datetime1">
              <a:rPr lang="cs-CZ" smtClean="0"/>
              <a:t>08.10.2023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0689E-9A8B-4F0A-B88F-69A6006E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8CB21-57C5-4549-BA71-4C7A7CE93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central-bank_cs" TargetMode="External"/><Relationship Id="rId2" Type="http://schemas.openxmlformats.org/officeDocument/2006/relationships/hyperlink" Target="http://ec.europa.eu/commission/2014-2019_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cs/crosstable.html" TargetMode="External"/><Relationship Id="rId2" Type="http://schemas.openxmlformats.org/officeDocument/2006/relationships/hyperlink" Target="http://www.europarl.europa.eu/meps/cs/m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lenary/cs/home.html" TargetMode="External"/><Relationship Id="rId2" Type="http://schemas.openxmlformats.org/officeDocument/2006/relationships/hyperlink" Target="http://www.europarl.europa.eu/committees/cs/parliamentary-committe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lium.europa.eu/cs/european-council/presiden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eas.europa.eu/cfsp/index_cs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ilium.europa.eu/cs/european-council/president/" TargetMode="External"/><Relationship Id="rId5" Type="http://schemas.openxmlformats.org/officeDocument/2006/relationships/hyperlink" Target="http://ec.europa.eu/commission/2014-2019/president_en" TargetMode="External"/><Relationship Id="rId4" Type="http://schemas.openxmlformats.org/officeDocument/2006/relationships/hyperlink" Target="https://www.consilium.europa.eu/cs/european-council/member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ropa.eu/european-union/about-eu/countries/member-countries_c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parliament_c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parliament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eu-budget/expenditure_cs" TargetMode="External"/><Relationship Id="rId4" Type="http://schemas.openxmlformats.org/officeDocument/2006/relationships/hyperlink" Target="https://europa.eu/european-union/about-eu/institutions-bodies/european-council_c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ilium.europa.eu/cs/council-eu/configuration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commissioners/2014-2019/president_cs" TargetMode="External"/><Relationship Id="rId2" Type="http://schemas.openxmlformats.org/officeDocument/2006/relationships/hyperlink" Target="https://ec.europa.eu/commission/commissioners/2014-2019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departments_c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urt-auditors_c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strategy-documents_c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cms/jcms/Jo2_7035/cs/" TargetMode="External"/><Relationship Id="rId2" Type="http://schemas.openxmlformats.org/officeDocument/2006/relationships/hyperlink" Target="http://curia.europa.eu/jcms/jcms/Jo2_7026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ria.europa.eu/jcms/jcms/j_6/cs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jcms/jcms/Jo2_7024/cs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about-european-union/problems-and-complaints_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12016P/TXT&amp;from=CS" TargetMode="External"/><Relationship Id="rId2" Type="http://schemas.openxmlformats.org/officeDocument/2006/relationships/hyperlink" Target="https://eur-lex.europa.eu/legal-content/CS/TXT/HTML/?uri=CELEX:12016ME/TXT&amp;from=C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a.europa.eu/c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a.europa.eu/cs/Pages/AnnualActivityReports.aspx" TargetMode="External"/><Relationship Id="rId2" Type="http://schemas.openxmlformats.org/officeDocument/2006/relationships/hyperlink" Target="http://ec.europa.eu/anti-fraud/home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institutions-bodies/council-eu_cs" TargetMode="Externa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?uri=CELEX:61993CJ0415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?uri=CELEX:42020Y1204(01)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?uri=OJ:C:2020:214I:FULL#CI2020214EN.01000101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ir-play.info/home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rkuchar21@gmail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portal/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twork/planning-and-preparing/index_cs.htm" TargetMode="External"/><Relationship Id="rId2" Type="http://schemas.openxmlformats.org/officeDocument/2006/relationships/hyperlink" Target="https://europa.eu/european-union/about-eu/institutions-bodies/council-eu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852" y="1118937"/>
            <a:ext cx="3404937" cy="2683187"/>
          </a:xfrm>
        </p:spPr>
        <p:txBody>
          <a:bodyPr anchor="b">
            <a:normAutofit/>
          </a:bodyPr>
          <a:lstStyle/>
          <a:p>
            <a:pPr algn="l"/>
            <a:r>
              <a:rPr lang="cs-CZ" sz="4000">
                <a:solidFill>
                  <a:schemeClr val="tx2"/>
                </a:solidFill>
              </a:rPr>
              <a:t>Evropská unie a sport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5852" y="4025019"/>
            <a:ext cx="3404937" cy="1714044"/>
          </a:xfrm>
        </p:spPr>
        <p:txBody>
          <a:bodyPr anchor="t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Róbert Kuchár Ph.D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 descr="Obsah obrázku vlajka, symbol, logo, Grafika&#10;&#10;Popis byl vytvořen automaticky">
            <a:extLst>
              <a:ext uri="{FF2B5EF4-FFF2-40B4-BE49-F238E27FC236}">
                <a16:creationId xmlns:a16="http://schemas.microsoft.com/office/drawing/2014/main" id="{F4D9E5DB-0D24-B2B4-4BF7-63B34203F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2" y="1457997"/>
            <a:ext cx="6137549" cy="3942005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9ECDF3-1898-4012-9DE4-FE8AE586A435}" type="datetime1">
              <a:rPr lang="cs-CZ" smtClean="0"/>
              <a:pPr>
                <a:spcAft>
                  <a:spcPts val="600"/>
                </a:spcAft>
              </a:pPr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5ABF4CA-7413-4903-86B2-052F9BF22F3C}" type="slidenum">
              <a:rPr lang="cs-CZ" smtClean="0"/>
              <a:pPr>
                <a:spcAft>
                  <a:spcPts val="600"/>
                </a:spcAft>
              </a:pPr>
              <a:t>1</a:t>
            </a:fld>
            <a:endParaRPr lang="cs-CZ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Dozorčí</a:t>
            </a:r>
          </a:p>
          <a:p>
            <a:r>
              <a:rPr lang="cs-CZ" dirty="0"/>
              <a:t>Vykonává demokratickou kontrolu všech orgánů EU</a:t>
            </a:r>
          </a:p>
          <a:p>
            <a:r>
              <a:rPr lang="cs-CZ" dirty="0"/>
              <a:t>Volí předsedu Komise a schvaluje </a:t>
            </a:r>
            <a:r>
              <a:rPr lang="cs-CZ" u="sng" dirty="0">
                <a:hlinkClick r:id="rId2"/>
              </a:rPr>
              <a:t>složení Komise</a:t>
            </a:r>
            <a:r>
              <a:rPr lang="cs-CZ" dirty="0"/>
              <a:t> Může hlasovat o návrhu na vyslovení nedůvěry, na základě které by Komise musela odstoupit</a:t>
            </a:r>
          </a:p>
          <a:p>
            <a:r>
              <a:rPr lang="cs-CZ" dirty="0"/>
              <a:t>Uděluje rozpočtové absolutorium, tzn. schválení způsobu, jakým byly vynaloženy prostředky z rozpočtu EU</a:t>
            </a:r>
          </a:p>
          <a:p>
            <a:r>
              <a:rPr lang="cs-CZ" dirty="0"/>
              <a:t>Vyjadřuje se k </a:t>
            </a:r>
            <a:r>
              <a:rPr lang="cs-CZ" b="1" dirty="0"/>
              <a:t>peticím</a:t>
            </a:r>
            <a:r>
              <a:rPr lang="cs-CZ" dirty="0"/>
              <a:t> předkládaným občany a zahajuje </a:t>
            </a:r>
            <a:r>
              <a:rPr lang="cs-CZ" b="1" dirty="0"/>
              <a:t>šetření</a:t>
            </a:r>
            <a:endParaRPr lang="cs-CZ" dirty="0"/>
          </a:p>
          <a:p>
            <a:r>
              <a:rPr lang="cs-CZ" dirty="0"/>
              <a:t>Projednává měnovou politiku s </a:t>
            </a:r>
            <a:r>
              <a:rPr lang="cs-CZ" u="sng" dirty="0">
                <a:hlinkClick r:id="rId3"/>
              </a:rPr>
              <a:t>Evropskou centrální bankou</a:t>
            </a:r>
            <a:endParaRPr lang="cs-CZ" dirty="0"/>
          </a:p>
          <a:p>
            <a:r>
              <a:rPr lang="cs-CZ" dirty="0"/>
              <a:t>Interpeluje Komisi a Radu</a:t>
            </a:r>
          </a:p>
          <a:p>
            <a:r>
              <a:rPr lang="cs-CZ" dirty="0"/>
              <a:t>Sleduje průběh voleb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ABA52-9CE7-4529-A7A2-5E6EBD9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302B-20E1-47AC-BFD5-4CDDE24C6B89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BB08A-D75A-4949-BF10-9C97E2E7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funkce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Rozpočtová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Sestavuje spolu s Radou rozpočet EU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Schvaluje dlouhodobý rozpočet EU (tzv. víceletý finanční rámec)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7753EB-07D4-4055-A31A-11BA2FD7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B01-A198-4613-8A9B-857F05782DC6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603257-696F-42BD-B9D6-52457E1D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44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E3CE3-F0D3-43FA-A01E-35563C1A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140A61-4206-42FF-B212-FFA5AAD93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Složení:</a:t>
            </a:r>
          </a:p>
          <a:p>
            <a:r>
              <a:rPr lang="cs-CZ" dirty="0"/>
              <a:t>Počet </a:t>
            </a:r>
            <a:r>
              <a:rPr lang="cs-CZ" u="sng" dirty="0">
                <a:hlinkClick r:id="rId2"/>
              </a:rPr>
              <a:t>poslanců</a:t>
            </a:r>
            <a:r>
              <a:rPr lang="cs-CZ" dirty="0"/>
              <a:t> za každou zemi je </a:t>
            </a:r>
            <a:r>
              <a:rPr lang="cs-CZ" b="1" dirty="0"/>
              <a:t>zhruba úměrný počtu jejích obyvatel</a:t>
            </a:r>
            <a:r>
              <a:rPr lang="cs-CZ" dirty="0"/>
              <a:t>, přičemž se jedná o proporcionalitu sestupnou: </a:t>
            </a:r>
          </a:p>
          <a:p>
            <a:r>
              <a:rPr lang="cs-CZ" dirty="0"/>
              <a:t>Žádná země nemůže mít méně než 6 nebo více než 96 poslanců a celkový počet členů EP nesmí překročit 705 (704 plus předseda). </a:t>
            </a:r>
          </a:p>
          <a:p>
            <a:r>
              <a:rPr lang="cs-CZ" dirty="0"/>
              <a:t>Evropští poslanci nezasedají v poslaneckých lavicích podle své státní příslušnosti, ale na základě </a:t>
            </a:r>
            <a:r>
              <a:rPr lang="cs-CZ" u="sng" dirty="0">
                <a:hlinkClick r:id="rId3"/>
              </a:rPr>
              <a:t>příslušnosti k politické frakci</a:t>
            </a:r>
            <a:r>
              <a:rPr lang="cs-CZ" dirty="0"/>
              <a:t>.</a:t>
            </a:r>
          </a:p>
          <a:p>
            <a:r>
              <a:rPr lang="cs-CZ" dirty="0"/>
              <a:t>Předseda </a:t>
            </a:r>
            <a:r>
              <a:rPr lang="cs-CZ" b="1" dirty="0"/>
              <a:t>zastupuje Parlament</a:t>
            </a:r>
            <a:r>
              <a:rPr lang="cs-CZ" dirty="0"/>
              <a:t> při jednání s ostatními orgány EU a ostatními subjekty a uděluje konečné schválení při jednání o rozpočtu EU.</a:t>
            </a:r>
          </a:p>
          <a:p>
            <a:r>
              <a:rPr lang="cs-CZ" dirty="0"/>
              <a:t>Česká republika má 21 poslanců jako dalších 6 států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9DF53-3CB0-42B0-A1C9-B7905B00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0ED-EEB4-4918-B0C9-5309C69EAB35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62BE11-2991-4461-B98D-58ECF478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Pracovní cyklus Parlamentu má dvě hlavní fáze: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Příprava legislativy ve výborech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.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Parlament čítá celkem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25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výborů a 2 podvýbory, z nichž se každý zabývá určitou oblastí politiky. Výbory zkoumají návrhy právních předpisů a poslanci a politické skupiny mohou předkládat pozměňovací návrhy nebo návrh na zamítnutí. Tyto kroky jsou rovněž projednávány v rámci politických seskupení.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Schvalování legislativy na plenárních zasedáních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Při nich se všichni poslanci Evropského parlamentu scházejí v jednacím sále a probíhá konečné hlasování o návrzích právních předpisů a navrhovaných změnách. Plenární zasedání se obvykle konají každý měsíc ve Štrasburku a trvají čtyři dny. V některých případech se organizují další zasedání v Bruselu.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C7A8A6-66D4-40F3-B48F-276B9242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E26D-CDDF-4C1B-8F22-B24EB5672B7A}" type="datetime1">
              <a:rPr lang="cs-CZ" smtClean="0"/>
              <a:t>08.10.2023</a:t>
            </a:fld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5546D-DE61-4E14-B5D4-49FD23F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 a občan 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r>
              <a:rPr lang="cs-CZ" dirty="0"/>
              <a:t>Občan může </a:t>
            </a:r>
            <a:r>
              <a:rPr lang="cs-CZ" dirty="0">
                <a:solidFill>
                  <a:srgbClr val="00B050"/>
                </a:solidFill>
              </a:rPr>
              <a:t>formou petice </a:t>
            </a:r>
            <a:r>
              <a:rPr lang="cs-CZ" dirty="0"/>
              <a:t>vyzvat Parlament aby se zabýval určitým problémem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Petice</a:t>
            </a:r>
            <a:r>
              <a:rPr lang="cs-CZ" dirty="0"/>
              <a:t> se může týkat jakéhokoli tématu, které spadá do kompetence EU.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Petici smí </a:t>
            </a:r>
            <a:r>
              <a:rPr lang="cs-CZ" dirty="0"/>
              <a:t>předkládat občané členských států EU nebo osoby s pobytem na území EU.</a:t>
            </a:r>
          </a:p>
          <a:p>
            <a:endParaRPr lang="cs-CZ" dirty="0"/>
          </a:p>
          <a:p>
            <a:r>
              <a:rPr lang="cs-CZ" dirty="0"/>
              <a:t>Podniky a ostatní organizace předkládající </a:t>
            </a:r>
            <a:r>
              <a:rPr lang="cs-CZ" dirty="0">
                <a:solidFill>
                  <a:srgbClr val="00B050"/>
                </a:solidFill>
              </a:rPr>
              <a:t>petici</a:t>
            </a:r>
            <a:r>
              <a:rPr lang="cs-CZ" dirty="0"/>
              <a:t> musejí mít v </a:t>
            </a:r>
            <a:r>
              <a:rPr lang="cs-CZ" dirty="0">
                <a:solidFill>
                  <a:srgbClr val="FF0000"/>
                </a:solidFill>
              </a:rPr>
              <a:t>EU sídlo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9797E-8EA4-414A-A2F1-0EB549D3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C64A-7FC9-4BCA-9D88-7CC0CFE3C557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1A5C8-B565-41B3-9A6E-135216D3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EF121-4984-4347-9C6F-8D1FBBCE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E3C07B-D34B-4F90-A82F-1E1A6AB1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Evropská rada </a:t>
            </a:r>
            <a:r>
              <a:rPr lang="cs-CZ" dirty="0"/>
              <a:t>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</a:t>
            </a:r>
          </a:p>
          <a:p>
            <a:r>
              <a:rPr lang="cs-CZ" b="1" dirty="0"/>
              <a:t>Úloha:</a:t>
            </a:r>
            <a:r>
              <a:rPr lang="cs-CZ" dirty="0"/>
              <a:t> Vymezuje obecný politický směr a priority Evropské unie</a:t>
            </a:r>
          </a:p>
          <a:p>
            <a:r>
              <a:rPr lang="cs-CZ" b="1" dirty="0"/>
              <a:t>Členové:</a:t>
            </a:r>
            <a:r>
              <a:rPr lang="cs-CZ" dirty="0"/>
              <a:t> Hlavy členských států EU a předsedové vlád těchto států, předseda Evropské rady, předseda Evropské komise</a:t>
            </a:r>
          </a:p>
          <a:p>
            <a:r>
              <a:rPr lang="cs-CZ" b="1" dirty="0"/>
              <a:t>Předseda:</a:t>
            </a:r>
            <a:r>
              <a:rPr lang="cs-CZ" dirty="0"/>
              <a:t> Charles Michel</a:t>
            </a:r>
          </a:p>
          <a:p>
            <a:r>
              <a:rPr lang="cs-CZ" b="1" dirty="0"/>
              <a:t>Založena:</a:t>
            </a:r>
            <a:r>
              <a:rPr lang="cs-CZ" dirty="0"/>
              <a:t> 1974 (neformální fórum), 1992 (formální status), 2009 (oficiální orgán EU)</a:t>
            </a:r>
          </a:p>
          <a:p>
            <a:r>
              <a:rPr lang="cs-CZ" b="1" dirty="0"/>
              <a:t>Sídlí: </a:t>
            </a:r>
            <a:r>
              <a:rPr lang="cs-CZ" dirty="0"/>
              <a:t>Brusel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6AAAF9-9B28-4A4D-80FF-93F3E1BC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E564-FC44-4200-8A1D-D1234B98C9F2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898CB-BF3C-45F9-BE5D-0824987E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62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C778F-FB34-4DEB-AF17-6F0CE74E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0F1024-94E9-463A-8037-87176348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rada 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Jednání obvykle probíhají formou čtvrtletních vrcholných schůzek (summitů), na kterých se scházejí vrcholní představitelé EU a kterým předsedá </a:t>
            </a:r>
            <a:r>
              <a:rPr lang="cs-CZ" u="sng" dirty="0">
                <a:hlinkClick r:id="rId2"/>
              </a:rPr>
              <a:t>stálý předseda 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51B52-C69E-4F97-B60E-A78A78A7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4D3-C9CC-4F61-85E8-70FF50BF0C9F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7FE3C7-4071-4BAE-A4C5-2EB4C306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25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C6949-6A7E-4FBC-917D-111AFFA0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388A2-F1AF-429D-949C-324B592B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217"/>
            <a:ext cx="10515600" cy="4943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Činnost:</a:t>
            </a:r>
          </a:p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Rozhoduje o celkovém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směřování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a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politických </a:t>
            </a: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</a:rPr>
              <a:t>prioritách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Neschvaluje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však </a:t>
            </a: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právní předpisy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Zabývá se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nejsložitějšími a nejcitlivějšími otázkami, které nelze vyřešit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na nižších úrovních mezivládní spolupráce.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Udává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 společné zahraniční a bezpečností politiky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s ohledem na strategické zájmy a důsledky.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Nominuje a jmenuje kandidáty do významných funkcí v rámci orgánů EU, například na pozice v Evropské centrální bance a Evropské komisi.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008F7-3D19-44B1-8AB0-19BA9050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8525-E664-4EE9-A549-BDBEBA1E3496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4AA68C-FA9F-47F3-BC5C-3CE53A0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4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1C09E-6C41-465B-8EBD-C6388C71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8465B-24A7-4A76-B842-EA53332C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Evropská rada má pravomoc:</a:t>
            </a:r>
          </a:p>
          <a:p>
            <a:r>
              <a:rPr lang="cs-CZ" dirty="0"/>
              <a:t>požádat </a:t>
            </a:r>
            <a:r>
              <a:rPr lang="cs-CZ" u="sng" dirty="0">
                <a:hlinkClick r:id="rId2"/>
              </a:rPr>
              <a:t>Evropskou komisi</a:t>
            </a:r>
            <a:r>
              <a:rPr lang="cs-CZ" dirty="0"/>
              <a:t>, aby k řešení konkrétního problému předložila legislativní </a:t>
            </a:r>
            <a:r>
              <a:rPr lang="cs-CZ" b="1" dirty="0"/>
              <a:t>návrh</a:t>
            </a:r>
            <a:endParaRPr lang="cs-CZ" dirty="0"/>
          </a:p>
          <a:p>
            <a:r>
              <a:rPr lang="cs-CZ" dirty="0"/>
              <a:t>předat věc </a:t>
            </a:r>
            <a:r>
              <a:rPr lang="cs-CZ" u="sng" dirty="0">
                <a:hlinkClick r:id="rId3"/>
              </a:rPr>
              <a:t>Radě EU</a:t>
            </a:r>
            <a:endParaRPr lang="cs-CZ" dirty="0"/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Složení:</a:t>
            </a: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Evropská rada se skládá z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hlav států nebo předsedů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předsedy Evropské rady a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předsedy Evropské komise</a:t>
            </a: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Radu svolává a řídí její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který je volen Evropskou radou na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dvouapůlleté období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s možností jednoho obnovení. Předseda mimo jiné zastupuje EU na jednáních s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okolním světem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4CFE7-5549-4071-A1BA-58F6950D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812-6BC6-4764-9A6F-F686E0AAA6B6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BECA1-9BBB-4D98-8F61-F44CE17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37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86A53-7886-4488-AA5B-5C806AF0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17688E-9AFE-4C10-8E36-2EA3DCC3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se schází </a:t>
            </a:r>
            <a:r>
              <a:rPr lang="cs-CZ" dirty="0">
                <a:solidFill>
                  <a:srgbClr val="00B050"/>
                </a:solidFill>
              </a:rPr>
              <a:t>čtyřikrát ročně </a:t>
            </a:r>
            <a:r>
              <a:rPr lang="cs-CZ" dirty="0"/>
              <a:t>– její předseda však může svolat zvláštní zasedání, je-li třeba projednat naléhavé otázky.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Zpravidla </a:t>
            </a:r>
            <a:r>
              <a:rPr lang="cs-CZ" dirty="0">
                <a:solidFill>
                  <a:srgbClr val="FF0000"/>
                </a:solidFill>
              </a:rPr>
              <a:t>rozhoduje</a:t>
            </a:r>
            <a:r>
              <a:rPr lang="cs-CZ" dirty="0"/>
              <a:t> na </a:t>
            </a:r>
            <a:r>
              <a:rPr lang="cs-CZ" dirty="0">
                <a:solidFill>
                  <a:srgbClr val="00B050"/>
                </a:solidFill>
              </a:rPr>
              <a:t>základě konsensu </a:t>
            </a:r>
            <a:r>
              <a:rPr lang="cs-CZ" dirty="0"/>
              <a:t>– v některých případech je ale vyžadována </a:t>
            </a:r>
            <a:r>
              <a:rPr lang="cs-CZ" dirty="0">
                <a:solidFill>
                  <a:srgbClr val="00B050"/>
                </a:solidFill>
              </a:rPr>
              <a:t>jednomyslnost</a:t>
            </a:r>
            <a:r>
              <a:rPr lang="cs-CZ" dirty="0"/>
              <a:t> nebo </a:t>
            </a:r>
            <a:r>
              <a:rPr lang="cs-CZ" dirty="0">
                <a:solidFill>
                  <a:srgbClr val="7030A0"/>
                </a:solidFill>
              </a:rPr>
              <a:t>kvalifikovaná většina</a:t>
            </a:r>
            <a:r>
              <a:rPr lang="cs-CZ" dirty="0"/>
              <a:t>. Hlasovat mohou pouze hlavy států a předsedové vlád.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691CCF-DB5D-4E7A-9C5D-9C57B6E8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766D-B09C-46FE-865D-E74E5407E6AF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AB264-B377-4CC4-BD7D-CD17900D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1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7C06A9-26A8-49D0-9EFF-38794E80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3700"/>
              <a:t>Co je EU a její význam?</a:t>
            </a:r>
          </a:p>
        </p:txBody>
      </p:sp>
      <p:grpSp>
        <p:nvGrpSpPr>
          <p:cNvPr id="18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777933-FF54-4450-A08A-AC9E51A2A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2000" b="1"/>
              <a:t>Evropská unie</a:t>
            </a:r>
            <a:r>
              <a:rPr lang="cs-CZ" sz="2000"/>
              <a:t> (</a:t>
            </a:r>
            <a:r>
              <a:rPr lang="cs-CZ" sz="2000" b="1"/>
              <a:t>EU</a:t>
            </a:r>
            <a:r>
              <a:rPr lang="cs-CZ" sz="2000"/>
              <a:t>) je oficiálně politická a ekonomická </a:t>
            </a:r>
            <a:r>
              <a:rPr lang="cs-CZ" sz="2000" b="1"/>
              <a:t>unie</a:t>
            </a:r>
            <a:r>
              <a:rPr lang="cs-CZ" sz="2000"/>
              <a:t>, která si klade za cíl zlepšit spolupráci v Evropě. De facto se jedná o entitu sui generis, která má částečně pravomoci mezinárodní organizace, ale také jednotného státu.</a:t>
            </a:r>
          </a:p>
          <a:p>
            <a:endParaRPr lang="cs-CZ" sz="2000"/>
          </a:p>
          <a:p>
            <a:r>
              <a:rPr lang="cs-CZ" sz="2000"/>
              <a:t>Evropská unie je svého druhu ojedinělý hospodářský a politický celek </a:t>
            </a:r>
            <a:r>
              <a:rPr lang="cs-CZ" sz="2000" u="sng">
                <a:hlinkClick r:id="rId2"/>
              </a:rPr>
              <a:t>27 evropských zemí</a:t>
            </a:r>
            <a:r>
              <a:rPr lang="cs-CZ" sz="2000" u="sng"/>
              <a:t> (GB vystoupili v roce 2020)</a:t>
            </a:r>
            <a:r>
              <a:rPr lang="cs-CZ" sz="2000"/>
              <a:t>, do něhož náleží podstatná část evropského kontinentu.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mapa, atlas, text&#10;&#10;Popis byl vytvořen automaticky">
            <a:extLst>
              <a:ext uri="{FF2B5EF4-FFF2-40B4-BE49-F238E27FC236}">
                <a16:creationId xmlns:a16="http://schemas.microsoft.com/office/drawing/2014/main" id="{C95F1CFD-5DCA-02E2-C01C-A68240CC34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84" r="6390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37ADF-2A62-448A-BEE9-CDFF3E69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9560" y="6492240"/>
            <a:ext cx="299184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47C8244-40CC-44A2-A55E-E9207C685282}" type="datetime1">
              <a:rPr lang="cs-CZ" smtClean="0"/>
              <a:pPr>
                <a:spcAft>
                  <a:spcPts val="600"/>
                </a:spcAft>
              </a:pPr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17D97F-6FCE-4485-B9D0-B2ABF9A3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5070" y="6492240"/>
            <a:ext cx="10557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5ABF4CA-7413-4903-86B2-052F9BF22F3C}" type="slidenum">
              <a:rPr lang="cs-CZ" smtClean="0"/>
              <a:pPr>
                <a:spcAft>
                  <a:spcPts val="600"/>
                </a:spcAft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2695C-90A5-49BC-BEAD-0E6CB3FB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Rada Evropské unie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C9E2FC-917E-46FB-8C58-ED4CF560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720"/>
            <a:ext cx="10515600" cy="505324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Úloha</a:t>
            </a:r>
            <a:r>
              <a:rPr lang="cs-CZ" dirty="0"/>
              <a:t>: Tlumočit názory členských států Evropské unie, schvalovat právní předpisy EU a koordinovat politiky EU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Ministři vlád všech zemí EU podle oblasti politiky, která je projednávána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Předsednictví se vždy na 6 měsíců ujímají na základě rotace jednotlivé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1958 (jako Rada Evropského hospodářského společenství)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Brusel (Belgie)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C82F5-12BA-4130-AA04-DF37F1EA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C8E5-8008-4098-A7AD-DC357B16A500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428C6-851D-46B0-BD1D-35E166D7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303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Rada Evropské unie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Rada je společně s </a:t>
            </a:r>
            <a:r>
              <a:rPr lang="cs-CZ" u="sng" dirty="0">
                <a:hlinkClick r:id="rId2"/>
              </a:rPr>
              <a:t>Evropským parlamentem</a:t>
            </a:r>
            <a:r>
              <a:rPr lang="cs-CZ" dirty="0"/>
              <a:t> </a:t>
            </a:r>
            <a:r>
              <a:rPr lang="cs-CZ" b="1" dirty="0"/>
              <a:t>hlavním rozhodovacím orgánem</a:t>
            </a:r>
            <a:r>
              <a:rPr lang="cs-CZ" dirty="0"/>
              <a:t> Unie.</a:t>
            </a:r>
          </a:p>
          <a:p>
            <a:endParaRPr lang="cs-CZ" dirty="0"/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Neformálně se říká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Rada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scházejí  se v ní </a:t>
            </a: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</a:rPr>
              <a:t>ministři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aby projednávali, pozměňovali a schvalovali právní předpisy a koordinovali jednotlivé politiky. Ministři jsou zmocněni 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</a:rPr>
              <a:t>přijímat jménem vlád členských států závazky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</a:rPr>
              <a:t> k provedení kroků 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či opatření schválených na zasedání.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A45F3-777B-4EA7-A556-6B5449A4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9CB0-6D85-4E42-920F-BB2AFD5A01BA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37A26-D016-4534-AD67-74C32802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585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37"/>
            <a:ext cx="10515600" cy="572877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Na základě návrhů </a:t>
            </a:r>
            <a:r>
              <a:rPr lang="cs-CZ" u="sng" dirty="0">
                <a:hlinkClick r:id="rId2"/>
              </a:rPr>
              <a:t>Evropské komise</a:t>
            </a:r>
            <a:r>
              <a:rPr lang="cs-CZ" dirty="0"/>
              <a:t> </a:t>
            </a:r>
            <a:r>
              <a:rPr lang="cs-CZ" b="1" dirty="0">
                <a:solidFill>
                  <a:srgbClr val="00B050"/>
                </a:solidFill>
              </a:rPr>
              <a:t>vyjednává a přijímá zákony </a:t>
            </a:r>
            <a:r>
              <a:rPr lang="cs-CZ" b="1" dirty="0"/>
              <a:t>EU</a:t>
            </a:r>
            <a:r>
              <a:rPr lang="cs-CZ" dirty="0"/>
              <a:t> společně s </a:t>
            </a:r>
            <a:r>
              <a:rPr lang="cs-CZ" u="sng" dirty="0">
                <a:hlinkClick r:id="rId3"/>
              </a:rPr>
              <a:t>Evropským parlamentem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00B050"/>
                </a:solidFill>
              </a:rPr>
              <a:t>Koordinuje</a:t>
            </a:r>
            <a:r>
              <a:rPr lang="cs-CZ" dirty="0"/>
              <a:t> politiky jednotlivých zemí EU.</a:t>
            </a:r>
          </a:p>
          <a:p>
            <a:r>
              <a:rPr lang="cs-CZ" dirty="0"/>
              <a:t>Na základě pokynů </a:t>
            </a:r>
            <a:r>
              <a:rPr lang="cs-CZ" u="sng" dirty="0">
                <a:hlinkClick r:id="rId4"/>
              </a:rPr>
              <a:t>Evropské rady</a:t>
            </a:r>
            <a:r>
              <a:rPr lang="cs-CZ" dirty="0"/>
              <a:t> </a:t>
            </a:r>
            <a:r>
              <a:rPr lang="cs-CZ" dirty="0">
                <a:solidFill>
                  <a:srgbClr val="FFC000"/>
                </a:solidFill>
              </a:rPr>
              <a:t>formuje </a:t>
            </a:r>
            <a:r>
              <a:rPr lang="cs-CZ" b="1" dirty="0">
                <a:solidFill>
                  <a:srgbClr val="FFC000"/>
                </a:solidFill>
              </a:rPr>
              <a:t>zahraniční a bezpečnostní </a:t>
            </a:r>
            <a:r>
              <a:rPr lang="cs-CZ" b="1" dirty="0"/>
              <a:t>politiku</a:t>
            </a:r>
            <a:r>
              <a:rPr lang="cs-CZ" dirty="0"/>
              <a:t> EU.</a:t>
            </a:r>
          </a:p>
          <a:p>
            <a:r>
              <a:rPr lang="cs-CZ" dirty="0">
                <a:solidFill>
                  <a:srgbClr val="00B0F0"/>
                </a:solidFill>
              </a:rPr>
              <a:t>Uzavírá </a:t>
            </a:r>
            <a:r>
              <a:rPr lang="cs-CZ" b="1" dirty="0">
                <a:solidFill>
                  <a:srgbClr val="00B0F0"/>
                </a:solidFill>
              </a:rPr>
              <a:t>dohody</a:t>
            </a:r>
            <a:r>
              <a:rPr lang="cs-CZ" dirty="0"/>
              <a:t> mezi EU a dalšími zeměmi nebo mezinárodními organizacemi.</a:t>
            </a:r>
          </a:p>
          <a:p>
            <a:r>
              <a:rPr lang="cs-CZ" dirty="0"/>
              <a:t>Spolu s Evropským parlamentem </a:t>
            </a:r>
            <a:r>
              <a:rPr lang="cs-CZ" dirty="0">
                <a:solidFill>
                  <a:srgbClr val="FFC000"/>
                </a:solidFill>
              </a:rPr>
              <a:t>přijímá roční</a:t>
            </a:r>
            <a:r>
              <a:rPr lang="cs-CZ" dirty="0"/>
              <a:t> </a:t>
            </a:r>
            <a:r>
              <a:rPr lang="cs-CZ" u="sng" dirty="0">
                <a:hlinkClick r:id="rId5"/>
              </a:rPr>
              <a:t>rozpočet 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32AF-0C83-407D-9C6E-7DCBBBEC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DFDE-E4B7-4CE0-BEA8-997EFDB6BD8B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7746C-A498-4212-BBFD-CD259184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139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Složení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Nezasedá vždy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ve stejném složení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 Schází se 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různých konfiguracích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z nichž každá odpovídá určité politické oblasti, která má být projednávána. 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Dle projednávané problematiky se vysílají příslušní ministři,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Česká republika je aktuálně předsedajícím státem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07808-7D32-4305-929C-ECF86A63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EA8F-D82F-4CEC-9C3A-8E2429A8A41B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185A9C-5401-429C-8F2C-6EF4E3D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93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postavení v systému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komise je politicky nezávislý, výkonný orgán EU.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Je </a:t>
            </a:r>
            <a:r>
              <a:rPr lang="cs-CZ" dirty="0">
                <a:solidFill>
                  <a:srgbClr val="00B050"/>
                </a:solidFill>
              </a:rPr>
              <a:t>jediným orgánem </a:t>
            </a:r>
            <a:r>
              <a:rPr lang="cs-CZ" dirty="0"/>
              <a:t>Unie, který odpovídá za </a:t>
            </a:r>
            <a:r>
              <a:rPr lang="cs-CZ" dirty="0">
                <a:solidFill>
                  <a:srgbClr val="00B050"/>
                </a:solidFill>
              </a:rPr>
              <a:t>předkládání návrhů nové evropské legislativy,</a:t>
            </a:r>
            <a:r>
              <a:rPr lang="cs-CZ" dirty="0"/>
              <a:t> a je </a:t>
            </a:r>
            <a:r>
              <a:rPr lang="cs-CZ" dirty="0">
                <a:solidFill>
                  <a:srgbClr val="C00000"/>
                </a:solidFill>
              </a:rPr>
              <a:t>odpovědná za provádění rozhodnutí 				</a:t>
            </a:r>
            <a:r>
              <a:rPr lang="cs-CZ" b="1" dirty="0">
                <a:solidFill>
                  <a:srgbClr val="002060"/>
                </a:solidFill>
              </a:rPr>
              <a:t>Evropského parlamentu a Rady EU.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67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úloha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Úloha:</a:t>
            </a:r>
            <a:r>
              <a:rPr lang="cs-CZ" dirty="0"/>
              <a:t> Prosazuje obecné zájmy EU tím, že navrhuje a vymáhá dodržování právních předpisů, provádí politiky a plní rozpočet EU.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Členové: kolegium komisařů (27), z každé členské země EU jeden</a:t>
            </a:r>
          </a:p>
          <a:p>
            <a:endParaRPr lang="cs-CZ" dirty="0"/>
          </a:p>
          <a:p>
            <a:r>
              <a:rPr lang="cs-CZ" dirty="0"/>
              <a:t>Předseda:   </a:t>
            </a:r>
            <a:r>
              <a:rPr lang="cs-CZ" b="1" i="1" dirty="0"/>
              <a:t>Ursula von der </a:t>
            </a:r>
            <a:r>
              <a:rPr lang="cs-CZ" b="1" i="1" dirty="0" err="1"/>
              <a:t>Leyenová</a:t>
            </a:r>
            <a:endParaRPr lang="cs-CZ" b="1" i="1" dirty="0"/>
          </a:p>
          <a:p>
            <a:endParaRPr lang="cs-CZ" dirty="0"/>
          </a:p>
          <a:p>
            <a:r>
              <a:rPr lang="cs-CZ" dirty="0"/>
              <a:t>Datum zřízení: 1958</a:t>
            </a:r>
          </a:p>
          <a:p>
            <a:endParaRPr lang="cs-CZ" dirty="0"/>
          </a:p>
          <a:p>
            <a:r>
              <a:rPr lang="cs-CZ" dirty="0"/>
              <a:t>Sídlo: Brusel (Belgie)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4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Politické vedení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zajišťuje tým </a:t>
            </a:r>
            <a:r>
              <a:rPr lang="cs-CZ" dirty="0">
                <a:hlinkClick r:id="rId2"/>
              </a:rPr>
              <a:t>27 komisařů</a:t>
            </a:r>
            <a:r>
              <a:rPr lang="cs-CZ" dirty="0"/>
              <a:t> (z každé země EU jeden) v čele s </a:t>
            </a:r>
            <a:r>
              <a:rPr lang="cs-CZ" dirty="0">
                <a:hlinkClick r:id="rId3"/>
              </a:rPr>
              <a:t>předsedou Komise</a:t>
            </a:r>
            <a:r>
              <a:rPr lang="cs-CZ" dirty="0"/>
              <a:t>, který rozhoduje o rozdělení jednotlivých oblastí politiky mezi členy Komise.</a:t>
            </a:r>
          </a:p>
          <a:p>
            <a:pPr marL="0" indent="0">
              <a:buNone/>
            </a:pPr>
            <a:r>
              <a:rPr lang="cs-CZ" dirty="0"/>
              <a:t>Sbor komisařů tvoří předsedkyně Komise, osm místopředsedů, včetně tří výkonných místopředsedů, vysoký představitel Unie pro zahraniční věci a bezpečnostní politiku a 18 komisařů s příslušnou oblastí působnosti.</a:t>
            </a:r>
          </a:p>
          <a:p>
            <a:pPr marL="0" indent="0">
              <a:buNone/>
            </a:pPr>
            <a:r>
              <a:rPr lang="cs-CZ" b="1" dirty="0"/>
              <a:t>Běžný chod</a:t>
            </a:r>
            <a:r>
              <a:rPr lang="cs-CZ" dirty="0"/>
              <a:t> Komise je:</a:t>
            </a:r>
          </a:p>
          <a:p>
            <a:pPr marL="0" indent="0">
              <a:buNone/>
            </a:pPr>
            <a:r>
              <a:rPr lang="cs-CZ" dirty="0"/>
              <a:t>zajišťován jejími zaměstnanci (právníky, ekonomy apod.), kteří pracují pro jednotlivé útvary Komise – </a:t>
            </a:r>
            <a:r>
              <a:rPr lang="cs-CZ" dirty="0">
                <a:hlinkClick r:id="rId4"/>
              </a:rPr>
              <a:t>generální ředitelství (GŘ)</a:t>
            </a:r>
            <a:r>
              <a:rPr lang="cs-CZ" dirty="0"/>
              <a:t> – odpovědné za </a:t>
            </a:r>
            <a:r>
              <a:rPr lang="cs-CZ" b="1" dirty="0"/>
              <a:t>konkrétní oblast politiky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94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Evropská komise - </a:t>
            </a:r>
            <a:r>
              <a:rPr lang="cs-CZ" b="1" dirty="0"/>
              <a:t>Úkoly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Předkládá návrhy nových právních předpisů</a:t>
            </a:r>
          </a:p>
          <a:p>
            <a:pPr marL="457200" lvl="1" indent="0">
              <a:buNone/>
            </a:pPr>
            <a:r>
              <a:rPr lang="cs-CZ" dirty="0"/>
              <a:t>Komise je jediným orgánem EU, který předkládá návrhy právních předpisů k přijetí Evropskému parlamentu a Radě s cílem:</a:t>
            </a:r>
          </a:p>
          <a:p>
            <a:pPr lvl="1"/>
            <a:endParaRPr lang="cs-CZ" dirty="0"/>
          </a:p>
          <a:p>
            <a:pPr lvl="2"/>
            <a:r>
              <a:rPr lang="cs-CZ" sz="2400" b="1" dirty="0">
                <a:solidFill>
                  <a:srgbClr val="FF0000"/>
                </a:solidFill>
              </a:rPr>
              <a:t>chránit zájmy EU a jejích občanů v otázkách, jež nelze účinně řešit </a:t>
            </a:r>
            <a:r>
              <a:rPr lang="cs-CZ" sz="2400" dirty="0"/>
              <a:t>na </a:t>
            </a:r>
            <a:r>
              <a:rPr lang="cs-CZ" sz="2400" dirty="0">
                <a:solidFill>
                  <a:srgbClr val="00B0F0"/>
                </a:solidFill>
              </a:rPr>
              <a:t>vnitrostátní úrovni</a:t>
            </a:r>
          </a:p>
          <a:p>
            <a:pPr marL="914400" lvl="2" indent="0">
              <a:buNone/>
            </a:pPr>
            <a:r>
              <a:rPr lang="cs-CZ" sz="2400" dirty="0"/>
              <a:t>    </a:t>
            </a:r>
          </a:p>
          <a:p>
            <a:pPr lvl="2"/>
            <a:r>
              <a:rPr lang="cs-CZ" sz="2400" dirty="0"/>
              <a:t>zjišťovat v rámci přípravy předpisů přesné informace v odborných otázkách prostřednictvím konzultací s odborníky a veřejností.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90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Řídí politiky EU a přiděluje finanční prostředky z rozpočtu EU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Stanoví prioritní výdaje EU </a:t>
            </a:r>
            <a:r>
              <a:rPr lang="cs-CZ" dirty="0"/>
              <a:t>ve spolupráci s Radou a Evropským parlamentem.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Vypracovává roční rozpočet</a:t>
            </a:r>
            <a:r>
              <a:rPr lang="cs-CZ" dirty="0"/>
              <a:t>, který je schvalován Evropským parlamentem a Radou.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Dohlíží na to</a:t>
            </a:r>
            <a:r>
              <a:rPr lang="cs-CZ" dirty="0"/>
              <a:t>, jak je s finančními prostředky nakládáno, a to za spolupráce </a:t>
            </a:r>
            <a:r>
              <a:rPr lang="cs-CZ" dirty="0">
                <a:hlinkClick r:id="rId2"/>
              </a:rPr>
              <a:t>Účetního dvora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43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Úlohy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Prosazuje právo EU</a:t>
            </a:r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lvl="1"/>
            <a:r>
              <a:rPr lang="cs-CZ" dirty="0"/>
              <a:t>Komise je spolu se Soudním dvorem odpovědná za </a:t>
            </a:r>
            <a:r>
              <a:rPr lang="cs-CZ" dirty="0">
                <a:solidFill>
                  <a:srgbClr val="FF0000"/>
                </a:solidFill>
              </a:rPr>
              <a:t>zajištění řádného uplatňování práva EU </a:t>
            </a:r>
            <a:r>
              <a:rPr lang="cs-CZ" dirty="0"/>
              <a:t>ve všech členských státech.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pl-PL" b="1" dirty="0"/>
              <a:t>Reprezentuje Evropskou unii v zahraničí</a:t>
            </a:r>
          </a:p>
          <a:p>
            <a:pPr marL="514350" indent="-514350">
              <a:buFont typeface="+mj-lt"/>
              <a:buAutoNum type="arabicPeriod" startAt="4"/>
            </a:pPr>
            <a:endParaRPr lang="pl-PL" b="1" dirty="0"/>
          </a:p>
          <a:p>
            <a:pPr lvl="1"/>
            <a:r>
              <a:rPr lang="cs-CZ" dirty="0"/>
              <a:t>Vystupuje jménem všech členských států EU v mezinárodních organizacích, zejména v oblasti obchodní politiky a humanitární pomoci.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Vyjednává pro EU </a:t>
            </a:r>
            <a:r>
              <a:rPr lang="cs-CZ" dirty="0"/>
              <a:t>mezinárodní dohody.</a:t>
            </a:r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Font typeface="+mj-lt"/>
              <a:buAutoNum type="arabicPeriod" startAt="4"/>
            </a:pPr>
            <a:endParaRPr lang="pl-PL" dirty="0"/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BA3E1-4587-42A4-9CA0-A917D295DFB0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08.10.2023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F4CA-7413-4903-86B2-052F9BF22F3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1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2E93F-F7D3-486D-91CF-17ABDE1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Cíle Evropské unie: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F0FF0-CA2C-44C5-8851-AADC560D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prosazování míru, hodnot, na nichž je založena, a blahobytu občanů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zajišťování svobody, bezpečnosti a spravedlnosti bez omezení vnitřními hranicemi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udržitelný rozvoj, který se opírá o vyvážený hospodářský růst a cenovou stabilitu, vysoce konkurenceschopná tržní ekonomika s plnou zaměstnaností a sociálním pokrokem a ochrana životního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boj proti sociálnímu vyloučení a diskriminaci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vědecko-technického pokroku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zvyšování ekonomické, sociální a územní soudržnosti a solidarity mezi členskými státy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respektování kulturního bohatství a jazykové rozmanitosti členských států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hospodářské a měnové unie, jejíž měnou je euro.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2623-646A-473D-A567-0E55743C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F344-B6B2-4007-85B6-B762D09398DC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972CD-17A9-48CE-8005-C0547D3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24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5668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jmenování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080"/>
            <a:ext cx="10515600" cy="5471883"/>
          </a:xfrm>
        </p:spPr>
        <p:txBody>
          <a:bodyPr/>
          <a:lstStyle/>
          <a:p>
            <a:r>
              <a:rPr lang="cs-CZ" dirty="0"/>
              <a:t>Jmenování předsedy Komise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Kandidát na post předsedy Komise </a:t>
            </a:r>
            <a:r>
              <a:rPr lang="cs-CZ" dirty="0">
                <a:solidFill>
                  <a:srgbClr val="0070C0"/>
                </a:solidFill>
              </a:rPr>
              <a:t>je vybírán představiteli jednotlivých zemí v rámci Evropské rady</a:t>
            </a:r>
            <a:r>
              <a:rPr lang="cs-CZ" dirty="0"/>
              <a:t> na základě výsledků voleb do Evropského parlamentu. Ke svému zvolení potřebuje podporu většiny členů Evropského parlamentu.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Výběr komisařů</a:t>
            </a:r>
          </a:p>
          <a:p>
            <a:r>
              <a:rPr lang="cs-CZ" dirty="0"/>
              <a:t>Kandidát na předsedu Komise </a:t>
            </a:r>
            <a:r>
              <a:rPr lang="cs-CZ" dirty="0">
                <a:solidFill>
                  <a:srgbClr val="0070C0"/>
                </a:solidFill>
              </a:rPr>
              <a:t>vybírá potenciální místopředsedy a komisaře</a:t>
            </a:r>
            <a:r>
              <a:rPr lang="cs-CZ" dirty="0"/>
              <a:t> na základě návrhů zemí EU. Seznam kandidátů musí schválit vedoucí představitelé členských zemí v Evropské radě.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Funkční období současné Komise skončí 31. října 2024.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63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Strategické plánování</a:t>
            </a:r>
          </a:p>
          <a:p>
            <a:pPr lvl="1"/>
            <a:r>
              <a:rPr lang="cs-CZ" dirty="0"/>
              <a:t>Směr politiky Komise stanoví její předseda a o strategických cílech pak rozhodují komisaři společně. Poté sestaví svůj </a:t>
            </a:r>
            <a:r>
              <a:rPr lang="cs-CZ" dirty="0">
                <a:hlinkClick r:id="rId2"/>
              </a:rPr>
              <a:t>roční pracovní program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0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09731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Funkce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zajistit, aby bylo právo EU vykládáno a uplatňováno stejným způsobem ve všech zemích EU zajistit, aby země a orgány EU dodržovaly právní předpisy Unie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Členové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Soudní dvůr: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soudce za každý stát EU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11 generálních advokátů</a:t>
            </a: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Tribunál: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soudci z každého členského státu EU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Rok zřízení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1952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Lucemburk (Lucembursko)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Internetové stránky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Soudní dvůr Evropské unie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14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– výklad práva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výklad práva EU, aby bylo </a:t>
            </a:r>
            <a:r>
              <a:rPr lang="cs-CZ" b="1" dirty="0"/>
              <a:t>uplatňováno stejných způsobem</a:t>
            </a:r>
            <a:r>
              <a:rPr lang="cs-CZ" dirty="0"/>
              <a:t> ve všech státech EU, dále urovnává </a:t>
            </a:r>
            <a:r>
              <a:rPr lang="cs-CZ" b="1" dirty="0"/>
              <a:t>právní spory</a:t>
            </a:r>
            <a:r>
              <a:rPr lang="cs-CZ" dirty="0"/>
              <a:t> mezi jednotlivými státy a orgány EU.</a:t>
            </a:r>
          </a:p>
          <a:p>
            <a:endParaRPr lang="cs-CZ" dirty="0"/>
          </a:p>
          <a:p>
            <a:r>
              <a:rPr lang="cs-CZ" dirty="0"/>
              <a:t>V určitých případech se na něj </a:t>
            </a:r>
            <a:r>
              <a:rPr lang="cs-CZ" b="1" dirty="0"/>
              <a:t>jednotlivci, podniky nebo organizace</a:t>
            </a:r>
            <a:r>
              <a:rPr lang="cs-CZ" dirty="0"/>
              <a:t> mohou obrátit s žádostí, aby zasáhl, pokud se domnívají, že některý z orgánů EU porušil jejich práva.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559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30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316"/>
            <a:ext cx="10515600" cy="5497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Vynáší rozsudky ve věcech, které mu byly předloženy</a:t>
            </a:r>
          </a:p>
          <a:p>
            <a:pPr marL="0" indent="0">
              <a:buNone/>
            </a:pPr>
            <a:r>
              <a:rPr lang="cs-CZ" dirty="0"/>
              <a:t>Nejčastější typy rozsudků: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Výklad práva</a:t>
            </a:r>
            <a:r>
              <a:rPr lang="cs-CZ" dirty="0"/>
              <a:t> (rozhodnutí o předběžné otázce)</a:t>
            </a:r>
          </a:p>
          <a:p>
            <a:pPr lvl="1"/>
            <a:r>
              <a:rPr lang="cs-CZ" dirty="0"/>
              <a:t>Iniciuje vnitrostátní soud má-li pochybnosti ohledně výkladu nebo platnosti určitého právního předpisu EU, může požádat Soud o vysvětlení, nebo naopak. 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Vymáhání práva</a:t>
            </a:r>
            <a:r>
              <a:rPr lang="cs-CZ" dirty="0"/>
              <a:t> (žaloba pro nesplnění povinnosti)</a:t>
            </a:r>
          </a:p>
          <a:p>
            <a:pPr lvl="1"/>
            <a:r>
              <a:rPr lang="cs-CZ" dirty="0"/>
              <a:t>Iniciovat jej může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nebo jiný stát Unie. Pokud se zjistí, že stát své povinnosti skutečně neplní, je vyzván k okamžité nápravě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Zrušení právního předpisu EU</a:t>
            </a:r>
            <a:r>
              <a:rPr lang="cs-CZ" dirty="0"/>
              <a:t> (žaloba na neplatnost)</a:t>
            </a:r>
          </a:p>
          <a:p>
            <a:pPr lvl="1"/>
            <a:r>
              <a:rPr lang="cs-CZ" dirty="0"/>
              <a:t>Iniciovat jej může kterýkoli z členských států, </a:t>
            </a:r>
            <a:r>
              <a:rPr lang="cs-CZ" u="sng" dirty="0">
                <a:hlinkClick r:id="rId3"/>
              </a:rPr>
              <a:t>Rada EU</a:t>
            </a:r>
            <a:r>
              <a:rPr lang="cs-CZ" dirty="0"/>
              <a:t>, Komise nebo (za určitých okolností) </a:t>
            </a:r>
            <a:r>
              <a:rPr lang="cs-CZ" u="sng" dirty="0">
                <a:hlinkClick r:id="rId4"/>
              </a:rPr>
              <a:t>Evropský parlament</a:t>
            </a:r>
            <a:r>
              <a:rPr lang="cs-CZ" u="sng" dirty="0"/>
              <a:t> ,</a:t>
            </a:r>
            <a:r>
              <a:rPr lang="cs-CZ" dirty="0"/>
              <a:t> pokud se domnívá, že je určitý právní předpis EU v rozporu se Smlouvami EU nebo lidskými právy, může Soudní dvůr požádat o zrušení jeho platnosti. </a:t>
            </a:r>
          </a:p>
          <a:p>
            <a:pPr lvl="1"/>
            <a:r>
              <a:rPr lang="cs-CZ" dirty="0"/>
              <a:t>Iniciovat může i kterýkoliv občan EU 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90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Zajištění činnosti ze strany orgánů EU</a:t>
            </a:r>
            <a:r>
              <a:rPr lang="cs-CZ" dirty="0"/>
              <a:t> (žaloba na nečinnost)</a:t>
            </a:r>
          </a:p>
          <a:p>
            <a:pPr lvl="1"/>
            <a:r>
              <a:rPr lang="cs-CZ" dirty="0"/>
              <a:t>Iniciovat mohou členské státy, jiné orgány EU a (za určitých podmínek) jednotlivci nebo podniky, pokud Evropský parlament, Rada a Komise za určitých okolností nepřijala určitá rozhodnutí.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Postihy orgánů EU</a:t>
            </a:r>
            <a:r>
              <a:rPr lang="cs-CZ" dirty="0"/>
              <a:t> (</a:t>
            </a:r>
            <a:r>
              <a:rPr lang="cs-CZ" i="1" dirty="0"/>
              <a:t>žaloby o náhradu škody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Iniciovat může jednotlivec nebo podnik, jehož zájmy byly poškozeny v důsledku činnosti nebo nečinnosti EU nebo jejích zaměstnanců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9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37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složení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Soudní dvůr EU tvoří </a:t>
            </a:r>
            <a:r>
              <a:rPr lang="cs-CZ" b="1" dirty="0"/>
              <a:t>2 soudy</a:t>
            </a:r>
            <a:r>
              <a:rPr lang="cs-CZ" dirty="0"/>
              <a:t>:</a:t>
            </a:r>
          </a:p>
          <a:p>
            <a:pPr lvl="1"/>
            <a:r>
              <a:rPr lang="cs-CZ" u="sng" dirty="0">
                <a:hlinkClick r:id="rId2"/>
              </a:rPr>
              <a:t>Soudní dvůr</a:t>
            </a:r>
            <a:r>
              <a:rPr lang="cs-CZ" dirty="0"/>
              <a:t> – zabývá se žádostmi o rozhodnutí v předběžné otázce, které mu zasílají vnitrostátní soudy, dále pak některými žalobami na neplatnost a odvoláními.</a:t>
            </a:r>
          </a:p>
          <a:p>
            <a:pPr lvl="1"/>
            <a:endParaRPr lang="cs-CZ" u="sng" dirty="0">
              <a:hlinkClick r:id="" action="ppaction://noaction"/>
            </a:endParaRPr>
          </a:p>
          <a:p>
            <a:pPr lvl="1"/>
            <a:r>
              <a:rPr lang="cs-CZ" u="sng" dirty="0">
                <a:hlinkClick r:id="" action="ppaction://noaction"/>
              </a:rPr>
              <a:t>Tribunál</a:t>
            </a:r>
            <a:r>
              <a:rPr lang="cs-CZ" dirty="0"/>
              <a:t> – rozhoduje v žalobách na neplatnost podaných jednotlivci, podniky a v některých případech státy EU. V praxi to znamená, že tento soud projednává především případy v oblasti hospodářské soutěže, státní pomoci, obchodu, zemědělství a ochranných známek.</a:t>
            </a:r>
          </a:p>
          <a:p>
            <a:pPr marL="0" indent="0">
              <a:buNone/>
            </a:pPr>
            <a:r>
              <a:rPr lang="cs-CZ" dirty="0"/>
              <a:t>Funkční období 6 let s možností prodloužení pro každého  </a:t>
            </a:r>
            <a:r>
              <a:rPr lang="cs-CZ" b="1" dirty="0"/>
              <a:t>soudce a generálního advokáta</a:t>
            </a:r>
            <a:r>
              <a:rPr lang="cs-CZ" dirty="0"/>
              <a:t>. </a:t>
            </a:r>
            <a:r>
              <a:rPr lang="cs-CZ" dirty="0">
                <a:solidFill>
                  <a:srgbClr val="00B050"/>
                </a:solidFill>
              </a:rPr>
              <a:t>Jmenován společně členskými státy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Předseda</a:t>
            </a:r>
            <a:r>
              <a:rPr lang="cs-CZ" dirty="0"/>
              <a:t> každého soudu (orgány ESD)na funkční období 3 let s možností prodloužení </a:t>
            </a:r>
            <a:r>
              <a:rPr lang="cs-CZ" dirty="0">
                <a:solidFill>
                  <a:srgbClr val="00B050"/>
                </a:solidFill>
              </a:rPr>
              <a:t>vybírají jej soudci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1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426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r>
              <a:rPr lang="cs-CZ" dirty="0"/>
              <a:t> 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552"/>
            <a:ext cx="10515600" cy="5163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Ke každému případu přidělen jeden soudce (tzv. soudce zpravodaj) a jeden generální advokát. Případy se projednávají ve </a:t>
            </a:r>
            <a:r>
              <a:rPr lang="cs-CZ" b="1" dirty="0"/>
              <a:t>2 fázích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Písemná část</a:t>
            </a:r>
          </a:p>
          <a:p>
            <a:pPr lvl="1"/>
            <a:r>
              <a:rPr lang="cs-CZ" dirty="0"/>
              <a:t>Strany předloží Soudu svá písemná vyjádření</a:t>
            </a:r>
          </a:p>
          <a:p>
            <a:pPr lvl="1"/>
            <a:r>
              <a:rPr lang="cs-CZ" dirty="0"/>
              <a:t>Připomínky - orgány jednotlivých států, orgány EU a někdy i fyzické osoby</a:t>
            </a:r>
          </a:p>
          <a:p>
            <a:pPr lvl="2"/>
            <a:r>
              <a:rPr lang="cs-CZ" dirty="0"/>
              <a:t>Soudce zpravodaj vypracuje shrnutí, </a:t>
            </a:r>
          </a:p>
          <a:p>
            <a:pPr lvl="2"/>
            <a:r>
              <a:rPr lang="cs-CZ" dirty="0"/>
              <a:t>Projednáno na všeobecném zasedání Soudu, který rozhodne: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kolik soudců se bude případem zabývat: 3, 5 nebo 15 soudců (tj. všichni soudci), a to podle významu a složitosti případu).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zda je nutné uspořádat slyšení (ústní část) a zda je nezbytné oficiální stanovisko generálního advokáta</a:t>
            </a: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3647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7B03B-658E-46F2-B2A5-3DD2CADD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3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569BD2-D2B4-4EB3-9E79-E1FC407C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Ústní část</a:t>
            </a:r>
            <a:r>
              <a:rPr lang="cs-CZ" dirty="0"/>
              <a:t> – </a:t>
            </a:r>
            <a:r>
              <a:rPr lang="cs-CZ" b="1" dirty="0"/>
              <a:t>veřejné slyšení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Právní zástupci obou stran předloží svůj případ soudcům a generálnímu advokátovi, kteří jim mohou pokládat otázky.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Pokud se Soud rozhodl, že je nezbytné stanovisko generálního advokáta, je toto stanovisko vydáno několik týdnů po slyšení.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Soudci poté případ projednají a vynesou rozsudek.</a:t>
            </a:r>
          </a:p>
          <a:p>
            <a:pPr marL="914400" lvl="2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Řízení před Tribunálem</a:t>
            </a:r>
          </a:p>
          <a:p>
            <a:pPr lvl="1"/>
            <a:r>
              <a:rPr lang="cs-CZ" dirty="0"/>
              <a:t>Obdobné většinu případů projednávají 3 soudci a neexistuje zde funkce generálního advokáta.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A5550A-D24A-4B97-A61E-5270246B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867E2C-CE41-47C5-90A2-F04FA007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628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C4FB7-104B-4097-8D5F-73C8C0A4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pt-BR" b="1" dirty="0">
                <a:solidFill>
                  <a:srgbClr val="FF0000"/>
                </a:solidFill>
              </a:rPr>
              <a:t>Soudní dvůr EU a </a:t>
            </a:r>
            <a:r>
              <a:rPr lang="cs-CZ" b="1" dirty="0">
                <a:solidFill>
                  <a:srgbClr val="FF0000"/>
                </a:solidFill>
              </a:rPr>
              <a:t>my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FFBAD-8DBF-415C-B85E-6F03226D7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737"/>
            <a:ext cx="10515600" cy="504222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Cítíme-li se </a:t>
            </a:r>
            <a:r>
              <a:rPr lang="cs-CZ" b="1" dirty="0"/>
              <a:t>poškozeni v důsledku činnosti nebo nečinnosti orgánu EU</a:t>
            </a:r>
            <a:r>
              <a:rPr lang="cs-CZ" dirty="0"/>
              <a:t> nebo jeho zaměstnanců, lze se obrátit na soud: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Nepřímo</a:t>
            </a:r>
            <a:r>
              <a:rPr lang="cs-CZ" dirty="0"/>
              <a:t> prostřednictvím </a:t>
            </a:r>
            <a:r>
              <a:rPr lang="cs-CZ" b="1" dirty="0"/>
              <a:t>vnitrostátních soudů</a:t>
            </a:r>
            <a:r>
              <a:rPr lang="cs-CZ" dirty="0"/>
              <a:t> 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Přímo</a:t>
            </a:r>
            <a:r>
              <a:rPr lang="cs-CZ" dirty="0"/>
              <a:t> u </a:t>
            </a:r>
            <a:r>
              <a:rPr lang="cs-CZ" b="1" dirty="0"/>
              <a:t>Tribunálu</a:t>
            </a:r>
            <a:r>
              <a:rPr lang="cs-CZ" dirty="0"/>
              <a:t> – pokud vás rozhodnutí některého z orgánů EU poškodilo bezprostředně a osobně.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Při podání stížnosti je nutno se řídit </a:t>
            </a:r>
            <a:r>
              <a:rPr lang="cs-CZ" sz="3600" u="sng" dirty="0">
                <a:hlinkClick r:id="rId2"/>
              </a:rPr>
              <a:t>oficiálním postupem</a:t>
            </a:r>
            <a:r>
              <a:rPr lang="cs-CZ" sz="3600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66202-C9C6-48D4-B3E3-7311EA0A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BF1EC-E171-4EAD-96C9-02DF8ADC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06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AEB1-0927-4174-AA7E-D7187334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270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EU - Hodnoty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9B552-DC0B-4D00-823D-9EFC602B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577"/>
            <a:ext cx="10515600" cy="44863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Hodnoty Unie, které sdílí všechny členské státy, prosazují společnost, jež se vyznačuje sociálním začleňováním, tolerancí, spravedlností, solidaritou a nepřípustností diskriminace. Tyto hodnoty jsou nedílnou součástí evropského způsobu života: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Lidská důstojnost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Právní stát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Lidská práva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cíle a hodnoty tvoří základ Evropské unie a jsou stanoveny v </a:t>
            </a:r>
            <a:r>
              <a:rPr lang="cs-CZ" u="sng" dirty="0">
                <a:hlinkClick r:id="rId2"/>
              </a:rPr>
              <a:t>Lisabonské smlouvě</a:t>
            </a:r>
            <a:r>
              <a:rPr lang="cs-CZ" dirty="0"/>
              <a:t> a </a:t>
            </a:r>
            <a:r>
              <a:rPr lang="cs-CZ" u="sng" dirty="0">
                <a:hlinkClick r:id="rId3"/>
              </a:rPr>
              <a:t>Listině základních práv 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C7FECC-741E-4D45-8C26-70FA48CB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6F06-689C-4005-8981-33DC1F0950DD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E652A-13C8-463E-9A86-879175F2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745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88256-6EF4-4EA4-B45B-5D438E2F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EF8B91-AF2E-4AF6-A256-2904749B2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Úloha</a:t>
            </a:r>
            <a:r>
              <a:rPr lang="cs-CZ" dirty="0"/>
              <a:t>: Kontrolovat správný výběr finančních prostředků a jejich využití a napomáhat k lepšímu hospodaření s těmito prostředky na úrovni EU.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Klaus-</a:t>
            </a:r>
            <a:r>
              <a:rPr lang="cs-CZ" dirty="0" err="1"/>
              <a:t>Heiner</a:t>
            </a:r>
            <a:r>
              <a:rPr lang="cs-CZ" dirty="0"/>
              <a:t> Lehne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1 člen z každé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1977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Lucemburk (Lucembursko)</a:t>
            </a:r>
          </a:p>
          <a:p>
            <a:r>
              <a:rPr lang="cs-CZ" b="1" dirty="0"/>
              <a:t>Internetové stránky</a:t>
            </a:r>
            <a:r>
              <a:rPr lang="cs-CZ" dirty="0"/>
              <a:t>: </a:t>
            </a:r>
            <a:r>
              <a:rPr lang="cs-CZ" u="sng" dirty="0">
                <a:hlinkClick r:id="rId2"/>
              </a:rPr>
              <a:t>Evropský účetní dvůr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816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FA785-61E5-4BDE-8108-DFBCDFEC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D0934-D15F-4FC7-A84D-FEAAD083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/>
          <a:lstStyle/>
          <a:p>
            <a:r>
              <a:rPr lang="cs-CZ" dirty="0"/>
              <a:t>Evropský účetní dvůr je </a:t>
            </a:r>
            <a:r>
              <a:rPr lang="cs-CZ" b="1" dirty="0"/>
              <a:t>nezávislým externím auditorem</a:t>
            </a:r>
            <a:r>
              <a:rPr lang="cs-CZ" dirty="0"/>
              <a:t> EU a v této funkci chrání zájmy daňových poplatníků Unie.</a:t>
            </a:r>
          </a:p>
          <a:p>
            <a:endParaRPr lang="cs-CZ" dirty="0"/>
          </a:p>
          <a:p>
            <a:r>
              <a:rPr lang="cs-CZ" dirty="0"/>
              <a:t>Snaží se zlepšit způsob, jakým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spravuje unijní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1765676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96AA0-7AEC-45CA-9588-6E58F199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5BD479-78F2-447F-A369-D04D56BB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r>
              <a:rPr lang="cs-CZ" dirty="0"/>
              <a:t>Provádí audit </a:t>
            </a:r>
            <a:r>
              <a:rPr lang="cs-CZ" b="1" dirty="0"/>
              <a:t>příjmů a výdajů EU</a:t>
            </a:r>
            <a:r>
              <a:rPr lang="cs-CZ" dirty="0"/>
              <a:t> –kontroluje</a:t>
            </a:r>
          </a:p>
          <a:p>
            <a:r>
              <a:rPr lang="cs-CZ" dirty="0"/>
              <a:t>Prověřuje </a:t>
            </a:r>
            <a:r>
              <a:rPr lang="cs-CZ" b="1" dirty="0"/>
              <a:t>osoby a organizace, které s prostředky EU hospodaří</a:t>
            </a:r>
          </a:p>
          <a:p>
            <a:r>
              <a:rPr lang="cs-CZ" dirty="0"/>
              <a:t>Vydává zjištění a doporučení ve formě auditních </a:t>
            </a:r>
            <a:r>
              <a:rPr lang="cs-CZ" b="1" dirty="0"/>
              <a:t>zpráv</a:t>
            </a:r>
            <a:r>
              <a:rPr lang="cs-CZ" dirty="0"/>
              <a:t>.</a:t>
            </a:r>
          </a:p>
          <a:p>
            <a:r>
              <a:rPr lang="cs-CZ" dirty="0"/>
              <a:t>Nahlašuje podezření ze spáchání </a:t>
            </a:r>
            <a:r>
              <a:rPr lang="cs-CZ" b="1" dirty="0"/>
              <a:t>podvodu, korupce nebo jiné nezákonné činnosti</a:t>
            </a:r>
            <a:r>
              <a:rPr lang="cs-CZ" dirty="0"/>
              <a:t> </a:t>
            </a:r>
            <a:r>
              <a:rPr lang="cs-CZ" u="sng" dirty="0">
                <a:hlinkClick r:id="rId2"/>
              </a:rPr>
              <a:t>Evropskému úřadu pro boj proti podvodům</a:t>
            </a:r>
            <a:r>
              <a:rPr lang="cs-CZ" dirty="0"/>
              <a:t> (OLAF).</a:t>
            </a:r>
          </a:p>
          <a:p>
            <a:r>
              <a:rPr lang="cs-CZ" dirty="0"/>
              <a:t>Předkládá </a:t>
            </a:r>
            <a:r>
              <a:rPr lang="cs-CZ" u="sng" dirty="0">
                <a:hlinkClick r:id="rId3"/>
              </a:rPr>
              <a:t>výroční zprávu</a:t>
            </a:r>
            <a:r>
              <a:rPr lang="cs-CZ" dirty="0"/>
              <a:t> </a:t>
            </a:r>
            <a:r>
              <a:rPr lang="cs-CZ" u="sng" dirty="0">
                <a:hlinkClick r:id="rId4"/>
              </a:rPr>
              <a:t>Evropskému parlamentu</a:t>
            </a:r>
            <a:r>
              <a:rPr lang="cs-CZ" dirty="0"/>
              <a:t> a </a:t>
            </a:r>
            <a:r>
              <a:rPr lang="cs-CZ" u="sng" dirty="0">
                <a:hlinkClick r:id="rId5"/>
              </a:rPr>
              <a:t>Radě EU</a:t>
            </a:r>
            <a:r>
              <a:rPr lang="cs-CZ" dirty="0"/>
              <a:t>.</a:t>
            </a:r>
          </a:p>
          <a:p>
            <a:r>
              <a:rPr lang="cs-CZ" dirty="0"/>
              <a:t>Vydává </a:t>
            </a:r>
            <a:r>
              <a:rPr lang="cs-CZ" b="1" dirty="0"/>
              <a:t>odborná</a:t>
            </a:r>
            <a:r>
              <a:rPr lang="cs-CZ" dirty="0"/>
              <a:t> </a:t>
            </a:r>
            <a:r>
              <a:rPr lang="cs-CZ" b="1" dirty="0"/>
              <a:t>stanoviska</a:t>
            </a:r>
            <a:r>
              <a:rPr lang="cs-CZ" dirty="0"/>
              <a:t>, která tvůrcům politik pomáhají při rozhodování o tom, jak lépe a transparentně hospodařit s finančními prostředky EU.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42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3840E-8287-43AF-9A7E-18214392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b="1" dirty="0"/>
              <a:t>nezávislý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66400D-5CF8-44B0-9CF6-A64FB6BF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řádné plnění svých úkolů, je </a:t>
            </a:r>
            <a:r>
              <a:rPr lang="cs-CZ" b="1" dirty="0"/>
              <a:t>nezávislý</a:t>
            </a:r>
            <a:r>
              <a:rPr lang="cs-CZ" dirty="0"/>
              <a:t> na orgánech a institucích, jejichž kontrolu provádí.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Může svobodně rozhodnout: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co</a:t>
            </a:r>
            <a:r>
              <a:rPr lang="cs-CZ" dirty="0"/>
              <a:t> bude kontrolovat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jakým způsobem</a:t>
            </a:r>
            <a:r>
              <a:rPr lang="cs-CZ" dirty="0"/>
              <a:t> kontrolu provede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 a kdy</a:t>
            </a:r>
            <a:r>
              <a:rPr lang="cs-CZ" dirty="0"/>
              <a:t> předloží výsledky kontroly.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745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D3799-FE92-A242-DC11-982481BF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a sport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D4AD2-81F3-6A3C-1277-9F4CE1D91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Sport je oblastí, v níž EU nabyla pravomocí poměrně nedávno, a sice se vstupem Lisabonské smlouvy v platnost v prosinci 2009. Evropská unie je zodpovědná za rozvoj politiky vycházející z faktů, pěstování spolupráce a řízení iniciativ na podporu fyzických aktivit a sportu v celé Evropě. V rámci programu Erasmus+ na období 2014–2020 byla poprvé vytvořena zvláštní rozpočtová položka na podporu projektů a sítí v oblasti sportu.</a:t>
            </a:r>
          </a:p>
          <a:p>
            <a:endParaRPr lang="cs-CZ" dirty="0">
              <a:solidFill>
                <a:srgbClr val="1E1E1F"/>
              </a:solidFill>
              <a:latin typeface="Helvetica" pitchFamily="2" charset="0"/>
            </a:endParaRP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Ačkoli před rokem 2009 Smlouvy neobsahovaly žádnou zmínku o konkrétní zákonné pravomoci EU v oblasti sportu, Komise položila základ politiky EU v oblasti sportu bílou knihou o sportu z roku 2007 a akčním plánem „Pierre de </a:t>
            </a:r>
            <a:r>
              <a:rPr lang="cs-CZ" b="0" i="0" u="none" strike="noStrike" dirty="0" err="1">
                <a:solidFill>
                  <a:srgbClr val="1E1E1F"/>
                </a:solidFill>
                <a:effectLst/>
                <a:latin typeface="Helvetica" pitchFamily="2" charset="0"/>
              </a:rPr>
              <a:t>Coubertin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“.</a:t>
            </a:r>
          </a:p>
          <a:p>
            <a:endParaRPr lang="cs-CZ" dirty="0">
              <a:solidFill>
                <a:srgbClr val="1E1E1F"/>
              </a:solidFill>
              <a:latin typeface="Helvetica" pitchFamily="2" charset="0"/>
            </a:endParaRP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EU má proto právní základ k tomu, aby mohla odvětví strukturálně podporovat programem Erasmus+ a jednotně vystupovat na mezinárodních fórech a ve vztahu ke třetím zemím. Evropští ministři sportu se také setkávají na zasedáních Rady pro školství, mládež, kulturu a sport. Na sport navíc měly značný dopad i pravomoci EU v oblasti jednotného trhu. Evropský soudní dvůr vypracoval důležitou judikaturu, která má pro oblast sportu významné důsledky (např. ve </a:t>
            </a:r>
            <a:r>
              <a:rPr lang="cs-CZ" b="0" i="0" u="sng" dirty="0">
                <a:solidFill>
                  <a:srgbClr val="993499"/>
                </a:solidFill>
                <a:effectLst/>
                <a:latin typeface="Helvetica" pitchFamily="2" charset="0"/>
                <a:hlinkClick r:id="rId2"/>
              </a:rPr>
              <a:t>věci Bosman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).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301F83-6B98-FD25-4781-78D0C0C9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40D9C7-7D04-3D9C-B972-64E80969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873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05ED3-FB6A-1F25-3731-54B5F5CE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sport - </a:t>
            </a:r>
            <a:r>
              <a:rPr lang="en-US" dirty="0" err="1"/>
              <a:t>cíle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7097C-A11B-5E3C-A0F4-EEBC6BF5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Svou prací směřuje k podpoře větší spravedlnosti a otevřenosti v rámci sportovních klání a k větší ochraně morální bezúhonnosti a fyzické integrity sportovců, a to při zohlednění zvláštní povahy sportu. Dále EU podporuje myšlenku, že sport může zlepšit celkovou životní pohodu, pomoci překonat obecnější společenské problémy, jako například rasismus, sociální vyloučení a genderovou nerovnost, poskytnout značné hospodářské přínosy napříč Unií a že je významným nástrojem vnějších vztahů EU. V oblasti sportu se EU zabývá konkrétně třemi oblastmi činností: </a:t>
            </a: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1) úloha sportu ve společnosti; </a:t>
            </a: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2) hospodářský rozměr sportu; </a:t>
            </a: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3) politický a právní rámec sportovního odvětví.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36B35C-2BE1-4BB0-D447-CA6B48D4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C651E8-FCF2-E351-E2FA-15620472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5809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81030-E49D-B8B0-0845-027F3CD9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Bíla</a:t>
            </a:r>
            <a:r>
              <a:rPr lang="en-US" dirty="0"/>
              <a:t> </a:t>
            </a:r>
            <a:r>
              <a:rPr lang="en-US" dirty="0" err="1"/>
              <a:t>kniha</a:t>
            </a:r>
            <a:r>
              <a:rPr lang="en-US" dirty="0"/>
              <a:t> o </a:t>
            </a:r>
            <a:r>
              <a:rPr lang="en-US" dirty="0" err="1"/>
              <a:t>sportu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737DFF-571A-EB04-7346-4C70B0BA3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Bílá kniha stanovila řadu cílů, mezi které patří: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pozvednutí společenské úlohy sportu,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podpora veřejného zdraví prostřednictvím tělesné aktivity,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povzbuzení dobrovolnických aktivit,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vylepšení hospodářského rozměru sportu a volného pohybu hráčů,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boj proti dopingu, korupci a praní peněz,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kontrola práv médií.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E8E9BF-78AD-7B6E-663B-0FB84C35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BAC7AD-24FD-FBD0-B151-02E10627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380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1C20D-C766-D49F-017B-15FEA936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Rozvoj evropského rozměru v oblasti sportu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D54A5-1235-2717-0205-7E1A48963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EU se stala signatářem Antidopingové úmluvy Rady Evropy a vypracovala a zavedla bezpečnostní mechanismy a požadavky na bezpečnost mezinárodních sportovních akcí, aby směřovala k zavádění vnitrostátních cílů vycházejících z pokynů EU pro oblast fyzických aktivit a aby vypracovala normy pro přístup tělesně postižených na sportovní akce a sportoviště.</a:t>
            </a:r>
          </a:p>
          <a:p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V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ytvořily se mechanismy pro kolektivní prodej mediálních práv, a zajistily tak spravedlivé přerozdělování zisků. </a:t>
            </a:r>
          </a:p>
          <a:p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P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ráva duševního vlastnictví v oblasti sportu, výměny osvědčených postupů při transparentním a udržitelném financování sportu a sledování toho, jak jsou v oblasti sportu uplatňovány právní předpisy pro státní podporu.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67B5DC-B556-4840-A778-4F72E429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0DE9A4-7783-1367-1C44-A8DC0477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784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C656F-28DA-3EDD-8A9E-ED3ADA46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Pracovní plán EU v oblasti sportu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2AA64-2359-A855-A326-8BA600C11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Dne 1. prosince 2020 Rada evropských ministrů sportu přijala čtvrtý </a:t>
            </a:r>
            <a:r>
              <a:rPr lang="cs-CZ" b="0" i="0" u="sng" dirty="0">
                <a:solidFill>
                  <a:srgbClr val="993499"/>
                </a:solidFill>
                <a:effectLst/>
                <a:latin typeface="Helvetica" pitchFamily="2" charset="0"/>
                <a:hlinkClick r:id="rId2"/>
              </a:rPr>
              <a:t>pracovní plán EU v oblasti sportu (2021–2024)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.</a:t>
            </a: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vytváření sportovních příležitostí pro všechny generace</a:t>
            </a: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oživení a odolnost odvětví sportu vůči krizi během pandemie COVID-19 i po ní</a:t>
            </a:r>
            <a:endParaRPr lang="cs-CZ" dirty="0">
              <a:solidFill>
                <a:srgbClr val="1E1E1F"/>
              </a:solidFill>
              <a:latin typeface="Helvetica" pitchFamily="2" charset="0"/>
            </a:endParaRPr>
          </a:p>
          <a:p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D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ovednosti a kvalifikace ve sportu prostřednictvím výměny osvědčených postupů a budování znalostní základny, ochrana integrity a hodnot, socioekonomický a environmentální rozměr sportu a podpora genderové rovnosti</a:t>
            </a:r>
          </a:p>
          <a:p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Z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vyšovat podíl žen ve vedoucích pozicích a mezi trenéry, podporovat rovné podmínky pro všechny sportovce a zlepšit mediální pokrytí žen ve sportu</a:t>
            </a:r>
          </a:p>
          <a:p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„E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kologický sport“ </a:t>
            </a:r>
          </a:p>
          <a:p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I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novace a digitalizaci ve všech oblastech odvětví sportu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6D174B-1C8F-B367-B4DF-A39B5E42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76F92A-9237-C9DF-B010-C60FB3DD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786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A7657-38A9-AB4B-3D88-D4D23FA6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Opatření po pandemii COVID-19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B128B-597D-0F06-1366-CC167737B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Dne 22. června 2020 Rada přijala </a:t>
            </a:r>
            <a:r>
              <a:rPr lang="cs-CZ" b="0" i="0" u="sng" dirty="0">
                <a:solidFill>
                  <a:srgbClr val="993499"/>
                </a:solidFill>
                <a:effectLst/>
                <a:latin typeface="Helvetica" pitchFamily="2" charset="0"/>
                <a:hlinkClick r:id="rId2"/>
              </a:rPr>
              <a:t>závěry o dopadu pandemie COVID-19 a oživení odvětví sportu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, v nichž jsou navržena různá opatření pro jeho oživení. </a:t>
            </a:r>
          </a:p>
          <a:p>
            <a:pPr marL="0" indent="0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Tento dokument zdůraznil, že celé odvětví sportu bylo závažně zasaženo, a to i ekonomicky, protože pandemie má ničivé důsledky pro sportovní aktivity na všech úrovních. Rada zdůraznila, že k podpoře odvětví sportu a zachování jeho významného přínosu pro zdraví občanů EU je třeba přijmout strategie pro ukončování pandemických opatření a obnovení aktivit po pandemii na místní, vnitrostátní, regionální i unijní úrovni. Rada tak orgány EU vybídla, aby doplnily úsilí vyvíjené na vnitrostátní úrovni směřováním finanční podpory do odvětví prostřednictvím dostupných programů a fondů EU, jako jsou program Erasmus+, Evropský sbor solidarity, fondy politiky soudržnosti a investiční iniciativy pro reakci na koronavirus (CRII, CRII+). 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04C2B-7E39-D227-6B58-0AFEB9EA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A09654-6128-C01F-6601-A351246C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2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FB937-AEE0-4302-B9E7-0370B45F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Hlavní orgány a instituce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B9319-B7B9-4D1B-B10B-AE6B8927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420"/>
            <a:ext cx="10515600" cy="506054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Evropský parlament</a:t>
            </a:r>
          </a:p>
          <a:p>
            <a:endParaRPr lang="cs-CZ" dirty="0"/>
          </a:p>
          <a:p>
            <a:r>
              <a:rPr lang="cs-CZ" dirty="0"/>
              <a:t>Evropská rada</a:t>
            </a:r>
          </a:p>
          <a:p>
            <a:endParaRPr lang="cs-CZ" dirty="0"/>
          </a:p>
          <a:p>
            <a:r>
              <a:rPr lang="cs-CZ" dirty="0"/>
              <a:t>Rada Evropské unie</a:t>
            </a:r>
          </a:p>
          <a:p>
            <a:endParaRPr lang="cs-CZ" dirty="0"/>
          </a:p>
          <a:p>
            <a:r>
              <a:rPr lang="cs-CZ" dirty="0"/>
              <a:t>Evropská komise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AD02C-24DE-4028-A28D-C2B23E2B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A7F6-3520-4F71-ACE3-A6DF87ED0A66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E25E6-5721-4F0C-9311-460A2802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972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8617E-4A66-588D-3029-F56B424D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</a:t>
            </a:r>
            <a:r>
              <a:rPr lang="en-US" dirty="0" err="1"/>
              <a:t>sportovní</a:t>
            </a:r>
            <a:r>
              <a:rPr lang="en-US" dirty="0"/>
              <a:t> </a:t>
            </a:r>
            <a:r>
              <a:rPr lang="en-US" dirty="0" err="1"/>
              <a:t>akce</a:t>
            </a:r>
            <a:r>
              <a:rPr lang="en-US" dirty="0"/>
              <a:t> a </a:t>
            </a:r>
            <a:r>
              <a:rPr lang="en-US" dirty="0" err="1"/>
              <a:t>programy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74140-928D-0443-B9D6-2E9F38CED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Erasmus +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Europský</a:t>
            </a:r>
            <a:r>
              <a:rPr lang="en-US" dirty="0"/>
              <a:t> </a:t>
            </a:r>
            <a:r>
              <a:rPr lang="en-US" dirty="0" err="1"/>
              <a:t>týden</a:t>
            </a:r>
            <a:r>
              <a:rPr lang="en-US" dirty="0"/>
              <a:t> </a:t>
            </a:r>
            <a:r>
              <a:rPr lang="en-US" dirty="0" err="1"/>
              <a:t>sportu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Projekty sociálního začleňování</a:t>
            </a:r>
            <a:endParaRPr lang="en-US" b="0" i="0" u="none" strike="noStrike" dirty="0">
              <a:solidFill>
                <a:srgbClr val="1E1E1F"/>
              </a:solidFill>
              <a:effectLst/>
              <a:latin typeface="Helvetica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Ocenění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006872-37A1-70F0-78E4-F2A45FCD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05CB69-BEE4-FA20-0D4F-7EC8526D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059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BF877-BA87-3663-4386-C3F4ACFA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Erasmus 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43452-EA6C-CA40-3283-D4C27C14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Sport je nedílnou součástí programu Erasmus+, programu pro opatření Unie v oblasti vzdělávání, odborné přípravy, mládeže a sportu</a:t>
            </a:r>
          </a:p>
          <a:p>
            <a:pPr marL="457200" lvl="1" indent="0">
              <a:buNone/>
            </a:pPr>
            <a:endParaRPr lang="cs-CZ" b="0" i="0" u="none" strike="noStrike" dirty="0">
              <a:solidFill>
                <a:srgbClr val="1E1E1F"/>
              </a:solidFill>
              <a:effectLst/>
              <a:latin typeface="Helvetica" pitchFamily="2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program na období 2021–2027 vyčleňuje na sport 1,9 % rozpočtu.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vzdělávací mobility pracovníků ve sportu, jakož i spolupráce, kvality, začleňování, kreativity a inovací na úrovni sportovních organizací a politik v oblasti sportu</a:t>
            </a:r>
            <a:endParaRPr lang="en-US" dirty="0"/>
          </a:p>
          <a:p>
            <a:pPr marL="457200" lvl="1" indent="0">
              <a:buNone/>
            </a:pPr>
            <a:endParaRPr lang="cs-CZ" dirty="0">
              <a:solidFill>
                <a:srgbClr val="1E1E1F"/>
              </a:solidFill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AE096-D7C6-F77F-39CD-DA84B61C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15B018-FA7F-5E78-999C-45B7AC24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1887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001EB-C15C-EC60-A2D0-703658F0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týden sportu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F0A68-876A-C867-F2BA-36BEADB8E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V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 roce 2018 ukázal průzkum, že 59 % Evropanů se nikdy neúčastní nebo jen zřídka účastní sportu a sportovních činností. To zhoršuje nejen zdraví a celkovou pohodu lidí, ale trpí tím i hospodářství, protože to vede k tomu, že se zvyšují náklady na zdravotní péči, snižuje produktivita na pracovišti a zhoršuje zaměstnatelnost.</a:t>
            </a:r>
          </a:p>
          <a:p>
            <a:pPr marL="0" indent="0">
              <a:buNone/>
            </a:pPr>
            <a:endParaRPr lang="cs-CZ" b="0" i="0" u="none" strike="noStrike" dirty="0">
              <a:solidFill>
                <a:srgbClr val="1E1E1F"/>
              </a:solidFill>
              <a:effectLst/>
              <a:latin typeface="Helvetica" pitchFamily="2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Z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áří 2015 byl zahájen Evropský týden sportu s cílem podporovat sport a fyzickou aktivitu napříč Evropou na vnitrostátní, regionální a místní úrovni a povzbudit evropské občany v utváření lepšího a zdravějšího životního stylu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Od roku 2017 se Evropský týden sportu koná v týdnu od 23. do 30. září po celé Evropě a členské státy i partnerské země pořádají široké spektrum aktivit a akcí. V roce 2020 se i přes pandemii COVID-19 zúčastnilo 42 zemí a konalo se 32 617 akcí.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69C4E5-80CB-D04E-848A-7495D057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FE2CEF-F410-D054-18C9-D2088E06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2420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7AAFC-89D3-D7E5-F898-6FD1B500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sociálního začleňování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5B44C-34E5-158B-1EC9-215FFF984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Sport může výrazně přispět k integraci migrantů v EU, protože sbližuje lidi, buduje komunity a bojuje proti xenofobním a rasistickým postojům.</a:t>
            </a:r>
          </a:p>
          <a:p>
            <a:pPr marL="0" indent="0">
              <a:buNone/>
            </a:pPr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Finančně podporované projekty</a:t>
            </a:r>
          </a:p>
          <a:p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Evropská síť pro začlenění sportem (Spin) </a:t>
            </a:r>
          </a:p>
          <a:p>
            <a:r>
              <a:rPr lang="cs-CZ" b="0" i="0" dirty="0">
                <a:effectLst/>
                <a:latin typeface="Helvetica" pitchFamily="2" charset="0"/>
              </a:rPr>
              <a:t>Sociální začleňování a dobrovolnictví v evropských sportovních klubech</a:t>
            </a:r>
            <a:r>
              <a:rPr lang="cs-CZ" b="0" i="0" strike="noStrike" dirty="0">
                <a:effectLst/>
                <a:latin typeface="Helvetica" pitchFamily="2" charset="0"/>
              </a:rPr>
              <a:t> 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(SIVSCE) </a:t>
            </a:r>
          </a:p>
          <a:p>
            <a:r>
              <a:rPr lang="cs-CZ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Fairplay</a:t>
            </a:r>
            <a:r>
              <a:rPr lang="cs-CZ" dirty="0">
                <a:latin typeface="Helvetica" pitchFamily="2" charset="0"/>
              </a:rPr>
              <a:t> se financují ze zdrojů EU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2DFF7B-35FE-7ED3-9878-72612B88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8F110D-EA42-0BCD-0F83-A9C0D83B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990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244B2-2790-B869-085F-D9401310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4DE295-EE83-CC18-AB7E-17560878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D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va programy ocenění</a:t>
            </a:r>
          </a:p>
          <a:p>
            <a:pPr marL="0" indent="0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 #</a:t>
            </a:r>
            <a:r>
              <a:rPr lang="cs-CZ" b="0" i="0" u="none" strike="noStrike" dirty="0" err="1">
                <a:solidFill>
                  <a:srgbClr val="1E1E1F"/>
                </a:solidFill>
                <a:effectLst/>
                <a:latin typeface="Helvetica" pitchFamily="2" charset="0"/>
              </a:rPr>
              <a:t>BeActive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 </a:t>
            </a:r>
          </a:p>
          <a:p>
            <a:pPr marL="0" indent="0">
              <a:buNone/>
            </a:pP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 #</a:t>
            </a:r>
            <a:r>
              <a:rPr lang="cs-CZ" b="0" i="0" u="none" strike="noStrike" dirty="0" err="1">
                <a:solidFill>
                  <a:srgbClr val="1E1E1F"/>
                </a:solidFill>
                <a:effectLst/>
                <a:latin typeface="Helvetica" pitchFamily="2" charset="0"/>
              </a:rPr>
              <a:t>BeInclusive</a:t>
            </a:r>
            <a:endParaRPr lang="cs-CZ" b="0" i="0" u="none" strike="noStrike" dirty="0">
              <a:solidFill>
                <a:srgbClr val="1E1E1F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cs-CZ" dirty="0">
              <a:solidFill>
                <a:srgbClr val="1E1E1F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1E1E1F"/>
                </a:solidFill>
                <a:latin typeface="Helvetica" pitchFamily="2" charset="0"/>
              </a:rPr>
              <a:t>O</a:t>
            </a:r>
            <a:r>
              <a:rPr lang="cs-CZ" b="0" i="0" u="none" strike="noStrike" dirty="0">
                <a:solidFill>
                  <a:srgbClr val="1E1E1F"/>
                </a:solidFill>
                <a:effectLst/>
                <a:latin typeface="Helvetica" pitchFamily="2" charset="0"/>
              </a:rPr>
              <a:t>ceňují inovativní nápady a iniciativy vyvinuté v Evropě jednotlivci nebo organizacemi na podporu sportu a pohybových aktivit. Podporují také „překonávání sociálních bariér“ prostřednictvím sportu, aby se lidé sblížili a pomohli vytvořit pocit evropské identity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FBD513-EC5B-3CE6-575B-03C5B372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B2CC4-C1C3-A861-2BC1-EDFD49AF7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1518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7DDEE8-7AF7-0E7C-6B0F-EE1EF088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798703"/>
            <a:ext cx="5221185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9AD6C3-23A8-831E-8FB3-24D1D918D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0148" y="3962792"/>
            <a:ext cx="5221185" cy="21021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Robert Kuchár</a:t>
            </a:r>
          </a:p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rkuchar21@gmail.com</a:t>
            </a:r>
            <a:endParaRPr 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725 237 668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Obrázek 6" descr="Obsah obrázku kruh, design, logo, symbol&#10;&#10;Popis byl vytvořen automaticky">
            <a:extLst>
              <a:ext uri="{FF2B5EF4-FFF2-40B4-BE49-F238E27FC236}">
                <a16:creationId xmlns:a16="http://schemas.microsoft.com/office/drawing/2014/main" id="{F26B5BEB-4A6B-D528-7516-A1E6EB7FB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243" y="1418891"/>
            <a:ext cx="4939504" cy="3637271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F4938-6989-9225-73CB-C9FA934A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183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9EADC02-8840-4B85-908E-460048631866}" type="datetime1">
              <a:rPr lang="en-US" smtClean="0"/>
              <a:pPr>
                <a:spcAft>
                  <a:spcPts val="600"/>
                </a:spcAft>
              </a:pPr>
              <a:t>10/8/23</a:t>
            </a:fld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C522B6-06F1-FD9F-E692-BB677ADF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1125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5ABF4CA-7413-4903-86B2-052F9BF22F3C}" type="slidenum">
              <a:rPr lang="en-US" smtClean="0"/>
              <a:pPr>
                <a:spcAft>
                  <a:spcPts val="600"/>
                </a:spcAft>
              </a:pPr>
              <a:t>55</a:t>
            </a:fld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3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9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Založen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 roce 1952 jako Společné shromáždění Evropského společenství uhlí a oceli,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1962 již jako Evropský parlament,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1979 se konaly první přímé volby.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Štrasburk (Francie), Brusel (Belgie), Lucemburk (Lucembursko)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Internetová stránka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Evropský parlament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1EC08-EE9A-46B9-8967-890D139D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530A-B50D-433B-A33D-596B5ACA2B9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6C5780-A5C9-4894-826D-30683B9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1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 </a:t>
            </a:r>
            <a:r>
              <a:rPr lang="cs-CZ" b="1" dirty="0"/>
              <a:t>zákonodárným orgánem EU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Poslanci Evropského parlamentu jsou </a:t>
            </a:r>
            <a:r>
              <a:rPr lang="cs-CZ" b="1" dirty="0"/>
              <a:t>voleni přímo občany EU každých 5 let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Poslední volby proběhly v květnu 2019.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2469A6-D4BB-46CC-BD27-7887FCC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9F1-5C81-4894-8111-3BDA7885D2A3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52C613-1638-4A83-89C2-34B0C918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5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1E90F-C537-4D46-79A2-EA3974D1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en-US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71BEE60-B0F2-2765-DB4D-B2D25F6E4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073" y="1413164"/>
            <a:ext cx="9843853" cy="5216535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8410AB-1DDC-4600-ABD4-E56764EC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FADA44-15A9-6AA0-3BDD-1EED91F7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88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Legislativní</a:t>
            </a:r>
          </a:p>
          <a:p>
            <a:pPr lvl="1"/>
            <a:r>
              <a:rPr lang="cs-CZ" dirty="0"/>
              <a:t>Schvaluje právní předpisy EU, jejichž návrhy předkládá </a:t>
            </a:r>
            <a:r>
              <a:rPr lang="cs-CZ" u="sng" dirty="0">
                <a:hlinkClick r:id="rId2"/>
              </a:rPr>
              <a:t>Evropská komise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Rozhoduje v otázkách mezinárodních dohod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Rozhoduje o rozšiřování EU o přistoupení nových států k EU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Kontroluje </a:t>
            </a:r>
            <a:r>
              <a:rPr lang="cs-CZ" u="sng" dirty="0">
                <a:hlinkClick r:id="rId3"/>
              </a:rPr>
              <a:t>pracovní program Komise</a:t>
            </a:r>
            <a:r>
              <a:rPr lang="cs-CZ" dirty="0"/>
              <a:t> a také může uložit, aby Komise vypracovala návrh konkrétního právního předpisu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ADB6E7-B613-4E0C-842D-D330CD5C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65D3-BC49-401F-8184-6AE03F506A8E}" type="datetime1">
              <a:rPr lang="cs-CZ" smtClean="0"/>
              <a:t>08.10.2023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DF66FA-3A1E-4820-96F5-6E638315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20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3928</Words>
  <Application>Microsoft Macintosh PowerPoint</Application>
  <PresentationFormat>Širokoúhlá obrazovka</PresentationFormat>
  <Paragraphs>480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Helvetica</vt:lpstr>
      <vt:lpstr>Motiv Office</vt:lpstr>
      <vt:lpstr>Evropská unie a sport</vt:lpstr>
      <vt:lpstr>Co je EU a její význam?</vt:lpstr>
      <vt:lpstr> Cíle Evropské unie: </vt:lpstr>
      <vt:lpstr> EU - Hodnoty </vt:lpstr>
      <vt:lpstr> Hlavní orgány a instituce EU </vt:lpstr>
      <vt:lpstr> Evropský parlament </vt:lpstr>
      <vt:lpstr> Evropský parlament </vt:lpstr>
      <vt:lpstr>Evropský parlament</vt:lpstr>
      <vt:lpstr> Evropský parlament - funkce </vt:lpstr>
      <vt:lpstr> Evropský parlament - funkce </vt:lpstr>
      <vt:lpstr>Evropský parlament - funkce </vt:lpstr>
      <vt:lpstr>Evropský parlament</vt:lpstr>
      <vt:lpstr>Evropský parlament - činnost</vt:lpstr>
      <vt:lpstr>Evropský parlament  a občan EU</vt:lpstr>
      <vt:lpstr>Evropská rada</vt:lpstr>
      <vt:lpstr>Evropská rada</vt:lpstr>
      <vt:lpstr>Evropská rada</vt:lpstr>
      <vt:lpstr>Evropská rada</vt:lpstr>
      <vt:lpstr>Evropská rada - fungování</vt:lpstr>
      <vt:lpstr> Rada Evropské unie </vt:lpstr>
      <vt:lpstr>Rada Evropské unie</vt:lpstr>
      <vt:lpstr> Rada Evropské unie - Úkoly </vt:lpstr>
      <vt:lpstr> Rada Evropské unie - Složení </vt:lpstr>
      <vt:lpstr>Evropské komise – postavení v systému</vt:lpstr>
      <vt:lpstr>Evropské komise – úloha složení</vt:lpstr>
      <vt:lpstr>Evropské komise Složení</vt:lpstr>
      <vt:lpstr> Evropská komise - Úkoly </vt:lpstr>
      <vt:lpstr>Evropské komise</vt:lpstr>
      <vt:lpstr>Evropské komise - Úlohy</vt:lpstr>
      <vt:lpstr>Evropské komise - jmenování</vt:lpstr>
      <vt:lpstr>Evropské komise - fungování</vt:lpstr>
      <vt:lpstr>Evropský soudní dvůr</vt:lpstr>
      <vt:lpstr>Evropský soudní dvůr – výklad práva EU</vt:lpstr>
      <vt:lpstr> Evropský soudní dvůr - úkoly </vt:lpstr>
      <vt:lpstr>Evropský soudní dvůr - úkoly</vt:lpstr>
      <vt:lpstr>Evropský soudní dvůr - složení</vt:lpstr>
      <vt:lpstr> Evropský soudní dvůr - činnost  </vt:lpstr>
      <vt:lpstr>Evropský soudní dvůr - činnost</vt:lpstr>
      <vt:lpstr> Soudní dvůr EU a my </vt:lpstr>
      <vt:lpstr> Evropský účetní dvůr (EÚD) </vt:lpstr>
      <vt:lpstr>Evropský účetní dvůr (EÚD)</vt:lpstr>
      <vt:lpstr> Evropský účetní dvůr - úkoly </vt:lpstr>
      <vt:lpstr>Evropský účetní dvůr - nezávislý </vt:lpstr>
      <vt:lpstr>EU a sport</vt:lpstr>
      <vt:lpstr>EU sport - cíle</vt:lpstr>
      <vt:lpstr>Bíla kniha o sportu</vt:lpstr>
      <vt:lpstr>Rozvoj evropského rozměru v oblasti sportu</vt:lpstr>
      <vt:lpstr>Pracovní plán EU v oblasti sportu</vt:lpstr>
      <vt:lpstr>Opatření po pandemii COVID-19</vt:lpstr>
      <vt:lpstr>EU sportovní akce a programy</vt:lpstr>
      <vt:lpstr>Erasmus +</vt:lpstr>
      <vt:lpstr>Evropský týden sportu</vt:lpstr>
      <vt:lpstr>Projekty sociálního začleňování</vt:lpstr>
      <vt:lpstr>Ocenění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</dc:title>
  <dc:creator>Jiří Novotný</dc:creator>
  <cp:lastModifiedBy>Róbert Kuchár</cp:lastModifiedBy>
  <cp:revision>32</cp:revision>
  <dcterms:created xsi:type="dcterms:W3CDTF">2020-09-25T10:07:10Z</dcterms:created>
  <dcterms:modified xsi:type="dcterms:W3CDTF">2023-10-08T19:25:31Z</dcterms:modified>
</cp:coreProperties>
</file>