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57" r:id="rId3"/>
    <p:sldId id="264" r:id="rId4"/>
    <p:sldId id="266" r:id="rId5"/>
    <p:sldId id="267" r:id="rId6"/>
    <p:sldId id="269" r:id="rId7"/>
    <p:sldId id="262" r:id="rId8"/>
    <p:sldId id="263" r:id="rId9"/>
    <p:sldId id="265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84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3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9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7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98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6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2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6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6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5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77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z.pinterest.com/pin/850969292062485235/" TargetMode="External"/><Relationship Id="rId2" Type="http://schemas.openxmlformats.org/officeDocument/2006/relationships/hyperlink" Target="https://www.instagram.com/drjuli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mommasview.wordpress.com/tag/heath-ledger/" TargetMode="External"/><Relationship Id="rId4" Type="http://schemas.openxmlformats.org/officeDocument/2006/relationships/hyperlink" Target="https://www.verywellmind.com/depression-statistics-everyone-should-know-415905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bsah obrázku Barevnost, umění&#10;&#10;Popis byl vytvořen automaticky">
            <a:extLst>
              <a:ext uri="{FF2B5EF4-FFF2-40B4-BE49-F238E27FC236}">
                <a16:creationId xmlns:a16="http://schemas.microsoft.com/office/drawing/2014/main" id="{FB289B72-851E-93E3-FC01-65D6A8FC4A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83B6E83-C447-6A25-F7BD-ABA6E51AF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</a:rPr>
              <a:t>Depression</a:t>
            </a:r>
            <a:br>
              <a:rPr lang="cs-CZ" dirty="0">
                <a:solidFill>
                  <a:srgbClr val="FFFFFF"/>
                </a:solidFill>
              </a:rPr>
            </a:br>
            <a:br>
              <a:rPr lang="cs-CZ" dirty="0">
                <a:solidFill>
                  <a:srgbClr val="FFFFFF"/>
                </a:solidFill>
              </a:rPr>
            </a:b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DA61A5-8B4E-27E5-786C-2B989C916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1A9FEA-F0E4-482A-A945-93458474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44AAE36-E61D-4F8E-8C72-65C0F1F48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51E01928-5BA4-4817-820F-2E267B4A4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6F0442C-FA75-1911-D7DC-D3C3DC490D2D}"/>
              </a:ext>
            </a:extLst>
          </p:cNvPr>
          <p:cNvSpPr txBox="1"/>
          <p:nvPr/>
        </p:nvSpPr>
        <p:spPr>
          <a:xfrm>
            <a:off x="1097279" y="3010662"/>
            <a:ext cx="4535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Nowadays</a:t>
            </a:r>
            <a:endParaRPr lang="cs-CZ" dirty="0"/>
          </a:p>
          <a:p>
            <a:r>
              <a:rPr lang="cs-CZ" dirty="0" err="1"/>
              <a:t>Social</a:t>
            </a:r>
            <a:r>
              <a:rPr lang="cs-CZ" dirty="0"/>
              <a:t> media</a:t>
            </a:r>
          </a:p>
          <a:p>
            <a:r>
              <a:rPr lang="cs-CZ" dirty="0" err="1"/>
              <a:t>Mental</a:t>
            </a:r>
            <a:r>
              <a:rPr lang="cs-CZ" dirty="0"/>
              <a:t> </a:t>
            </a:r>
            <a:r>
              <a:rPr lang="cs-CZ" dirty="0" err="1"/>
              <a:t>health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1097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BE6EE-0D72-B7E8-7803-3F29C56B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2E0E2A-574E-3E1C-07C1-2E0B005D2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>
                <a:solidFill>
                  <a:srgbClr val="212529"/>
                </a:solidFill>
                <a:latin typeface="Open Sans" panose="020B0606030504020204" pitchFamily="34" charset="0"/>
              </a:rPr>
              <a:t>Videa</a:t>
            </a:r>
          </a:p>
          <a:p>
            <a:r>
              <a:rPr lang="pl-PL" dirty="0">
                <a:solidFill>
                  <a:srgbClr val="212529"/>
                </a:solidFill>
                <a:latin typeface="Open Sans" panose="020B0606030504020204" pitchFamily="34" charset="0"/>
              </a:rPr>
              <a:t>Video č. 1</a:t>
            </a:r>
          </a:p>
          <a:p>
            <a:r>
              <a:rPr lang="pl-PL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Psychologist</a:t>
            </a:r>
            <a:r>
              <a:rPr lang="pl-PL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[cit. 2023-11-09]. Dostupné z: </a:t>
            </a:r>
            <a:r>
              <a:rPr lang="pl-PL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2"/>
              </a:rPr>
              <a:t>https://www.instagram.com/drjulie/</a:t>
            </a:r>
            <a:endParaRPr lang="pl-PL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endParaRPr lang="pl-PL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r>
              <a:rPr lang="pl-PL" dirty="0">
                <a:solidFill>
                  <a:srgbClr val="212529"/>
                </a:solidFill>
                <a:latin typeface="Open Sans" panose="020B0606030504020204" pitchFamily="34" charset="0"/>
              </a:rPr>
              <a:t>Obrázky</a:t>
            </a:r>
          </a:p>
          <a:p>
            <a:r>
              <a:rPr lang="pl-PL" dirty="0">
                <a:solidFill>
                  <a:srgbClr val="212529"/>
                </a:solidFill>
                <a:latin typeface="Open Sans" panose="020B0606030504020204" pitchFamily="34" charset="0"/>
              </a:rPr>
              <a:t>Obrázek č. 1</a:t>
            </a:r>
          </a:p>
          <a:p>
            <a:r>
              <a:rPr lang="cs-CZ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Atticus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citát. </a:t>
            </a:r>
            <a:r>
              <a:rPr lang="cs-CZ" b="0" i="1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Pinterest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[cit. 2023-11-09]. Dostupné z: 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3"/>
              </a:rPr>
              <a:t>https://cz.pinterest.com/pin/850969292062485235/</a:t>
            </a:r>
            <a:endParaRPr lang="cs-CZ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r>
              <a:rPr lang="cs-CZ" dirty="0">
                <a:solidFill>
                  <a:srgbClr val="212529"/>
                </a:solidFill>
                <a:latin typeface="Open Sans" panose="020B0606030504020204" pitchFamily="34" charset="0"/>
              </a:rPr>
              <a:t>Obrázek č. 2</a:t>
            </a: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Statistics about depression. </a:t>
            </a:r>
            <a:r>
              <a:rPr lang="en-US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Very well mind</a:t>
            </a:r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[cit. 2023-11-09].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Dostupné</a:t>
            </a:r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z: </a:t>
            </a:r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4"/>
              </a:rPr>
              <a:t>https://www.verywellmind.com/depression-statistics-everyone-should-know-4159056</a:t>
            </a:r>
            <a:endParaRPr lang="cs-CZ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cs-CZ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r>
              <a:rPr lang="cs-CZ" dirty="0">
                <a:solidFill>
                  <a:srgbClr val="212529"/>
                </a:solidFill>
                <a:latin typeface="Open Sans" panose="020B0606030504020204" pitchFamily="34" charset="0"/>
              </a:rPr>
              <a:t>Obrázek č. 3</a:t>
            </a: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Heath Ledger </a:t>
            </a:r>
            <a:r>
              <a:rPr lang="en-US" b="0" i="1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citát</a:t>
            </a:r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[cit. 2023-11-09].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Dostupné</a:t>
            </a:r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z: </a:t>
            </a:r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5"/>
              </a:rPr>
              <a:t>https://amommasview.wordpress.com/tag/heath-ledger/</a:t>
            </a:r>
            <a:endParaRPr lang="cs-CZ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endParaRPr lang="pl-PL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168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ad Love Quotes : I worry there is something broken in our generation;  there are so many sad eyes ... - Quotes Time | Extensive collection of  famous quotes by authors, celebrities, newsmakers &amp; more">
            <a:extLst>
              <a:ext uri="{FF2B5EF4-FFF2-40B4-BE49-F238E27FC236}">
                <a16:creationId xmlns:a16="http://schemas.microsoft.com/office/drawing/2014/main" id="{AB0ACDBA-E429-5D32-F8A3-70828E8C1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7" b="28856"/>
          <a:stretch/>
        </p:blipFill>
        <p:spPr bwMode="auto">
          <a:xfrm>
            <a:off x="955638" y="801793"/>
            <a:ext cx="10275136" cy="524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2A1703-3E53-1C69-ACFA-279FF4CEF4EA}"/>
              </a:ext>
            </a:extLst>
          </p:cNvPr>
          <p:cNvSpPr txBox="1"/>
          <p:nvPr/>
        </p:nvSpPr>
        <p:spPr>
          <a:xfrm>
            <a:off x="477012" y="6503437"/>
            <a:ext cx="18463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Obrázek č. 1</a:t>
            </a:r>
          </a:p>
        </p:txBody>
      </p:sp>
    </p:spTree>
    <p:extLst>
      <p:ext uri="{BB962C8B-B14F-4D97-AF65-F5344CB8AC3E}">
        <p14:creationId xmlns:p14="http://schemas.microsoft.com/office/powerpoint/2010/main" val="338641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3074" name="Picture 2" descr="Depression Statistics Everyone Should Know">
            <a:extLst>
              <a:ext uri="{FF2B5EF4-FFF2-40B4-BE49-F238E27FC236}">
                <a16:creationId xmlns:a16="http://schemas.microsoft.com/office/drawing/2014/main" id="{F95CDCE5-4C5A-B34A-230B-FC8D6FB0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8331" y="643467"/>
            <a:ext cx="7575337" cy="50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CC52DDD-E861-0AC6-0377-03FA466B0EA5}"/>
              </a:ext>
            </a:extLst>
          </p:cNvPr>
          <p:cNvSpPr txBox="1"/>
          <p:nvPr/>
        </p:nvSpPr>
        <p:spPr>
          <a:xfrm>
            <a:off x="718457" y="6083559"/>
            <a:ext cx="1987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Obrázek č. 2</a:t>
            </a:r>
          </a:p>
        </p:txBody>
      </p:sp>
    </p:spTree>
    <p:extLst>
      <p:ext uri="{BB962C8B-B14F-4D97-AF65-F5344CB8AC3E}">
        <p14:creationId xmlns:p14="http://schemas.microsoft.com/office/powerpoint/2010/main" val="123198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CURSE OF SOCIAL MEDIA - HOW SOCIAL MEDIA CAUSES DEPRESSION &amp; ANXIETY -  London Meets Paris">
            <a:extLst>
              <a:ext uri="{FF2B5EF4-FFF2-40B4-BE49-F238E27FC236}">
                <a16:creationId xmlns:a16="http://schemas.microsoft.com/office/drawing/2014/main" id="{72293B8D-CD7E-9724-4BA9-578E6017D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5" r="3" b="32336"/>
          <a:stretch/>
        </p:blipFill>
        <p:spPr bwMode="auto">
          <a:xfrm>
            <a:off x="20" y="-1"/>
            <a:ext cx="121919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52" name="Straight Connector 5145">
            <a:extLst>
              <a:ext uri="{FF2B5EF4-FFF2-40B4-BE49-F238E27FC236}">
                <a16:creationId xmlns:a16="http://schemas.microsoft.com/office/drawing/2014/main" id="{C1D3AB0E-45D4-4BB8-9CA4-C1130509D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A3CB00C2-2D75-4C64-EFB7-DFF3DE9A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/>
              <a:t>Social media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329AEE-F87D-8F9E-248E-463D3BD96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/>
              <a:t>- </a:t>
            </a:r>
            <a:r>
              <a:rPr lang="cs-CZ" dirty="0" err="1"/>
              <a:t>minuses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</a:t>
            </a:r>
            <a:endParaRPr lang="cs-CZ" dirty="0"/>
          </a:p>
          <a:p>
            <a:r>
              <a:rPr lang="cs-CZ" dirty="0" err="1"/>
              <a:t>Standards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beauty</a:t>
            </a:r>
            <a:r>
              <a:rPr lang="cs-CZ" dirty="0"/>
              <a:t>,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standards</a:t>
            </a:r>
            <a:endParaRPr lang="cs-CZ" dirty="0"/>
          </a:p>
          <a:p>
            <a:r>
              <a:rPr lang="cs-CZ" dirty="0" err="1"/>
              <a:t>everyone</a:t>
            </a:r>
            <a:r>
              <a:rPr lang="cs-CZ" dirty="0"/>
              <a:t> </a:t>
            </a:r>
            <a:r>
              <a:rPr lang="cs-CZ" dirty="0" err="1"/>
              <a:t>looks</a:t>
            </a:r>
            <a:r>
              <a:rPr lang="cs-CZ" dirty="0"/>
              <a:t> happy, </a:t>
            </a:r>
            <a:r>
              <a:rPr lang="cs-CZ" dirty="0" err="1"/>
              <a:t>everyone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living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dreams</a:t>
            </a:r>
            <a:r>
              <a:rPr lang="cs-CZ" dirty="0"/>
              <a:t>, </a:t>
            </a:r>
            <a:r>
              <a:rPr lang="cs-CZ" dirty="0" err="1"/>
              <a:t>everyone</a:t>
            </a:r>
            <a:r>
              <a:rPr lang="cs-CZ" dirty="0"/>
              <a:t> </a:t>
            </a:r>
            <a:r>
              <a:rPr lang="cs-CZ" dirty="0" err="1"/>
              <a:t>looks</a:t>
            </a:r>
            <a:r>
              <a:rPr lang="cs-CZ" dirty="0"/>
              <a:t> </a:t>
            </a:r>
            <a:r>
              <a:rPr lang="cs-CZ" dirty="0" err="1"/>
              <a:t>beautiful</a:t>
            </a:r>
            <a:r>
              <a:rPr lang="cs-CZ" dirty="0"/>
              <a:t> and </a:t>
            </a:r>
            <a:r>
              <a:rPr lang="cs-CZ" dirty="0" err="1"/>
              <a:t>skinny</a:t>
            </a:r>
            <a:endParaRPr lang="cs-CZ" dirty="0"/>
          </a:p>
          <a:p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sites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negative influence on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mental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colours</a:t>
            </a:r>
            <a:r>
              <a:rPr lang="cs-CZ" dirty="0"/>
              <a:t>, </a:t>
            </a:r>
            <a:r>
              <a:rPr lang="cs-CZ" dirty="0" err="1"/>
              <a:t>notifications</a:t>
            </a:r>
            <a:endParaRPr lang="cs-CZ" dirty="0"/>
          </a:p>
          <a:p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pluses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  <a:p>
            <a:r>
              <a:rPr lang="cs-CZ" dirty="0" err="1"/>
              <a:t>Contacts</a:t>
            </a:r>
            <a:r>
              <a:rPr lang="cs-CZ" dirty="0"/>
              <a:t>, </a:t>
            </a:r>
            <a:r>
              <a:rPr lang="cs-CZ" dirty="0" err="1"/>
              <a:t>useful</a:t>
            </a:r>
            <a:r>
              <a:rPr lang="cs-CZ" dirty="0"/>
              <a:t> </a:t>
            </a:r>
            <a:r>
              <a:rPr lang="cs-CZ" dirty="0" err="1"/>
              <a:t>info</a:t>
            </a:r>
            <a:r>
              <a:rPr lang="cs-CZ" dirty="0"/>
              <a:t> to </a:t>
            </a: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/</a:t>
            </a:r>
            <a:r>
              <a:rPr lang="cs-CZ" dirty="0" err="1"/>
              <a:t>follow</a:t>
            </a:r>
            <a:r>
              <a:rPr lang="cs-CZ" dirty="0"/>
              <a:t>, </a:t>
            </a:r>
            <a:r>
              <a:rPr lang="cs-CZ" dirty="0" err="1"/>
              <a:t>useful</a:t>
            </a:r>
            <a:r>
              <a:rPr lang="cs-CZ" dirty="0"/>
              <a:t> </a:t>
            </a:r>
            <a:r>
              <a:rPr lang="cs-CZ" dirty="0" err="1"/>
              <a:t>tips</a:t>
            </a:r>
            <a:r>
              <a:rPr lang="cs-CZ" dirty="0"/>
              <a:t> and </a:t>
            </a:r>
            <a:r>
              <a:rPr lang="cs-CZ" dirty="0" err="1"/>
              <a:t>advice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to do in </a:t>
            </a:r>
            <a:r>
              <a:rPr lang="cs-CZ" dirty="0" err="1"/>
              <a:t>anxiety</a:t>
            </a:r>
            <a:r>
              <a:rPr lang="cs-CZ" dirty="0"/>
              <a:t>/</a:t>
            </a:r>
            <a:r>
              <a:rPr lang="cs-CZ" dirty="0" err="1"/>
              <a:t>depression</a:t>
            </a:r>
            <a:r>
              <a:rPr lang="cs-CZ" dirty="0"/>
              <a:t>, </a:t>
            </a:r>
            <a:r>
              <a:rPr lang="cs-CZ" dirty="0" err="1"/>
              <a:t>apps</a:t>
            </a:r>
            <a:r>
              <a:rPr lang="cs-CZ" dirty="0"/>
              <a:t> </a:t>
            </a:r>
            <a:r>
              <a:rPr lang="cs-CZ" dirty="0" err="1"/>
              <a:t>focused</a:t>
            </a:r>
            <a:r>
              <a:rPr lang="cs-CZ" dirty="0"/>
              <a:t> on </a:t>
            </a:r>
            <a:r>
              <a:rPr lang="cs-CZ" dirty="0" err="1"/>
              <a:t>mental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</a:p>
        </p:txBody>
      </p:sp>
      <p:sp>
        <p:nvSpPr>
          <p:cNvPr id="5153" name="Rectangle 5147">
            <a:extLst>
              <a:ext uri="{FF2B5EF4-FFF2-40B4-BE49-F238E27FC236}">
                <a16:creationId xmlns:a16="http://schemas.microsoft.com/office/drawing/2014/main" id="{33701903-7443-4BF3-ADB1-D34C53718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154" name="Rectangle 5149">
            <a:extLst>
              <a:ext uri="{FF2B5EF4-FFF2-40B4-BE49-F238E27FC236}">
                <a16:creationId xmlns:a16="http://schemas.microsoft.com/office/drawing/2014/main" id="{4C9CBD37-D802-4110-AF2B-186E102DC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402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7">
            <a:extLst>
              <a:ext uri="{FF2B5EF4-FFF2-40B4-BE49-F238E27FC236}">
                <a16:creationId xmlns:a16="http://schemas.microsoft.com/office/drawing/2014/main" id="{2A7C97B8-2379-40E5-A95F-FB5E61A53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732BD4-0004-581E-4A1B-4E76DDFCA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1" y="634946"/>
            <a:ext cx="4882242" cy="1450757"/>
          </a:xfrm>
        </p:spPr>
        <p:txBody>
          <a:bodyPr>
            <a:normAutofit/>
          </a:bodyPr>
          <a:lstStyle/>
          <a:p>
            <a:r>
              <a:rPr lang="cs-CZ" sz="3400" i="1" dirty="0" err="1"/>
              <a:t>Good</a:t>
            </a:r>
            <a:r>
              <a:rPr lang="cs-CZ" sz="3400" i="1" dirty="0"/>
              <a:t> and </a:t>
            </a:r>
            <a:r>
              <a:rPr lang="cs-CZ" sz="3400" i="1" dirty="0" err="1"/>
              <a:t>useful</a:t>
            </a:r>
            <a:r>
              <a:rPr lang="cs-CZ" sz="3400" i="1" dirty="0"/>
              <a:t> </a:t>
            </a:r>
            <a:r>
              <a:rPr lang="cs-CZ" sz="3400" i="1" dirty="0" err="1"/>
              <a:t>accounts</a:t>
            </a:r>
            <a:r>
              <a:rPr lang="cs-CZ" sz="3400" i="1" dirty="0"/>
              <a:t> to </a:t>
            </a:r>
            <a:r>
              <a:rPr lang="cs-CZ" sz="3400" i="1" dirty="0" err="1"/>
              <a:t>follow</a:t>
            </a:r>
            <a:r>
              <a:rPr lang="cs-CZ" sz="3400" i="1" dirty="0"/>
              <a:t> on </a:t>
            </a:r>
            <a:r>
              <a:rPr lang="cs-CZ" sz="3400" i="1" dirty="0" err="1"/>
              <a:t>social</a:t>
            </a:r>
            <a:r>
              <a:rPr lang="cs-CZ" sz="3400" i="1" dirty="0"/>
              <a:t> </a:t>
            </a:r>
            <a:r>
              <a:rPr lang="cs-CZ" sz="3400" i="1" dirty="0" err="1"/>
              <a:t>networks</a:t>
            </a:r>
            <a:endParaRPr lang="cs-CZ" sz="3400" i="1" dirty="0"/>
          </a:p>
        </p:txBody>
      </p:sp>
      <p:pic>
        <p:nvPicPr>
          <p:cNvPr id="4" name="399979028_23897766689870882_2711425542637880342_n">
            <a:hlinkClick r:id="" action="ppaction://media"/>
            <a:extLst>
              <a:ext uri="{FF2B5EF4-FFF2-40B4-BE49-F238E27FC236}">
                <a16:creationId xmlns:a16="http://schemas.microsoft.com/office/drawing/2014/main" id="{51EC1285-5DAB-3B3C-334C-B782EE242A3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5356" y="640081"/>
            <a:ext cx="4527086" cy="5314406"/>
          </a:xfrm>
          <a:prstGeom prst="rect">
            <a:avLst/>
          </a:prstGeom>
        </p:spPr>
      </p:pic>
      <p:cxnSp>
        <p:nvCxnSpPr>
          <p:cNvPr id="32" name="Straight Connector 19">
            <a:extLst>
              <a:ext uri="{FF2B5EF4-FFF2-40B4-BE49-F238E27FC236}">
                <a16:creationId xmlns:a16="http://schemas.microsoft.com/office/drawing/2014/main" id="{AC29A6B1-EC94-4744-BE48-B764337E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B71E63-0CD6-BB71-FA8F-6EDB42EB1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b="1" i="1" dirty="0" err="1"/>
              <a:t>Why</a:t>
            </a:r>
            <a:r>
              <a:rPr lang="cs-CZ" b="1" i="1" dirty="0"/>
              <a:t> </a:t>
            </a:r>
            <a:r>
              <a:rPr lang="cs-CZ" b="1" i="1" dirty="0" err="1"/>
              <a:t>is</a:t>
            </a:r>
            <a:r>
              <a:rPr lang="cs-CZ" b="1" i="1" dirty="0"/>
              <a:t> </a:t>
            </a:r>
            <a:r>
              <a:rPr lang="cs-CZ" b="1" i="1" dirty="0" err="1"/>
              <a:t>useful</a:t>
            </a:r>
            <a:r>
              <a:rPr lang="cs-CZ" b="1" i="1" dirty="0"/>
              <a:t> </a:t>
            </a:r>
            <a:r>
              <a:rPr lang="cs-CZ" b="1" i="1" dirty="0" err="1"/>
              <a:t>going</a:t>
            </a:r>
            <a:r>
              <a:rPr lang="cs-CZ" b="1" i="1" dirty="0"/>
              <a:t> to </a:t>
            </a:r>
            <a:r>
              <a:rPr lang="cs-CZ" b="1" i="1" dirty="0" err="1"/>
              <a:t>therapy</a:t>
            </a:r>
            <a:r>
              <a:rPr lang="cs-CZ" b="1" i="1" dirty="0"/>
              <a:t>?</a:t>
            </a:r>
          </a:p>
          <a:p>
            <a:r>
              <a:rPr lang="cs-CZ" dirty="0"/>
              <a:t>(</a:t>
            </a:r>
            <a:r>
              <a:rPr lang="cs-CZ" dirty="0" err="1"/>
              <a:t>good</a:t>
            </a:r>
            <a:r>
              <a:rPr lang="cs-CZ" dirty="0"/>
              <a:t> tip </a:t>
            </a:r>
            <a:r>
              <a:rPr lang="cs-CZ" dirty="0" err="1"/>
              <a:t>what</a:t>
            </a:r>
            <a:r>
              <a:rPr lang="cs-CZ" dirty="0"/>
              <a:t> to </a:t>
            </a:r>
            <a:r>
              <a:rPr lang="cs-CZ" dirty="0" err="1"/>
              <a:t>follow</a:t>
            </a:r>
            <a:r>
              <a:rPr lang="cs-CZ" dirty="0"/>
              <a:t> on IG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mental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@drjulie) </a:t>
            </a:r>
          </a:p>
          <a:p>
            <a:endParaRPr lang="cs-CZ" dirty="0"/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863FF3CE-53DE-41A6-A8DF-EE8A85EDC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F0D992-B6E9-451D-A97E-B81C761D0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72705D2-4912-3DE9-2291-9B49123A5B14}"/>
              </a:ext>
            </a:extLst>
          </p:cNvPr>
          <p:cNvSpPr txBox="1"/>
          <p:nvPr/>
        </p:nvSpPr>
        <p:spPr>
          <a:xfrm>
            <a:off x="4542303" y="5964984"/>
            <a:ext cx="1810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Video č. 1</a:t>
            </a:r>
          </a:p>
        </p:txBody>
      </p:sp>
    </p:spTree>
    <p:extLst>
      <p:ext uri="{BB962C8B-B14F-4D97-AF65-F5344CB8AC3E}">
        <p14:creationId xmlns:p14="http://schemas.microsoft.com/office/powerpoint/2010/main" val="218496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pression: it's a word we use a lot, but what exactly is it?">
            <a:extLst>
              <a:ext uri="{FF2B5EF4-FFF2-40B4-BE49-F238E27FC236}">
                <a16:creationId xmlns:a16="http://schemas.microsoft.com/office/drawing/2014/main" id="{6012FA28-FEC6-9FA4-B475-8E15857B4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3803206-03B2-415D-854C-2C5B62FA2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6CE8EC31-97EA-CB53-8F09-81D674FC7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What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depression</a:t>
            </a:r>
            <a:r>
              <a:rPr lang="cs-CZ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FACB568-8468-4614-A6E4-261EBDA0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645FF02C-05A6-4CDB-A951-31C5BD330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376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2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4" name="Rectangle 44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Zástupný obsah 3">
            <a:extLst>
              <a:ext uri="{FF2B5EF4-FFF2-40B4-BE49-F238E27FC236}">
                <a16:creationId xmlns:a16="http://schemas.microsoft.com/office/drawing/2014/main" id="{DD35CA1E-36E0-246A-C77B-C13ADC33D7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737060"/>
              </p:ext>
            </p:extLst>
          </p:nvPr>
        </p:nvGraphicFramePr>
        <p:xfrm>
          <a:off x="943356" y="975802"/>
          <a:ext cx="10337292" cy="4899994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45098"/>
                  </a:srgbClr>
                </a:solidFill>
                <a:tableStyleId>{7DF18680-E054-41AD-8BC1-D1AEF772440D}</a:tableStyleId>
              </a:tblPr>
              <a:tblGrid>
                <a:gridCol w="4984870">
                  <a:extLst>
                    <a:ext uri="{9D8B030D-6E8A-4147-A177-3AD203B41FA5}">
                      <a16:colId xmlns:a16="http://schemas.microsoft.com/office/drawing/2014/main" val="2876004175"/>
                    </a:ext>
                  </a:extLst>
                </a:gridCol>
                <a:gridCol w="5352422">
                  <a:extLst>
                    <a:ext uri="{9D8B030D-6E8A-4147-A177-3AD203B41FA5}">
                      <a16:colId xmlns:a16="http://schemas.microsoft.com/office/drawing/2014/main" val="3245841858"/>
                    </a:ext>
                  </a:extLst>
                </a:gridCol>
              </a:tblGrid>
              <a:tr h="533912">
                <a:tc>
                  <a:txBody>
                    <a:bodyPr/>
                    <a:lstStyle/>
                    <a:p>
                      <a:r>
                        <a:rPr lang="cs-CZ" sz="1700" b="0" i="0" cap="none" spc="0">
                          <a:solidFill>
                            <a:schemeClr val="bg1"/>
                          </a:solidFill>
                        </a:rPr>
                        <a:t>Worst things to say</a:t>
                      </a:r>
                    </a:p>
                  </a:txBody>
                  <a:tcPr marL="155626" marR="107037" marT="110946" marB="11971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i="0" cap="none" spc="0" err="1">
                          <a:solidFill>
                            <a:schemeClr val="bg1"/>
                          </a:solidFill>
                        </a:rPr>
                        <a:t>Things</a:t>
                      </a:r>
                      <a:r>
                        <a:rPr lang="cs-CZ" sz="1700" b="0" i="0" cap="none" spc="0">
                          <a:solidFill>
                            <a:schemeClr val="bg1"/>
                          </a:solidFill>
                        </a:rPr>
                        <a:t> to </a:t>
                      </a:r>
                      <a:r>
                        <a:rPr lang="cs-CZ" sz="1700" b="0" i="0" cap="none" spc="0" err="1">
                          <a:solidFill>
                            <a:schemeClr val="bg1"/>
                          </a:solidFill>
                        </a:rPr>
                        <a:t>say</a:t>
                      </a:r>
                      <a:r>
                        <a:rPr lang="cs-CZ" sz="1700" b="0" i="0" cap="none" spc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700" b="0" i="0" cap="none" spc="0" err="1">
                          <a:solidFill>
                            <a:schemeClr val="bg1"/>
                          </a:solidFill>
                        </a:rPr>
                        <a:t>instead</a:t>
                      </a:r>
                      <a:r>
                        <a:rPr lang="cs-CZ" sz="1700" b="0" i="0" cap="none" spc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700" b="0" i="0" cap="none" spc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cs-CZ" sz="1700" b="0" i="0" cap="none" spc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700" b="0" i="0" cap="none" spc="0" err="1">
                          <a:solidFill>
                            <a:schemeClr val="bg1"/>
                          </a:solidFill>
                        </a:rPr>
                        <a:t>it</a:t>
                      </a:r>
                      <a:endParaRPr lang="cs-CZ" sz="1700" b="0" i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55626" marR="107037" marT="110946" marB="119713" anchor="ctr">
                    <a:lnL w="12700" cmpd="sng">
                      <a:noFill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29228"/>
                  </a:ext>
                </a:extLst>
              </a:tr>
              <a:tr h="496930">
                <a:tc>
                  <a:txBody>
                    <a:bodyPr/>
                    <a:lstStyle/>
                    <a:p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„It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your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head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.“</a:t>
                      </a:r>
                    </a:p>
                  </a:txBody>
                  <a:tcPr marL="155626" marR="107037" marT="110946" marB="1197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Don‘t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worry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it‘s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okay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feel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sad.“</a:t>
                      </a:r>
                    </a:p>
                  </a:txBody>
                  <a:tcPr marL="155626" marR="107037" marT="110946" marB="1197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99883"/>
                  </a:ext>
                </a:extLst>
              </a:tr>
              <a:tr h="718823">
                <a:tc>
                  <a:txBody>
                    <a:bodyPr/>
                    <a:lstStyle/>
                    <a:p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„I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know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how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feel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.“</a:t>
                      </a:r>
                    </a:p>
                  </a:txBody>
                  <a:tcPr marL="155626" marR="107037" marT="110946" marB="1197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Would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to talk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about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? I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can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your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company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these hard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times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.“</a:t>
                      </a:r>
                    </a:p>
                  </a:txBody>
                  <a:tcPr marL="155626" marR="107037" marT="110946" marB="1197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62317"/>
                  </a:ext>
                </a:extLst>
              </a:tr>
              <a:tr h="496930">
                <a:tc>
                  <a:txBody>
                    <a:bodyPr/>
                    <a:lstStyle/>
                    <a:p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„Man up!“</a:t>
                      </a:r>
                    </a:p>
                  </a:txBody>
                  <a:tcPr marL="155626" marR="107037" marT="110946" marB="1197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It‘s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okay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that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men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cry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too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only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human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.“</a:t>
                      </a:r>
                    </a:p>
                  </a:txBody>
                  <a:tcPr marL="155626" marR="107037" marT="110946" marB="1197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005963"/>
                  </a:ext>
                </a:extLst>
              </a:tr>
              <a:tr h="496930">
                <a:tc>
                  <a:txBody>
                    <a:bodyPr/>
                    <a:lstStyle/>
                    <a:p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We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bad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days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now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then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.“</a:t>
                      </a:r>
                    </a:p>
                  </a:txBody>
                  <a:tcPr marL="155626" marR="107037" marT="110946" marB="1197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there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anything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I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can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do?“</a:t>
                      </a:r>
                    </a:p>
                  </a:txBody>
                  <a:tcPr marL="155626" marR="107037" marT="110946" marB="1197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706611"/>
                  </a:ext>
                </a:extLst>
              </a:tr>
              <a:tr h="718823">
                <a:tc>
                  <a:txBody>
                    <a:bodyPr/>
                    <a:lstStyle/>
                    <a:p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don‘t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reason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depressed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Others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worse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than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.“</a:t>
                      </a:r>
                    </a:p>
                  </a:txBody>
                  <a:tcPr marL="155626" marR="107037" marT="110946" marB="1197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„I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am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here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matter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me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.“</a:t>
                      </a:r>
                    </a:p>
                  </a:txBody>
                  <a:tcPr marL="155626" marR="107037" marT="110946" marB="1197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600024"/>
                  </a:ext>
                </a:extLst>
              </a:tr>
              <a:tr h="718823">
                <a:tc>
                  <a:txBody>
                    <a:bodyPr/>
                    <a:lstStyle/>
                    <a:p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„Just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think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positive.“</a:t>
                      </a:r>
                    </a:p>
                  </a:txBody>
                  <a:tcPr marL="155626" marR="107037" marT="110946" marB="1197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don‘t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happy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It‘s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not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even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possible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.“</a:t>
                      </a:r>
                    </a:p>
                  </a:txBody>
                  <a:tcPr marL="155626" marR="107037" marT="110946" marB="1197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499882"/>
                  </a:ext>
                </a:extLst>
              </a:tr>
              <a:tr h="718823">
                <a:tc>
                  <a:txBody>
                    <a:bodyPr/>
                    <a:lstStyle/>
                    <a:p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lazy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.“</a:t>
                      </a:r>
                    </a:p>
                  </a:txBody>
                  <a:tcPr marL="155626" marR="107037" marT="110946" marB="1197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It‘s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okay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if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everything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did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today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that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i="1" cap="none" spc="0" err="1">
                          <a:solidFill>
                            <a:schemeClr val="tx1"/>
                          </a:solidFill>
                        </a:rPr>
                        <a:t>woke</a:t>
                      </a:r>
                      <a:r>
                        <a:rPr lang="cs-CZ" sz="1500" i="1" cap="none" spc="0">
                          <a:solidFill>
                            <a:schemeClr val="tx1"/>
                          </a:solidFill>
                        </a:rPr>
                        <a:t> up.“</a:t>
                      </a:r>
                    </a:p>
                  </a:txBody>
                  <a:tcPr marL="155626" marR="107037" marT="110946" marB="1197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022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52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9" name="Rectangle 4108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eath Ledger | A Momma's View">
            <a:extLst>
              <a:ext uri="{FF2B5EF4-FFF2-40B4-BE49-F238E27FC236}">
                <a16:creationId xmlns:a16="http://schemas.microsoft.com/office/drawing/2014/main" id="{6325773B-0D19-8BF5-78BE-C6024D56E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5421" y="801793"/>
            <a:ext cx="3981157" cy="527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97F31E5-636D-189B-7E3A-3C017B436353}"/>
              </a:ext>
            </a:extLst>
          </p:cNvPr>
          <p:cNvSpPr txBox="1"/>
          <p:nvPr/>
        </p:nvSpPr>
        <p:spPr>
          <a:xfrm>
            <a:off x="477012" y="6531429"/>
            <a:ext cx="18463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Obrázek č. 3</a:t>
            </a:r>
          </a:p>
        </p:txBody>
      </p:sp>
    </p:spTree>
    <p:extLst>
      <p:ext uri="{BB962C8B-B14F-4D97-AF65-F5344CB8AC3E}">
        <p14:creationId xmlns:p14="http://schemas.microsoft.com/office/powerpoint/2010/main" val="4272994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2CA851-C6F3-97D2-A325-8F06A6CF75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432" b="-1"/>
          <a:stretch/>
        </p:blipFill>
        <p:spPr>
          <a:xfrm>
            <a:off x="20" y="10"/>
            <a:ext cx="4578952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5E7296-7D1C-41C4-B6F4-D94F20DD1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5A810E-9CB6-0493-B315-74838267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206" y="516835"/>
            <a:ext cx="6339840" cy="1227989"/>
          </a:xfrm>
        </p:spPr>
        <p:txBody>
          <a:bodyPr>
            <a:normAutofit/>
          </a:bodyPr>
          <a:lstStyle/>
          <a:p>
            <a:r>
              <a:rPr lang="cs-CZ" sz="4000" dirty="0" err="1">
                <a:solidFill>
                  <a:srgbClr val="FFFFFF"/>
                </a:solidFill>
              </a:rPr>
              <a:t>help</a:t>
            </a: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0CA129-AD3A-4BA6-8EB7-03AD3D5E6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3B7E7D-1798-442B-55AA-F473A48C0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206" y="2236304"/>
            <a:ext cx="6339840" cy="3652667"/>
          </a:xfrm>
        </p:spPr>
        <p:txBody>
          <a:bodyPr>
            <a:normAutofit/>
          </a:bodyPr>
          <a:lstStyle/>
          <a:p>
            <a:r>
              <a:rPr lang="cs-CZ" sz="1800" dirty="0" err="1">
                <a:solidFill>
                  <a:srgbClr val="FFFFFF"/>
                </a:solidFill>
              </a:rPr>
              <a:t>Insurance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  <a:r>
              <a:rPr lang="cs-CZ" sz="1800" dirty="0" err="1">
                <a:solidFill>
                  <a:srgbClr val="FFFFFF"/>
                </a:solidFill>
              </a:rPr>
              <a:t>company</a:t>
            </a:r>
            <a:r>
              <a:rPr lang="cs-CZ" sz="1800" dirty="0">
                <a:solidFill>
                  <a:srgbClr val="FFFFFF"/>
                </a:solidFill>
              </a:rPr>
              <a:t> – </a:t>
            </a:r>
            <a:r>
              <a:rPr lang="cs-CZ" sz="1800" dirty="0" err="1">
                <a:solidFill>
                  <a:srgbClr val="FFFFFF"/>
                </a:solidFill>
              </a:rPr>
              <a:t>psychological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  <a:r>
              <a:rPr lang="cs-CZ" sz="1800" dirty="0" err="1">
                <a:solidFill>
                  <a:srgbClr val="FFFFFF"/>
                </a:solidFill>
              </a:rPr>
              <a:t>help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  <a:r>
              <a:rPr lang="cs-CZ" sz="1800" dirty="0" err="1">
                <a:solidFill>
                  <a:srgbClr val="FFFFFF"/>
                </a:solidFill>
              </a:rPr>
              <a:t>for</a:t>
            </a:r>
            <a:r>
              <a:rPr lang="cs-CZ" sz="1800" dirty="0">
                <a:solidFill>
                  <a:srgbClr val="FFFFFF"/>
                </a:solidFill>
              </a:rPr>
              <a:t> free</a:t>
            </a:r>
          </a:p>
          <a:p>
            <a:endParaRPr lang="cs-CZ" sz="1800" dirty="0">
              <a:solidFill>
                <a:srgbClr val="FFFFFF"/>
              </a:solidFill>
            </a:endParaRPr>
          </a:p>
          <a:p>
            <a:r>
              <a:rPr lang="cs-CZ" sz="1800" u="sng" dirty="0">
                <a:solidFill>
                  <a:srgbClr val="FFFFFF"/>
                </a:solidFill>
              </a:rPr>
              <a:t>Czech Republic</a:t>
            </a:r>
          </a:p>
          <a:p>
            <a:r>
              <a:rPr lang="cs-CZ" sz="1800" dirty="0">
                <a:solidFill>
                  <a:srgbClr val="FFFFFF"/>
                </a:solidFill>
              </a:rPr>
              <a:t>Linka první psychické pomoci – 116 123</a:t>
            </a:r>
          </a:p>
          <a:p>
            <a:r>
              <a:rPr lang="cs-CZ" sz="1800" dirty="0">
                <a:solidFill>
                  <a:srgbClr val="FFFFFF"/>
                </a:solidFill>
              </a:rPr>
              <a:t>Linka bezpečí – 116 111</a:t>
            </a:r>
          </a:p>
          <a:p>
            <a:r>
              <a:rPr lang="cs-CZ" sz="1800" dirty="0">
                <a:solidFill>
                  <a:srgbClr val="FFFFFF"/>
                </a:solidFill>
              </a:rPr>
              <a:t>Nevypusť duši, Nepanikař – </a:t>
            </a:r>
            <a:r>
              <a:rPr lang="cs-CZ" sz="1800" dirty="0" err="1">
                <a:solidFill>
                  <a:srgbClr val="FFFFFF"/>
                </a:solidFill>
              </a:rPr>
              <a:t>App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  <a:r>
              <a:rPr lang="cs-CZ" sz="1800" dirty="0" err="1">
                <a:solidFill>
                  <a:srgbClr val="FFFFFF"/>
                </a:solidFill>
              </a:rPr>
              <a:t>Store</a:t>
            </a:r>
            <a:endParaRPr lang="cs-CZ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917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167</TotalTime>
  <Words>455</Words>
  <Application>Microsoft Office PowerPoint</Application>
  <PresentationFormat>Širokoúhlá obrazovka</PresentationFormat>
  <Paragraphs>57</Paragraphs>
  <Slides>10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Open Sans</vt:lpstr>
      <vt:lpstr>Retrospektiva</vt:lpstr>
      <vt:lpstr>Depression  </vt:lpstr>
      <vt:lpstr>Prezentace aplikace PowerPoint</vt:lpstr>
      <vt:lpstr>Prezentace aplikace PowerPoint</vt:lpstr>
      <vt:lpstr>Social media</vt:lpstr>
      <vt:lpstr>Good and useful accounts to follow on social networks</vt:lpstr>
      <vt:lpstr>Prezentace aplikace PowerPoint</vt:lpstr>
      <vt:lpstr>Prezentace aplikace PowerPoint</vt:lpstr>
      <vt:lpstr>Prezentace aplikace PowerPoint</vt:lpstr>
      <vt:lpstr>help</vt:lpstr>
      <vt:lpstr>citace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Tylšarová</dc:creator>
  <cp:lastModifiedBy>Marie Houšková</cp:lastModifiedBy>
  <cp:revision>6</cp:revision>
  <dcterms:created xsi:type="dcterms:W3CDTF">2023-11-09T10:32:49Z</dcterms:created>
  <dcterms:modified xsi:type="dcterms:W3CDTF">2023-12-02T19:36:19Z</dcterms:modified>
</cp:coreProperties>
</file>