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9" r:id="rId4"/>
  </p:sldMasterIdLst>
  <p:sldIdLst>
    <p:sldId id="256" r:id="rId5"/>
    <p:sldId id="257" r:id="rId6"/>
    <p:sldId id="259" r:id="rId7"/>
    <p:sldId id="260" r:id="rId8"/>
    <p:sldId id="268" r:id="rId9"/>
    <p:sldId id="266" r:id="rId10"/>
    <p:sldId id="269" r:id="rId11"/>
    <p:sldId id="294" r:id="rId12"/>
    <p:sldId id="295" r:id="rId13"/>
    <p:sldId id="296" r:id="rId14"/>
    <p:sldId id="297" r:id="rId15"/>
    <p:sldId id="271" r:id="rId16"/>
    <p:sldId id="261" r:id="rId17"/>
    <p:sldId id="267" r:id="rId18"/>
    <p:sldId id="265" r:id="rId19"/>
    <p:sldId id="270" r:id="rId20"/>
    <p:sldId id="273" r:id="rId21"/>
    <p:sldId id="262" r:id="rId22"/>
    <p:sldId id="264" r:id="rId23"/>
    <p:sldId id="272" r:id="rId24"/>
    <p:sldId id="263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72" autoAdjust="0"/>
    <p:restoredTop sz="94660"/>
  </p:normalViewPr>
  <p:slideViewPr>
    <p:cSldViewPr>
      <p:cViewPr varScale="1">
        <p:scale>
          <a:sx n="72" d="100"/>
          <a:sy n="72" d="100"/>
        </p:scale>
        <p:origin x="115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D787-F99D-470F-BFDA-924DF7052790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79FF-EE05-4034-A4D5-331C5C8B23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6353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D787-F99D-470F-BFDA-924DF7052790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79FF-EE05-4034-A4D5-331C5C8B23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2721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D787-F99D-470F-BFDA-924DF7052790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79FF-EE05-4034-A4D5-331C5C8B23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0154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77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130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87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33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21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84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28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12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D787-F99D-470F-BFDA-924DF7052790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79FF-EE05-4034-A4D5-331C5C8B23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993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83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0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88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CC351A-2D74-AABD-A412-AEDF215687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B9C521-D0FD-D448-1BCA-2B7D42EDF4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84955C-6190-BBE9-7178-EC626880B3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10154-F2EE-4B52-8626-7A28DC98B92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463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9CF408-EB12-7B86-307D-2E1BF69A21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46A89A-E462-A3EE-8705-24F402EF4D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8F4F06-B877-34CC-D7BC-4C59CBA05F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98CCE4-8B10-4941-9B96-63E95E02CD5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8237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445F87-00EA-CFBA-B09C-8DA90A611C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A3B192-2E88-AD8E-5131-BDB64DEE6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FFBB5B-A245-1079-21AD-75B5E9463B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B31E6-8277-470D-800D-7F63BCE303B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47972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A05751-AFAD-A271-1F2B-B58D13AE69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6C3C05-2913-923A-4855-12146B3B62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3A707B-358D-AAAB-E4CB-464BA2E159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F78BE9-9DED-4F5E-8BAA-6569496490A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2334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ACE1653-CC2B-3842-43AD-9EBB446DD2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1BE16BE-68C5-7000-AB7F-A7DCB6CD70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3F010C8-09A2-3547-3067-B873760155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5FCDE-F9ED-4F40-B2B3-E377036B663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5161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20FBCE3-C77F-C85C-2EE1-AC73F7CDE9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F8BA909-4C0A-72C2-9083-DD10EEC2D3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FCB0530-7C34-F49B-0861-A55328C656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6C7F2D-1680-4C3D-94B4-707E255BF6E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3731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F529F5-DD52-9E19-09AA-366B02A196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BB240C3-7AD1-CFDC-FCA3-6AD73668AD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5B06E66-23FA-E091-3AAA-7E977248F7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D46322-85E7-45FB-A859-C60242B5298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977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D787-F99D-470F-BFDA-924DF7052790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79FF-EE05-4034-A4D5-331C5C8B23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3653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BFB5E-C478-DC25-47E0-5BC063E5B9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E9F0A5-C647-B081-4CD7-4C57AE24C6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8C863-27CD-42C3-4B72-2BD7513582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011D6C-86A6-4C9E-93FD-103740F93B6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9966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5FF307-7F11-16F1-F2E8-E15F017037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C78A39-DDBB-ABFE-8ADD-75D1DC93DF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667751-FD18-8AF5-B32A-8D2C62EFD7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69C0FD-825E-426C-A870-3E36F6149E7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39447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C880CA-069F-F0E3-2B36-20CCA55C93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C3E434-9724-3081-B1A4-A9D00EB0FA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4968F7-F7F1-1CBF-3851-5EAB959C8F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2E5301-051C-42EF-B060-E00D181FE25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3052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A2A4DC-10AE-6F6E-2FAD-9E543B781A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F442FE-9CAB-84B0-3BC3-66A150E29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648BB6-2147-0DF8-48AB-29EB1F28ED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F87C5-AD28-4198-92F5-FA42CAC229F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786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D48F3E-3DC6-9FD5-6AE7-1CAB112631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14BC3C-583E-1EB8-CF23-FDDBECFD0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1CCF2B-082E-52E9-B87A-8D2B5159E0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B16A1-63A8-45BB-B9D6-CB3DF1502F1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3293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F9F1B2-050A-50E0-87A9-37B607A053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050749-07F2-4588-E5CF-EF50806D07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0AB8C1-4C67-EB8D-5E4E-6EED1F66CD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4E40D5-A111-426A-A757-F68F9A6AB89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7284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00D58CD-DCFD-73DC-971C-73FDA6E4A5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DD0E0BA-7632-060F-8491-4DEFE74674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7AC2D95-7490-8295-25B9-25CB65EA13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5323F7-CC6A-4CBA-85E7-7B81539C021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3425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E6A39AB-3393-3E5F-27C5-BF9ED31FB5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C5C3722-BB19-CD65-DB1A-2C0D51695F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ECD6526-5071-3769-F4B5-EAB4FFE8C7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E902F-ADFA-41D4-BC57-635A2B6D311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2245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AD793B3-2F29-2E00-4ADD-FCBAE659FF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0B2016E-B2FA-D790-73E4-577C8B9AD6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9C30C50-9234-6EC4-563F-7A5B5C197C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27885-3AB3-40BC-8D7D-26C8AF93B27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07007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CA8FCF-F537-59DB-A98E-E985E05F28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EBA763-06B9-3422-3E8B-8A1B2FD34B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2D7431-4445-588A-D610-97042959A3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A82A7-9FB5-4913-856C-3B812E7062F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9976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D787-F99D-470F-BFDA-924DF7052790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79FF-EE05-4034-A4D5-331C5C8B23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19731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7E8507-F55B-DA1F-0EFD-C7A20A1881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C42521-CB55-C3BE-1F76-2865B13BF0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F1BB83-1F6C-32F0-8E43-77C052C00F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A56B59-BA72-4CEA-81FC-DAE8C85EA7A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03537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A45A2E-9D6D-5ACE-3B37-82F6AD58B9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D406B3-711E-5571-1E4E-3195492FA3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8B0AE6-3E7F-D6D3-FFBE-0D5930DBB8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834273-16B2-4453-A999-C12CB60C7E0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18873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FCD6C5-E5D3-5A68-8B23-F5DCC660E9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FDEEF6-1769-240B-FCDF-CEC80ADFF0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ADEA31-1830-526D-67E1-E3C68A22AF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E1E88E-D588-47E6-8B01-7BC3C318EF5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09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29FB95A-BB22-A29F-895E-8AE411C65E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9C88C45-823B-D602-0FA8-C2B2B50200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2198F6A-935C-7117-239E-E01C6B80B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70156D-BDCA-4E9D-8B62-23369A4118C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62462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333FDA-E244-BEDE-F1BA-6C2B6AC1C4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C420164-0423-80A2-702A-9871763AEB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CEE794-BBAF-86BB-E30D-B9B608283B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B88A48-F7BA-4905-A037-A11CD0391F9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46946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DCB3510-F062-4652-7309-55CA70D1D0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140DA4-026C-C498-3F2C-29CA8E0AC6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6D2DF57-FE44-FEF6-D84D-FE29CB0A22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A9B82E-0692-45A3-8124-68BCAB80CB0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64749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EA41FE-D4DF-D87C-F20A-9CFBAD7038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F6CC15-9B93-1238-62E7-C2D18C8837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5E25BA-EA9A-8ABC-8096-A2745A76DF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7A0A30-3895-4622-A5FF-6C59D0E9FFB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90334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6869B3-FD5D-EB92-F2C3-303EAAF421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C80A3B-31D0-6E20-B145-AC02028617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9F5816-64EF-1FA4-E820-185E2628EB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E2948D-D234-46CD-B501-11FD4B8B067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72003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659E9E-FCDF-4513-7B97-438F4DA597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64A7C0-EEA7-593D-01A0-7A20293CF4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3287CC-1515-6023-C51E-F08769323B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818D2-3970-4A89-AF3B-9442CCC02C0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861043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3008B1-8067-148D-9769-6F56CBB8BB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0AEE64-4CF5-242C-84C7-3D75E3C384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99C552-5A2E-1B19-8686-36037B1B52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4436B4-E76A-4B8C-9098-A4D7C70BA71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061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D787-F99D-470F-BFDA-924DF7052790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79FF-EE05-4034-A4D5-331C5C8B23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96925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7D68F4-F36F-026E-B7E9-CFFA14FD4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2DD625-A980-B052-8AD4-D90A6343A9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8AE3F3-750A-93FF-3CAB-9FA5D0DD88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643F89-CF44-4485-9B10-E29BDB0CE2A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57064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E29392-D2FD-6A24-9A6E-A2D1292CD8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0C390E-EBE7-C9F1-4935-A70C00083C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ECD024-4DC3-3672-88D5-DEF24C0A73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545559-1455-42D6-84E0-FFB521C9248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60377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09CBF24-A226-05A8-88CC-B2ED0C1B99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826A957-5D6A-C32D-F548-67E07861C4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98D4BF4-4D2A-4767-822E-7B7FD2BC81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AA8581-B475-46D5-BBF3-FF0F29FA7F2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17228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F9BE288-355C-B595-FA69-F097137F5C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61F61CB-1733-8C9E-8D7C-ACA64E5921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3FBC0A3-96EC-FCB3-9338-6CF80D3A46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E988B8-E513-4EAA-970B-466FDA41A98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62051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CA5977A-D59F-5CF6-C57D-168EEE3DFA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53A8C71-C6A7-559A-3737-7EF0D874C6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5A98845-3099-AAE7-7FC4-845F910E60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B744B3-A942-4710-8281-283F512DD97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3853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D787-F99D-470F-BFDA-924DF7052790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79FF-EE05-4034-A4D5-331C5C8B23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7957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D787-F99D-470F-BFDA-924DF7052790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79FF-EE05-4034-A4D5-331C5C8B23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1691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D787-F99D-470F-BFDA-924DF7052790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79FF-EE05-4034-A4D5-331C5C8B23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710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DD787-F99D-470F-BFDA-924DF7052790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79FF-EE05-4034-A4D5-331C5C8B23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669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DD787-F99D-470F-BFDA-924DF7052790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979FF-EE05-4034-A4D5-331C5C8B23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933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05.12.2023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54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B766D603-A4D0-45F4-A5A0-333421E8E1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F26219A0-E432-3526-74EF-284A4AD848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823170E-C5D1-85A0-0037-992E52A8CFF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0DCB69E-4FD7-B6A1-6FE1-38EDB5FAE8E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C2C0E9E-3610-DF93-1C7E-9B8A76BBBD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0865983A-8FDB-4269-9BDD-9C733443E73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869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01B98F1F-5809-6D4C-DFB8-ACA12BA05B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A143FF0-0372-B806-C905-4642877BD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F8C1670-9665-D85E-DBF8-FB2C96A7E1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01DA0B1-7723-0165-2749-EB72787D0DC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3195B2A-D5DC-8370-C165-8AEF773529B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98EF0846-89F7-4EC1-A139-84157D05267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83560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266429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Univerzitní dějiny </a:t>
            </a:r>
            <a:b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b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dějiny vzdělanosti</a:t>
            </a:r>
          </a:p>
        </p:txBody>
      </p:sp>
    </p:spTree>
    <p:extLst>
      <p:ext uri="{BB962C8B-B14F-4D97-AF65-F5344CB8AC3E}">
        <p14:creationId xmlns:p14="http://schemas.microsoft.com/office/powerpoint/2010/main" val="1640649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>
            <a:extLst>
              <a:ext uri="{FF2B5EF4-FFF2-40B4-BE49-F238E27FC236}">
                <a16:creationId xmlns:a16="http://schemas.microsoft.com/office/drawing/2014/main" id="{32A893EE-6D8A-D6A2-87F1-48E4FDF3C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561975"/>
          </a:xfrm>
        </p:spPr>
        <p:txBody>
          <a:bodyPr/>
          <a:lstStyle/>
          <a:p>
            <a:pPr eaLnBrk="1" hangingPunct="1"/>
            <a:r>
              <a:rPr lang="cs-CZ" altLang="cs-CZ" sz="4000" b="1"/>
              <a:t>Založení UK – listiny Karla IV.</a:t>
            </a:r>
          </a:p>
        </p:txBody>
      </p:sp>
      <p:sp>
        <p:nvSpPr>
          <p:cNvPr id="63491" name="Zástupný symbol pro text 2">
            <a:extLst>
              <a:ext uri="{FF2B5EF4-FFF2-40B4-BE49-F238E27FC236}">
                <a16:creationId xmlns:a16="http://schemas.microsoft.com/office/drawing/2014/main" id="{AD18319C-03A8-E1AA-2B2D-89F649D64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388" y="2276475"/>
            <a:ext cx="4040187" cy="639763"/>
          </a:xfrm>
        </p:spPr>
        <p:txBody>
          <a:bodyPr/>
          <a:lstStyle/>
          <a:p>
            <a:pPr eaLnBrk="1" hangingPunct="1"/>
            <a:r>
              <a:rPr lang="cs-CZ" altLang="cs-CZ" sz="2000"/>
              <a:t>Originál pro univerzitu (do dubna 1945 uložen v AUK; ztracen)</a:t>
            </a:r>
          </a:p>
        </p:txBody>
      </p:sp>
      <p:sp>
        <p:nvSpPr>
          <p:cNvPr id="63492" name="Zástupný symbol pro text 4">
            <a:extLst>
              <a:ext uri="{FF2B5EF4-FFF2-40B4-BE49-F238E27FC236}">
                <a16:creationId xmlns:a16="http://schemas.microsoft.com/office/drawing/2014/main" id="{4C9AAC65-CD4B-2493-50CA-9622BC46E3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5288" y="908050"/>
            <a:ext cx="5976937" cy="1081088"/>
          </a:xfrm>
        </p:spPr>
        <p:txBody>
          <a:bodyPr/>
          <a:lstStyle/>
          <a:p>
            <a:pPr eaLnBrk="1" hangingPunct="1"/>
            <a:r>
              <a:rPr lang="cs-CZ" altLang="cs-CZ" sz="2000"/>
              <a:t>Originál pro kancléře (pražského arcibiskupa) – uložen v kapitulním archivu (vosková pečeť)</a:t>
            </a:r>
          </a:p>
          <a:p>
            <a:pPr eaLnBrk="1" hangingPunct="1"/>
            <a:r>
              <a:rPr lang="cs-CZ" altLang="cs-CZ" sz="2000">
                <a:solidFill>
                  <a:srgbClr val="FFFF00"/>
                </a:solidFill>
              </a:rPr>
              <a:t>7. 4. 1348</a:t>
            </a:r>
          </a:p>
        </p:txBody>
      </p:sp>
      <p:pic>
        <p:nvPicPr>
          <p:cNvPr id="63493" name="Zástupný symbol pro obsah 6">
            <a:extLst>
              <a:ext uri="{FF2B5EF4-FFF2-40B4-BE49-F238E27FC236}">
                <a16:creationId xmlns:a16="http://schemas.microsoft.com/office/drawing/2014/main" id="{2B5036EC-BB56-47E6-7148-BF1BB9FFDB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08475" y="1628775"/>
            <a:ext cx="4835525" cy="4608513"/>
          </a:xfrm>
        </p:spPr>
      </p:pic>
      <p:pic>
        <p:nvPicPr>
          <p:cNvPr id="63494" name="Zástupný symbol pro obsah 10">
            <a:extLst>
              <a:ext uri="{FF2B5EF4-FFF2-40B4-BE49-F238E27FC236}">
                <a16:creationId xmlns:a16="http://schemas.microsoft.com/office/drawing/2014/main" id="{E6C38A92-8D85-49D7-5129-798817567C3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3068638"/>
            <a:ext cx="4683125" cy="368458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ACA6621C-5768-6FBF-1970-8EF91F4495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56100" y="115888"/>
            <a:ext cx="4608513" cy="720725"/>
          </a:xfrm>
        </p:spPr>
        <p:txBody>
          <a:bodyPr/>
          <a:lstStyle/>
          <a:p>
            <a:pPr algn="r" eaLnBrk="1" hangingPunct="1"/>
            <a:r>
              <a:rPr lang="cs-CZ" altLang="cs-CZ" sz="3200"/>
              <a:t>Zakladatel a jeho memoria</a:t>
            </a:r>
          </a:p>
        </p:txBody>
      </p:sp>
      <p:sp>
        <p:nvSpPr>
          <p:cNvPr id="64515" name="Rectangle 6">
            <a:extLst>
              <a:ext uri="{FF2B5EF4-FFF2-40B4-BE49-F238E27FC236}">
                <a16:creationId xmlns:a16="http://schemas.microsoft.com/office/drawing/2014/main" id="{446128F4-BFB4-F5B0-7B91-7C7080236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8" y="-409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cs-CZ" altLang="cs-CZ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16" name="Rectangle 12">
            <a:extLst>
              <a:ext uri="{FF2B5EF4-FFF2-40B4-BE49-F238E27FC236}">
                <a16:creationId xmlns:a16="http://schemas.microsoft.com/office/drawing/2014/main" id="{7F2244CB-0843-8172-AE1E-99C63FF0760A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107950" y="5445125"/>
            <a:ext cx="8856663" cy="1296988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cs-CZ" altLang="cs-CZ" sz="2000"/>
              <a:t>Karel udělil univerzitě svobody;       </a:t>
            </a:r>
          </a:p>
          <a:p>
            <a:pPr algn="r" eaLnBrk="1" hangingPunct="1">
              <a:buFontTx/>
              <a:buNone/>
            </a:pPr>
            <a:r>
              <a:rPr lang="cs-CZ" altLang="cs-CZ" sz="2000"/>
              <a:t>				daroval jí soubor knih;</a:t>
            </a:r>
          </a:p>
          <a:p>
            <a:pPr algn="r" eaLnBrk="1" hangingPunct="1">
              <a:buFontTx/>
              <a:buNone/>
            </a:pPr>
            <a:r>
              <a:rPr lang="cs-CZ" altLang="cs-CZ" sz="2000"/>
              <a:t>memoria: slavnostní kázání významných mistrů v den úmrtí zakladatele 29. listopadu</a:t>
            </a:r>
          </a:p>
        </p:txBody>
      </p:sp>
      <p:pic>
        <p:nvPicPr>
          <p:cNvPr id="64517" name="Picture 15" descr="Karel_IV-aula">
            <a:extLst>
              <a:ext uri="{FF2B5EF4-FFF2-40B4-BE49-F238E27FC236}">
                <a16:creationId xmlns:a16="http://schemas.microsoft.com/office/drawing/2014/main" id="{FC5FF8A7-F135-833F-B9E7-818B917C61E6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15888"/>
            <a:ext cx="4237038" cy="5761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8" name="Rectangle 9">
            <a:extLst>
              <a:ext uri="{FF2B5EF4-FFF2-40B4-BE49-F238E27FC236}">
                <a16:creationId xmlns:a16="http://schemas.microsoft.com/office/drawing/2014/main" id="{AED3C0B5-9919-5F27-44A6-181ACC141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8" y="-409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cs-CZ" altLang="cs-CZ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4519" name="Picture 16" descr="sejmout0002">
            <a:extLst>
              <a:ext uri="{FF2B5EF4-FFF2-40B4-BE49-F238E27FC236}">
                <a16:creationId xmlns:a16="http://schemas.microsoft.com/office/drawing/2014/main" id="{FC67D5B3-BC3D-D22D-9486-68866E8F99CA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97288" y="836613"/>
            <a:ext cx="5421312" cy="4506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20" name="TextovéPole 1">
            <a:extLst>
              <a:ext uri="{FF2B5EF4-FFF2-40B4-BE49-F238E27FC236}">
                <a16:creationId xmlns:a16="http://schemas.microsoft.com/office/drawing/2014/main" id="{A2C4AA64-A450-33FD-3713-889F3CE3B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050" y="4648200"/>
            <a:ext cx="23050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Eisenašský diplom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dirty="0"/>
              <a:t>STRUKTURÁLNÍ OTÁZKY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7606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(Samo)správa, autonomie</a:t>
            </a:r>
            <a:r>
              <a:rPr lang="cs-CZ" dirty="0"/>
              <a:t> </a:t>
            </a:r>
          </a:p>
          <a:p>
            <a:r>
              <a:rPr lang="cs-CZ" dirty="0"/>
              <a:t>1155 – </a:t>
            </a:r>
            <a:r>
              <a:rPr lang="cs-CZ" i="1" dirty="0" err="1"/>
              <a:t>Authentica</a:t>
            </a:r>
            <a:r>
              <a:rPr lang="cs-CZ" i="1" dirty="0"/>
              <a:t> </a:t>
            </a:r>
            <a:r>
              <a:rPr lang="cs-CZ" i="1" dirty="0" err="1"/>
              <a:t>Habita</a:t>
            </a:r>
            <a:r>
              <a:rPr lang="cs-CZ" dirty="0"/>
              <a:t> = privilegium </a:t>
            </a:r>
            <a:r>
              <a:rPr lang="cs-CZ" dirty="0" err="1"/>
              <a:t>cís</a:t>
            </a:r>
            <a:r>
              <a:rPr lang="cs-CZ" dirty="0"/>
              <a:t>. Fridricha Barbarossy </a:t>
            </a:r>
          </a:p>
          <a:p>
            <a:r>
              <a:rPr lang="cs-CZ" dirty="0"/>
              <a:t>1215 – </a:t>
            </a:r>
            <a:r>
              <a:rPr lang="cs-CZ" dirty="0" err="1"/>
              <a:t>pap</a:t>
            </a:r>
            <a:r>
              <a:rPr lang="cs-CZ" dirty="0"/>
              <a:t>. legát uznal v Paříži, že univerzita má soudní pravomoc nad studenty</a:t>
            </a:r>
          </a:p>
          <a:p>
            <a:pPr marL="0" indent="0">
              <a:buNone/>
            </a:pPr>
            <a:r>
              <a:rPr lang="cs-CZ" b="1" dirty="0"/>
              <a:t>Složky</a:t>
            </a:r>
            <a:r>
              <a:rPr lang="cs-CZ" dirty="0"/>
              <a:t>: </a:t>
            </a:r>
            <a:r>
              <a:rPr lang="cs-CZ" b="1" i="1" dirty="0"/>
              <a:t>fakulty</a:t>
            </a:r>
            <a:r>
              <a:rPr lang="cs-CZ" dirty="0"/>
              <a:t> (1-4)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b="1" i="1" dirty="0"/>
              <a:t>koleje</a:t>
            </a:r>
            <a:r>
              <a:rPr lang="cs-CZ" dirty="0"/>
              <a:t> (nadační charakter)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b="1" i="1" dirty="0"/>
              <a:t>národy</a:t>
            </a:r>
            <a:r>
              <a:rPr lang="cs-CZ" dirty="0"/>
              <a:t> (různé počty; studenti i učitelé)</a:t>
            </a:r>
          </a:p>
          <a:p>
            <a:pPr marL="0" indent="0" hangingPunct="0">
              <a:buNone/>
            </a:pPr>
            <a:r>
              <a:rPr lang="cs-CZ" b="1" dirty="0"/>
              <a:t>Lidé:</a:t>
            </a:r>
            <a:endParaRPr lang="cs-CZ" dirty="0"/>
          </a:p>
          <a:p>
            <a:r>
              <a:rPr lang="cs-CZ" dirty="0"/>
              <a:t>učitelé; studenti; </a:t>
            </a:r>
          </a:p>
          <a:p>
            <a:r>
              <a:rPr lang="cs-CZ" dirty="0"/>
              <a:t>statistika, </a:t>
            </a:r>
            <a:r>
              <a:rPr lang="cs-CZ" b="1" i="1" dirty="0" err="1"/>
              <a:t>prosopografie</a:t>
            </a:r>
            <a:r>
              <a:rPr lang="cs-CZ" dirty="0"/>
              <a:t>, vazby a </a:t>
            </a:r>
            <a:r>
              <a:rPr lang="cs-CZ" b="1" dirty="0"/>
              <a:t>sítě; </a:t>
            </a:r>
            <a:r>
              <a:rPr lang="cs-CZ" b="1" i="1" dirty="0" err="1"/>
              <a:t>peregrinace</a:t>
            </a:r>
            <a:endParaRPr lang="cs-CZ" b="1" i="1" dirty="0"/>
          </a:p>
          <a:p>
            <a:r>
              <a:rPr lang="cs-CZ" dirty="0"/>
              <a:t>stavovské výhody (</a:t>
            </a:r>
            <a:r>
              <a:rPr lang="cs-CZ" i="1" dirty="0" err="1"/>
              <a:t>scamna</a:t>
            </a:r>
            <a:r>
              <a:rPr lang="cs-CZ" i="1" dirty="0"/>
              <a:t> </a:t>
            </a:r>
            <a:r>
              <a:rPr lang="cs-CZ" i="1" dirty="0" err="1"/>
              <a:t>nobilium</a:t>
            </a:r>
            <a:r>
              <a:rPr lang="cs-CZ" dirty="0"/>
              <a:t>); zakupování titulů – </a:t>
            </a:r>
            <a:r>
              <a:rPr lang="cs-CZ" i="1" dirty="0" err="1"/>
              <a:t>doctores</a:t>
            </a:r>
            <a:r>
              <a:rPr lang="cs-CZ" i="1" dirty="0"/>
              <a:t> </a:t>
            </a:r>
            <a:r>
              <a:rPr lang="cs-CZ" i="1" dirty="0" err="1"/>
              <a:t>bullati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3353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cs-CZ" dirty="0"/>
              <a:t>Portréty mistrů:</a:t>
            </a:r>
            <a:br>
              <a:rPr lang="cs-CZ" dirty="0"/>
            </a:br>
            <a:r>
              <a:rPr lang="cs-CZ" sz="3100" dirty="0"/>
              <a:t>Johannes van der </a:t>
            </a:r>
            <a:r>
              <a:rPr lang="cs-CZ" sz="3100" dirty="0" err="1"/>
              <a:t>Noet</a:t>
            </a:r>
            <a:r>
              <a:rPr lang="cs-CZ" sz="3100" dirty="0"/>
              <a:t>, Albert </a:t>
            </a:r>
            <a:r>
              <a:rPr lang="cs-CZ" sz="3100" dirty="0" err="1"/>
              <a:t>Varentrap</a:t>
            </a:r>
            <a:r>
              <a:rPr lang="cs-CZ" sz="3100" dirty="0"/>
              <a:t> </a:t>
            </a:r>
            <a:br>
              <a:rPr lang="cs-CZ" sz="3100" dirty="0"/>
            </a:br>
            <a:endParaRPr lang="cs-CZ" sz="3100" dirty="0"/>
          </a:p>
        </p:txBody>
      </p:sp>
      <p:pic>
        <p:nvPicPr>
          <p:cNvPr id="2" name="Zástupný symbol pro obsah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4359811" cy="4248472"/>
          </a:xfrm>
        </p:spPr>
      </p:pic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28800"/>
            <a:ext cx="3744416" cy="5037942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5E5A384-55AC-D9FB-3D03-37D5541A8243}"/>
              </a:ext>
            </a:extLst>
          </p:cNvPr>
          <p:cNvSpPr txBox="1"/>
          <p:nvPr/>
        </p:nvSpPr>
        <p:spPr>
          <a:xfrm>
            <a:off x="457200" y="6237312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Mnichov, </a:t>
            </a:r>
            <a:r>
              <a:rPr lang="cs-CZ" b="1" dirty="0" err="1"/>
              <a:t>Hauptstaatsarchiv</a:t>
            </a:r>
            <a:r>
              <a:rPr lang="cs-CZ" b="1" dirty="0"/>
              <a:t>, rkp. 12</a:t>
            </a:r>
          </a:p>
        </p:txBody>
      </p:sp>
    </p:spTree>
    <p:extLst>
      <p:ext uri="{BB962C8B-B14F-4D97-AF65-F5344CB8AC3E}">
        <p14:creationId xmlns:p14="http://schemas.microsoft.com/office/powerpoint/2010/main" val="3701371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Portréty mistrů</a:t>
            </a:r>
            <a:br>
              <a:rPr lang="cs-CZ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cs-CZ" sz="3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Jan Hus a Petr z Mladoňovic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4"/>
            <a:ext cx="3024336" cy="523658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4784"/>
            <a:ext cx="3559898" cy="5272513"/>
          </a:xfrm>
        </p:spPr>
      </p:pic>
    </p:spTree>
    <p:extLst>
      <p:ext uri="{BB962C8B-B14F-4D97-AF65-F5344CB8AC3E}">
        <p14:creationId xmlns:p14="http://schemas.microsoft.com/office/powerpoint/2010/main" val="1709019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Autofit/>
          </a:bodyPr>
          <a:lstStyle/>
          <a:p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Každodennost</a:t>
            </a:r>
            <a:br>
              <a:rPr lang="cs-CZ" sz="3600" dirty="0"/>
            </a:br>
            <a:r>
              <a:rPr lang="cs-CZ" sz="2400" dirty="0"/>
              <a:t>Statuta </a:t>
            </a:r>
            <a:r>
              <a:rPr lang="cs-CZ" sz="2400" dirty="0" err="1"/>
              <a:t>Collegii</a:t>
            </a:r>
            <a:r>
              <a:rPr lang="cs-CZ" sz="2400" dirty="0"/>
              <a:t> </a:t>
            </a:r>
            <a:r>
              <a:rPr lang="cs-CZ" sz="2400" dirty="0" err="1"/>
              <a:t>Sapientiae</a:t>
            </a:r>
            <a:r>
              <a:rPr lang="cs-CZ" sz="2400" dirty="0"/>
              <a:t> </a:t>
            </a:r>
            <a:r>
              <a:rPr lang="cs-CZ" sz="2400" dirty="0" err="1"/>
              <a:t>Freiburg</a:t>
            </a:r>
            <a:endParaRPr lang="cs-CZ" sz="24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96752"/>
            <a:ext cx="5131356" cy="3605186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4316056" cy="2808313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001782"/>
            <a:ext cx="4119212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4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cs-CZ" dirty="0"/>
              <a:t>OBSAHOVÉ OTÁZKY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908720"/>
            <a:ext cx="4680520" cy="5688632"/>
          </a:xfrm>
        </p:spPr>
        <p:txBody>
          <a:bodyPr>
            <a:normAutofit lnSpcReduction="10000"/>
          </a:bodyPr>
          <a:lstStyle/>
          <a:p>
            <a:pPr marL="0" indent="0" hangingPunct="0">
              <a:buNone/>
            </a:pPr>
            <a:r>
              <a:rPr lang="cs-CZ" b="1" dirty="0"/>
              <a:t>Výuka</a:t>
            </a:r>
            <a:r>
              <a:rPr lang="cs-CZ" dirty="0"/>
              <a:t>: </a:t>
            </a:r>
          </a:p>
          <a:p>
            <a:pPr marL="0" indent="0" hangingPunct="0">
              <a:buNone/>
            </a:pPr>
            <a:r>
              <a:rPr lang="cs-CZ" dirty="0"/>
              <a:t>KDO – CO – KOHO – JAK – KDY  </a:t>
            </a:r>
          </a:p>
          <a:p>
            <a:pPr hangingPunct="0"/>
            <a:r>
              <a:rPr lang="cs-CZ" dirty="0"/>
              <a:t>normy X realita</a:t>
            </a:r>
          </a:p>
          <a:p>
            <a:r>
              <a:rPr lang="cs-CZ" dirty="0"/>
              <a:t>texty přednášek</a:t>
            </a:r>
          </a:p>
          <a:p>
            <a:r>
              <a:rPr lang="cs-CZ" dirty="0"/>
              <a:t>formy výuky: disputace (</a:t>
            </a:r>
            <a:r>
              <a:rPr lang="cs-CZ" b="1" i="1" dirty="0"/>
              <a:t>kvodlibety</a:t>
            </a:r>
            <a:r>
              <a:rPr lang="cs-CZ" dirty="0"/>
              <a:t>), </a:t>
            </a:r>
            <a:r>
              <a:rPr lang="cs-CZ" b="1" i="1" dirty="0"/>
              <a:t>kvestie</a:t>
            </a:r>
            <a:r>
              <a:rPr lang="cs-CZ" dirty="0"/>
              <a:t> a </a:t>
            </a:r>
            <a:r>
              <a:rPr lang="cs-CZ" b="1" i="1" dirty="0" err="1"/>
              <a:t>probleumata</a:t>
            </a:r>
            <a:endParaRPr lang="cs-CZ" b="1" i="1" dirty="0"/>
          </a:p>
          <a:p>
            <a:r>
              <a:rPr lang="cs-CZ" dirty="0"/>
              <a:t>rozvrh přednášek v rámci roku: kalendáře (svátky - </a:t>
            </a:r>
            <a:r>
              <a:rPr lang="cs-CZ" i="1" dirty="0" err="1"/>
              <a:t>dies</a:t>
            </a:r>
            <a:r>
              <a:rPr lang="cs-CZ" i="1" dirty="0"/>
              <a:t> non </a:t>
            </a:r>
            <a:r>
              <a:rPr lang="cs-CZ" i="1" dirty="0" err="1"/>
              <a:t>legibiles</a:t>
            </a:r>
            <a:r>
              <a:rPr lang="cs-CZ" dirty="0"/>
              <a:t>)</a:t>
            </a:r>
          </a:p>
          <a:p>
            <a:r>
              <a:rPr lang="cs-CZ" dirty="0"/>
              <a:t>zkoušky, promoce (</a:t>
            </a:r>
            <a:r>
              <a:rPr lang="cs-CZ" b="1" i="1" dirty="0"/>
              <a:t>determinace, </a:t>
            </a:r>
            <a:r>
              <a:rPr lang="cs-CZ" b="1" i="1" dirty="0" err="1"/>
              <a:t>incepce</a:t>
            </a:r>
            <a:r>
              <a:rPr lang="cs-CZ" dirty="0"/>
              <a:t>)</a:t>
            </a:r>
          </a:p>
          <a:p>
            <a:r>
              <a:rPr lang="cs-CZ" dirty="0"/>
              <a:t>„</a:t>
            </a:r>
            <a:r>
              <a:rPr lang="cs-CZ" b="1" i="1" dirty="0"/>
              <a:t>De modulo </a:t>
            </a:r>
            <a:r>
              <a:rPr lang="cs-CZ" b="1" i="1" dirty="0" err="1"/>
              <a:t>studendi</a:t>
            </a:r>
            <a:r>
              <a:rPr lang="cs-CZ" dirty="0"/>
              <a:t>“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76" y="980728"/>
            <a:ext cx="4099660" cy="5678091"/>
          </a:xfrm>
        </p:spPr>
      </p:pic>
    </p:spTree>
    <p:extLst>
      <p:ext uri="{BB962C8B-B14F-4D97-AF65-F5344CB8AC3E}">
        <p14:creationId xmlns:p14="http://schemas.microsoft.com/office/powerpoint/2010/main" val="4028510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6236" y="332656"/>
            <a:ext cx="3439660" cy="1152128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Přednášky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07" y="260648"/>
            <a:ext cx="3058871" cy="6480720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96952"/>
            <a:ext cx="6228184" cy="3703921"/>
          </a:xfrm>
        </p:spPr>
      </p:pic>
      <p:sp>
        <p:nvSpPr>
          <p:cNvPr id="4" name="TextovéPole 3"/>
          <p:cNvSpPr txBox="1"/>
          <p:nvPr/>
        </p:nvSpPr>
        <p:spPr>
          <a:xfrm>
            <a:off x="196236" y="1702549"/>
            <a:ext cx="5743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Odměřování času hodinami </a:t>
            </a:r>
          </a:p>
          <a:p>
            <a:r>
              <a:rPr lang="cs-CZ" sz="2400" dirty="0"/>
              <a:t>(vpravo exemplář z Krakova)</a:t>
            </a:r>
          </a:p>
        </p:txBody>
      </p:sp>
    </p:spTree>
    <p:extLst>
      <p:ext uri="{BB962C8B-B14F-4D97-AF65-F5344CB8AC3E}">
        <p14:creationId xmlns:p14="http://schemas.microsoft.com/office/powerpoint/2010/main" val="1617826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363272" cy="3240360"/>
          </a:xfrm>
        </p:spPr>
        <p:txBody>
          <a:bodyPr>
            <a:normAutofit fontScale="90000"/>
          </a:bodyPr>
          <a:lstStyle/>
          <a:p>
            <a:pPr algn="l"/>
            <a:r>
              <a:rPr lang="cs-CZ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Univerzitní </a:t>
            </a:r>
            <a:br>
              <a:rPr lang="cs-CZ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ikonografie:</a:t>
            </a:r>
            <a:br>
              <a:rPr lang="cs-CZ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Přednáška Jindřicha de </a:t>
            </a:r>
            <a:br>
              <a:rPr lang="cs-CZ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Allemania</a:t>
            </a:r>
            <a:r>
              <a:rPr lang="cs-CZ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Boloni (v jeho</a:t>
            </a:r>
            <a:br>
              <a:rPr lang="cs-CZ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31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Liber </a:t>
            </a:r>
            <a:r>
              <a:rPr lang="cs-CZ" sz="31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ethicorum</a:t>
            </a:r>
            <a:r>
              <a:rPr lang="cs-CZ" sz="31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cs-CZ" sz="31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Wien</a:t>
            </a:r>
            <a:r>
              <a:rPr lang="cs-CZ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collegium</a:t>
            </a:r>
            <a:r>
              <a:rPr lang="cs-CZ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ducale</a:t>
            </a:r>
            <a:br>
              <a:rPr lang="cs-CZ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Freiburg</a:t>
            </a:r>
            <a:r>
              <a:rPr lang="cs-CZ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ilustrovaná statuta</a:t>
            </a:r>
            <a:br>
              <a:rPr lang="cs-CZ" sz="3100" dirty="0"/>
            </a:br>
            <a:endParaRPr lang="cs-CZ" sz="31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65004"/>
            <a:ext cx="4176464" cy="3132348"/>
          </a:xfrm>
        </p:spPr>
      </p:pic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928" y="3645024"/>
            <a:ext cx="4038600" cy="3028950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87" y="548680"/>
            <a:ext cx="4087839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73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bg2"/>
                </a:solidFill>
              </a:rPr>
              <a:t>Pražské univerzitní budovy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365" y="908720"/>
            <a:ext cx="4656980" cy="3672408"/>
          </a:xfrm>
        </p:spPr>
      </p:pic>
      <p:pic>
        <p:nvPicPr>
          <p:cNvPr id="3" name="Zástupný symbol pro obsah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29000"/>
            <a:ext cx="4734351" cy="3240360"/>
          </a:xfrm>
        </p:spPr>
      </p:pic>
    </p:spTree>
    <p:extLst>
      <p:ext uri="{BB962C8B-B14F-4D97-AF65-F5344CB8AC3E}">
        <p14:creationId xmlns:p14="http://schemas.microsoft.com/office/powerpoint/2010/main" val="1081362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6730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/>
              <a:t>Významní badatelé</a:t>
            </a:r>
            <a:br>
              <a:rPr lang="cs-CZ" dirty="0"/>
            </a:br>
            <a:br>
              <a:rPr lang="cs-CZ" sz="3100" dirty="0"/>
            </a:br>
            <a:r>
              <a:rPr lang="de-DE" sz="3600" dirty="0"/>
              <a:t>Rüegg Walter</a:t>
            </a:r>
            <a:r>
              <a:rPr lang="cs-CZ" sz="3600" dirty="0"/>
              <a:t> – </a:t>
            </a:r>
            <a:r>
              <a:rPr lang="cs-CZ" sz="3600" dirty="0" err="1"/>
              <a:t>red</a:t>
            </a:r>
            <a:r>
              <a:rPr lang="cs-CZ" sz="3600" dirty="0"/>
              <a:t>. dějiny </a:t>
            </a:r>
            <a:r>
              <a:rPr lang="cs-CZ" sz="3600" dirty="0" err="1"/>
              <a:t>evrop</a:t>
            </a:r>
            <a:r>
              <a:rPr lang="cs-CZ" sz="3600" dirty="0"/>
              <a:t>. univerzit</a:t>
            </a:r>
            <a:br>
              <a:rPr lang="cs-CZ" sz="3600" dirty="0"/>
            </a:br>
            <a:r>
              <a:rPr lang="de-DE" sz="3600" dirty="0"/>
              <a:t>Ridder-</a:t>
            </a:r>
            <a:r>
              <a:rPr lang="de-DE" sz="3600" dirty="0" err="1"/>
              <a:t>Symoens</a:t>
            </a:r>
            <a:r>
              <a:rPr lang="de-DE" sz="3600" dirty="0"/>
              <a:t>, Hilde de</a:t>
            </a:r>
            <a:r>
              <a:rPr lang="cs-CZ" sz="3600" dirty="0"/>
              <a:t> – dtto </a:t>
            </a:r>
            <a:br>
              <a:rPr lang="de-DE" sz="3600" dirty="0"/>
            </a:br>
            <a:r>
              <a:rPr lang="de-DE" sz="3600" dirty="0" err="1"/>
              <a:t>Moraw</a:t>
            </a:r>
            <a:r>
              <a:rPr lang="de-DE" sz="3600" dirty="0"/>
              <a:t> Peter</a:t>
            </a:r>
            <a:r>
              <a:rPr lang="cs-CZ" sz="3600" dirty="0"/>
              <a:t> – PF; středoevropské univerzity</a:t>
            </a:r>
            <a:br>
              <a:rPr lang="de-DE" sz="3600" dirty="0"/>
            </a:br>
            <a:r>
              <a:rPr lang="de-DE" sz="3600" dirty="0" err="1"/>
              <a:t>Verger</a:t>
            </a:r>
            <a:r>
              <a:rPr lang="de-DE" sz="3600" dirty="0"/>
              <a:t> Jacques</a:t>
            </a:r>
            <a:br>
              <a:rPr lang="de-DE" sz="3600" dirty="0"/>
            </a:br>
            <a:r>
              <a:rPr lang="de-DE" sz="3600" dirty="0" err="1"/>
              <a:t>Weijers</a:t>
            </a:r>
            <a:r>
              <a:rPr lang="de-DE" sz="3600" dirty="0"/>
              <a:t> Olga, </a:t>
            </a:r>
            <a:r>
              <a:rPr lang="cs-CZ" sz="3600" dirty="0"/>
              <a:t>univerzitní t</a:t>
            </a:r>
            <a:r>
              <a:rPr lang="de-DE" sz="3600" dirty="0" err="1"/>
              <a:t>erminologie</a:t>
            </a:r>
            <a:br>
              <a:rPr lang="de-DE" sz="3600" dirty="0"/>
            </a:br>
            <a:r>
              <a:rPr lang="de-DE" sz="3600" dirty="0" err="1"/>
              <a:t>Schwinges</a:t>
            </a:r>
            <a:r>
              <a:rPr lang="de-DE" sz="3600" dirty="0"/>
              <a:t> Rainer Christoph</a:t>
            </a:r>
            <a:r>
              <a:rPr lang="cs-CZ" sz="3600" dirty="0"/>
              <a:t> – </a:t>
            </a:r>
            <a:r>
              <a:rPr lang="cs-CZ" sz="3600" dirty="0" err="1"/>
              <a:t>prosopografie</a:t>
            </a:r>
            <a:br>
              <a:rPr lang="cs-CZ" sz="3600" dirty="0"/>
            </a:br>
            <a:br>
              <a:rPr lang="cs-CZ" sz="3600" dirty="0"/>
            </a:br>
            <a:r>
              <a:rPr lang="cs-CZ" sz="3600" dirty="0"/>
              <a:t>Šmahel František – 2 soubory studií</a:t>
            </a:r>
            <a:br>
              <a:rPr lang="cs-CZ" sz="3600" dirty="0"/>
            </a:br>
            <a:r>
              <a:rPr lang="cs-CZ" sz="3600" dirty="0"/>
              <a:t>Svatoš Michal – hospodaření, autonomie</a:t>
            </a:r>
            <a:br>
              <a:rPr lang="cs-CZ" sz="3600" dirty="0"/>
            </a:br>
            <a:r>
              <a:rPr lang="cs-CZ" sz="3600" dirty="0" err="1"/>
              <a:t>Nodl</a:t>
            </a:r>
            <a:r>
              <a:rPr lang="cs-CZ" sz="3600" dirty="0"/>
              <a:t> Martin – </a:t>
            </a:r>
            <a:r>
              <a:rPr lang="cs-CZ" sz="3600" dirty="0" err="1"/>
              <a:t>DKh</a:t>
            </a:r>
            <a:r>
              <a:rPr lang="cs-CZ" sz="3600" dirty="0"/>
              <a:t> a vývoj UK do 1409</a:t>
            </a:r>
            <a:br>
              <a:rPr lang="cs-CZ" sz="3600" dirty="0"/>
            </a:br>
            <a:r>
              <a:rPr lang="cs-CZ" sz="3600" dirty="0"/>
              <a:t>Holá Mlada – koleje</a:t>
            </a:r>
            <a:endParaRPr lang="cs-CZ" sz="3100" dirty="0"/>
          </a:p>
        </p:txBody>
      </p:sp>
    </p:spTree>
    <p:extLst>
      <p:ext uri="{BB962C8B-B14F-4D97-AF65-F5344CB8AC3E}">
        <p14:creationId xmlns:p14="http://schemas.microsoft.com/office/powerpoint/2010/main" val="1088515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336704" cy="706090"/>
          </a:xfrm>
        </p:spPr>
        <p:txBody>
          <a:bodyPr>
            <a:normAutofit fontScale="90000"/>
          </a:bodyPr>
          <a:lstStyle/>
          <a:p>
            <a:r>
              <a:rPr lang="cs-CZ" dirty="0"/>
              <a:t>VÝVOJOVÉ OTÁZKY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2325441" cy="4525962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355976" y="1052736"/>
            <a:ext cx="4608512" cy="5616624"/>
          </a:xfrm>
        </p:spPr>
        <p:txBody>
          <a:bodyPr>
            <a:normAutofit fontScale="92500" lnSpcReduction="10000"/>
          </a:bodyPr>
          <a:lstStyle/>
          <a:p>
            <a:pPr hangingPunct="0"/>
            <a:r>
              <a:rPr lang="cs-CZ" dirty="0"/>
              <a:t>vztah s městem (1374)</a:t>
            </a:r>
          </a:p>
          <a:p>
            <a:pPr hangingPunct="0"/>
            <a:r>
              <a:rPr lang="cs-CZ" dirty="0"/>
              <a:t>rozkol </a:t>
            </a:r>
            <a:r>
              <a:rPr lang="cs-CZ" dirty="0" err="1"/>
              <a:t>uni</a:t>
            </a:r>
            <a:r>
              <a:rPr lang="cs-CZ" dirty="0"/>
              <a:t> (1372)</a:t>
            </a:r>
          </a:p>
          <a:p>
            <a:pPr hangingPunct="0"/>
            <a:r>
              <a:rPr lang="cs-CZ" dirty="0"/>
              <a:t>reformy</a:t>
            </a:r>
          </a:p>
          <a:p>
            <a:pPr hangingPunct="0"/>
            <a:r>
              <a:rPr lang="cs-CZ" dirty="0"/>
              <a:t>humanismus</a:t>
            </a:r>
          </a:p>
          <a:p>
            <a:pPr hangingPunct="0"/>
            <a:r>
              <a:rPr lang="cs-CZ" dirty="0" err="1"/>
              <a:t>konfesionalizace</a:t>
            </a:r>
            <a:endParaRPr lang="cs-CZ" dirty="0"/>
          </a:p>
          <a:p>
            <a:pPr hangingPunct="0"/>
            <a:r>
              <a:rPr lang="cs-CZ" dirty="0"/>
              <a:t>zemská univerzita </a:t>
            </a:r>
          </a:p>
          <a:p>
            <a:pPr marL="0" indent="0" hangingPunct="0">
              <a:buNone/>
            </a:pPr>
            <a:endParaRPr lang="cs-CZ" dirty="0"/>
          </a:p>
          <a:p>
            <a:pPr marL="0" indent="0" hangingPunct="0">
              <a:buNone/>
            </a:pPr>
            <a:r>
              <a:rPr lang="cs-CZ" u="sng" dirty="0"/>
              <a:t>Politické angažmá</a:t>
            </a:r>
          </a:p>
          <a:p>
            <a:pPr hangingPunct="0"/>
            <a:r>
              <a:rPr lang="cs-CZ" b="1" i="1" dirty="0"/>
              <a:t>secese</a:t>
            </a:r>
            <a:endParaRPr lang="cs-CZ" dirty="0"/>
          </a:p>
          <a:p>
            <a:r>
              <a:rPr lang="cs-CZ" dirty="0"/>
              <a:t>pražská specifika: </a:t>
            </a:r>
          </a:p>
          <a:p>
            <a:pPr marL="0" indent="0">
              <a:buNone/>
            </a:pPr>
            <a:r>
              <a:rPr lang="cs-CZ" dirty="0"/>
              <a:t>1409 </a:t>
            </a:r>
            <a:r>
              <a:rPr lang="cs-CZ" dirty="0" err="1"/>
              <a:t>DKh</a:t>
            </a:r>
            <a:r>
              <a:rPr lang="cs-CZ" dirty="0"/>
              <a:t>; </a:t>
            </a:r>
          </a:p>
          <a:p>
            <a:pPr marL="0" indent="0">
              <a:buNone/>
            </a:pPr>
            <a:r>
              <a:rPr lang="cs-CZ" dirty="0"/>
              <a:t>HR – nevyučuje se 1420-29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51520" y="5301208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Žezla z Lipska a Erfurtu – obdoba pražských středověkých insignií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43477"/>
            <a:ext cx="1656184" cy="550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69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3600400" cy="4752528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Pražská </a:t>
            </a: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univerzitní </a:t>
            </a: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secese</a:t>
            </a:r>
            <a:b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důsledek Dekretu kutnohorského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632"/>
            <a:ext cx="4392488" cy="6703463"/>
          </a:xfrm>
        </p:spPr>
      </p:pic>
    </p:spTree>
    <p:extLst>
      <p:ext uri="{BB962C8B-B14F-4D97-AF65-F5344CB8AC3E}">
        <p14:creationId xmlns:p14="http://schemas.microsoft.com/office/powerpoint/2010/main" val="2040334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29614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Rainer Christoph </a:t>
            </a:r>
            <a:r>
              <a:rPr lang="cs-CZ" b="1" dirty="0" err="1"/>
              <a:t>Schwinges</a:t>
            </a:r>
            <a:r>
              <a:rPr lang="cs-CZ" dirty="0"/>
              <a:t>: </a:t>
            </a:r>
            <a:br>
              <a:rPr lang="cs-CZ" dirty="0"/>
            </a:br>
            <a:r>
              <a:rPr lang="cs-CZ" u="sng" dirty="0"/>
              <a:t>témata</a:t>
            </a:r>
          </a:p>
        </p:txBody>
      </p:sp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539552" y="1556792"/>
            <a:ext cx="7992888" cy="3384377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sz="4500" dirty="0">
                <a:solidFill>
                  <a:schemeClr val="tx1"/>
                </a:solidFill>
              </a:rPr>
              <a:t>Univerzita a církev (2011)</a:t>
            </a:r>
          </a:p>
          <a:p>
            <a:pPr algn="l"/>
            <a:r>
              <a:rPr lang="cs-CZ" sz="4500" dirty="0">
                <a:solidFill>
                  <a:schemeClr val="tx1"/>
                </a:solidFill>
              </a:rPr>
              <a:t>Univerzita ve veřejném prostoru (2008)</a:t>
            </a:r>
          </a:p>
          <a:p>
            <a:pPr algn="l"/>
            <a:r>
              <a:rPr lang="cs-CZ" sz="4500" dirty="0">
                <a:solidFill>
                  <a:schemeClr val="tx1"/>
                </a:solidFill>
              </a:rPr>
              <a:t>Zkoušky, tituly, promoce (2007)</a:t>
            </a:r>
          </a:p>
          <a:p>
            <a:pPr algn="l"/>
            <a:r>
              <a:rPr lang="cs-CZ" sz="4500" dirty="0">
                <a:solidFill>
                  <a:schemeClr val="tx1"/>
                </a:solidFill>
              </a:rPr>
              <a:t>Artisti a filozofové (1999)</a:t>
            </a:r>
          </a:p>
          <a:p>
            <a:pPr algn="l"/>
            <a:r>
              <a:rPr lang="cs-CZ" sz="4500" dirty="0">
                <a:solidFill>
                  <a:schemeClr val="tx1"/>
                </a:solidFill>
              </a:rPr>
              <a:t>Rektorské volby (1992)</a:t>
            </a:r>
          </a:p>
          <a:p>
            <a:pPr algn="l"/>
            <a:r>
              <a:rPr lang="cs-CZ" sz="4500" dirty="0">
                <a:solidFill>
                  <a:schemeClr val="tx1"/>
                </a:solidFill>
              </a:rPr>
              <a:t>Frekventanti německých univerzit (1986)</a:t>
            </a:r>
            <a:endParaRPr lang="cs-CZ" sz="2800" dirty="0">
              <a:solidFill>
                <a:schemeClr val="tx1"/>
              </a:solidFill>
            </a:endParaRPr>
          </a:p>
          <a:p>
            <a:pPr algn="l"/>
            <a:endParaRPr lang="cs-CZ" sz="28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8DCC1B6-317E-123C-2192-D94002F7EC23}"/>
              </a:ext>
            </a:extLst>
          </p:cNvPr>
          <p:cNvSpPr txBox="1"/>
          <p:nvPr/>
        </p:nvSpPr>
        <p:spPr>
          <a:xfrm>
            <a:off x="616834" y="5085185"/>
            <a:ext cx="8064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Repertorium </a:t>
            </a:r>
            <a:r>
              <a:rPr lang="cs-CZ" sz="2400" b="1" dirty="0" err="1"/>
              <a:t>academicum</a:t>
            </a:r>
            <a:r>
              <a:rPr lang="cs-CZ" sz="2400" b="1" dirty="0"/>
              <a:t> </a:t>
            </a:r>
            <a:r>
              <a:rPr lang="cs-CZ" sz="2400" b="1" dirty="0" err="1"/>
              <a:t>Germanicum</a:t>
            </a:r>
            <a:endParaRPr lang="cs-CZ" sz="2400" b="1" dirty="0"/>
          </a:p>
          <a:p>
            <a:r>
              <a:rPr lang="cs-CZ" sz="2400" dirty="0"/>
              <a:t>https://rag-online.org/datenbank/inhalt</a:t>
            </a:r>
          </a:p>
          <a:p>
            <a:r>
              <a:rPr lang="cs-CZ" sz="2000" dirty="0"/>
              <a:t>https://rag-online.org/datenbank/szenarien</a:t>
            </a:r>
          </a:p>
          <a:p>
            <a:r>
              <a:rPr lang="cs-CZ" sz="2000" dirty="0"/>
              <a:t>https://database.rag-online.org/viewer.p/30/4/scenario/648/list/</a:t>
            </a:r>
          </a:p>
        </p:txBody>
      </p:sp>
    </p:spTree>
    <p:extLst>
      <p:ext uri="{BB962C8B-B14F-4D97-AF65-F5344CB8AC3E}">
        <p14:creationId xmlns:p14="http://schemas.microsoft.com/office/powerpoint/2010/main" val="4020366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576063"/>
          </a:xfrm>
        </p:spPr>
        <p:txBody>
          <a:bodyPr>
            <a:normAutofit fontScale="90000"/>
          </a:bodyPr>
          <a:lstStyle/>
          <a:p>
            <a:r>
              <a:rPr lang="cs-CZ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Univerzity podle doby vzniku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908720"/>
            <a:ext cx="6400800" cy="5832648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2400" dirty="0">
                <a:solidFill>
                  <a:srgbClr val="FFFF00"/>
                </a:solidFill>
              </a:rPr>
              <a:t>Bologna 1088</a:t>
            </a:r>
            <a:r>
              <a:rPr lang="cs-CZ" sz="2400" dirty="0">
                <a:solidFill>
                  <a:schemeClr val="tx1"/>
                </a:solidFill>
              </a:rPr>
              <a:t>			Siena 1245</a:t>
            </a:r>
          </a:p>
          <a:p>
            <a:pPr algn="l"/>
            <a:r>
              <a:rPr lang="cs-CZ" sz="2400" dirty="0" err="1">
                <a:solidFill>
                  <a:schemeClr val="tx1"/>
                </a:solidFill>
              </a:rPr>
              <a:t>Salermo</a:t>
            </a:r>
            <a:r>
              <a:rPr lang="cs-CZ" sz="2400" dirty="0">
                <a:solidFill>
                  <a:schemeClr val="tx1"/>
                </a:solidFill>
              </a:rPr>
              <a:t> 1090			Coimbra 1290</a:t>
            </a:r>
          </a:p>
          <a:p>
            <a:pPr algn="l"/>
            <a:r>
              <a:rPr lang="cs-CZ" sz="2400" dirty="0">
                <a:solidFill>
                  <a:srgbClr val="FFFF00"/>
                </a:solidFill>
              </a:rPr>
              <a:t>Paris 1150</a:t>
            </a:r>
            <a:r>
              <a:rPr lang="cs-CZ" sz="2400" dirty="0">
                <a:solidFill>
                  <a:schemeClr val="tx1"/>
                </a:solidFill>
              </a:rPr>
              <a:t>			Roma 1303</a:t>
            </a:r>
          </a:p>
          <a:p>
            <a:pPr algn="l"/>
            <a:r>
              <a:rPr lang="cs-CZ" sz="2400" dirty="0">
                <a:solidFill>
                  <a:srgbClr val="FFFF00"/>
                </a:solidFill>
              </a:rPr>
              <a:t>Oxford 1167</a:t>
            </a:r>
            <a:r>
              <a:rPr lang="cs-CZ" sz="2400" dirty="0">
                <a:solidFill>
                  <a:schemeClr val="tx1"/>
                </a:solidFill>
              </a:rPr>
              <a:t>			Perugia 1308</a:t>
            </a:r>
          </a:p>
          <a:p>
            <a:pPr algn="l"/>
            <a:r>
              <a:rPr lang="cs-CZ" sz="2400" dirty="0" err="1">
                <a:solidFill>
                  <a:schemeClr val="tx1"/>
                </a:solidFill>
              </a:rPr>
              <a:t>Modena</a:t>
            </a:r>
            <a:r>
              <a:rPr lang="cs-CZ" sz="2400" dirty="0">
                <a:solidFill>
                  <a:schemeClr val="tx1"/>
                </a:solidFill>
              </a:rPr>
              <a:t> 1175			Pisa 1343</a:t>
            </a:r>
          </a:p>
          <a:p>
            <a:pPr algn="l"/>
            <a:r>
              <a:rPr lang="cs-CZ" sz="2400" dirty="0" err="1">
                <a:solidFill>
                  <a:schemeClr val="tx1"/>
                </a:solidFill>
              </a:rPr>
              <a:t>Vicenza</a:t>
            </a:r>
            <a:r>
              <a:rPr lang="cs-CZ" sz="2400" dirty="0">
                <a:solidFill>
                  <a:schemeClr val="tx1"/>
                </a:solidFill>
              </a:rPr>
              <a:t> 1204			</a:t>
            </a:r>
            <a:r>
              <a:rPr lang="cs-CZ" sz="2400" dirty="0">
                <a:solidFill>
                  <a:srgbClr val="FFFF00"/>
                </a:solidFill>
              </a:rPr>
              <a:t>PRAHA 1347/48</a:t>
            </a:r>
          </a:p>
          <a:p>
            <a:pPr algn="l"/>
            <a:r>
              <a:rPr lang="cs-CZ" sz="2400" dirty="0">
                <a:solidFill>
                  <a:srgbClr val="FFFF00"/>
                </a:solidFill>
              </a:rPr>
              <a:t>Cambridge 1209</a:t>
            </a:r>
            <a:r>
              <a:rPr lang="cs-CZ" sz="2400" dirty="0">
                <a:solidFill>
                  <a:schemeClr val="tx1"/>
                </a:solidFill>
              </a:rPr>
              <a:t>		</a:t>
            </a:r>
            <a:r>
              <a:rPr lang="cs-CZ" sz="2400" dirty="0" err="1">
                <a:solidFill>
                  <a:schemeClr val="tx1"/>
                </a:solidFill>
              </a:rPr>
              <a:t>Perpignan</a:t>
            </a:r>
            <a:r>
              <a:rPr lang="cs-CZ" sz="2400" dirty="0">
                <a:solidFill>
                  <a:schemeClr val="tx1"/>
                </a:solidFill>
              </a:rPr>
              <a:t> 1350</a:t>
            </a:r>
          </a:p>
          <a:p>
            <a:pPr algn="l"/>
            <a:r>
              <a:rPr lang="cs-CZ" sz="2400" dirty="0">
                <a:solidFill>
                  <a:schemeClr val="tx1"/>
                </a:solidFill>
              </a:rPr>
              <a:t>Valladolid 1212		Pavia 1361</a:t>
            </a:r>
          </a:p>
          <a:p>
            <a:pPr algn="l"/>
            <a:r>
              <a:rPr lang="cs-CZ" sz="2400" dirty="0" err="1">
                <a:solidFill>
                  <a:schemeClr val="tx1"/>
                </a:solidFill>
              </a:rPr>
              <a:t>Arezzo</a:t>
            </a:r>
            <a:r>
              <a:rPr lang="cs-CZ" sz="2400" dirty="0">
                <a:solidFill>
                  <a:schemeClr val="tx1"/>
                </a:solidFill>
              </a:rPr>
              <a:t> 1215			</a:t>
            </a:r>
            <a:r>
              <a:rPr lang="cs-CZ" sz="2400" dirty="0" err="1">
                <a:solidFill>
                  <a:srgbClr val="FFFF00"/>
                </a:solidFill>
              </a:rPr>
              <a:t>Kraków</a:t>
            </a:r>
            <a:r>
              <a:rPr lang="cs-CZ" sz="2400" dirty="0">
                <a:solidFill>
                  <a:srgbClr val="FFFF00"/>
                </a:solidFill>
              </a:rPr>
              <a:t> 1364 / 1400</a:t>
            </a:r>
          </a:p>
          <a:p>
            <a:pPr algn="l"/>
            <a:r>
              <a:rPr lang="cs-CZ" sz="2400" dirty="0" err="1">
                <a:solidFill>
                  <a:srgbClr val="FFFF00"/>
                </a:solidFill>
              </a:rPr>
              <a:t>Salamanca</a:t>
            </a:r>
            <a:r>
              <a:rPr lang="cs-CZ" sz="2400" dirty="0">
                <a:solidFill>
                  <a:srgbClr val="FFFF00"/>
                </a:solidFill>
              </a:rPr>
              <a:t> 1218</a:t>
            </a:r>
            <a:r>
              <a:rPr lang="cs-CZ" sz="2400" dirty="0">
                <a:solidFill>
                  <a:schemeClr val="tx1"/>
                </a:solidFill>
              </a:rPr>
              <a:t>		</a:t>
            </a:r>
            <a:r>
              <a:rPr lang="cs-CZ" sz="2400" dirty="0" err="1">
                <a:solidFill>
                  <a:srgbClr val="FFFF00"/>
                </a:solidFill>
              </a:rPr>
              <a:t>Wien</a:t>
            </a:r>
            <a:r>
              <a:rPr lang="cs-CZ" sz="2400" dirty="0">
                <a:solidFill>
                  <a:srgbClr val="FFFF00"/>
                </a:solidFill>
              </a:rPr>
              <a:t> 1365</a:t>
            </a:r>
          </a:p>
          <a:p>
            <a:pPr algn="l"/>
            <a:r>
              <a:rPr lang="cs-CZ" sz="2400" dirty="0" err="1">
                <a:solidFill>
                  <a:srgbClr val="FFFF00"/>
                </a:solidFill>
              </a:rPr>
              <a:t>Montpellier</a:t>
            </a:r>
            <a:r>
              <a:rPr lang="cs-CZ" sz="2400" dirty="0">
                <a:solidFill>
                  <a:srgbClr val="FFFF00"/>
                </a:solidFill>
              </a:rPr>
              <a:t> 1220</a:t>
            </a:r>
            <a:r>
              <a:rPr lang="cs-CZ" sz="2400" dirty="0">
                <a:solidFill>
                  <a:schemeClr val="tx1"/>
                </a:solidFill>
              </a:rPr>
              <a:t>		</a:t>
            </a:r>
            <a:r>
              <a:rPr lang="cs-CZ" sz="2400" dirty="0" err="1">
                <a:solidFill>
                  <a:schemeClr val="tx1"/>
                </a:solidFill>
              </a:rPr>
              <a:t>Pecs</a:t>
            </a:r>
            <a:r>
              <a:rPr lang="cs-CZ" sz="2400" dirty="0">
                <a:solidFill>
                  <a:schemeClr val="tx1"/>
                </a:solidFill>
              </a:rPr>
              <a:t> 1367</a:t>
            </a:r>
          </a:p>
          <a:p>
            <a:pPr algn="l"/>
            <a:r>
              <a:rPr lang="cs-CZ" sz="2400" dirty="0">
                <a:solidFill>
                  <a:srgbClr val="FFFF00"/>
                </a:solidFill>
              </a:rPr>
              <a:t>Padova 1222</a:t>
            </a:r>
            <a:r>
              <a:rPr lang="cs-CZ" sz="2400" dirty="0">
                <a:solidFill>
                  <a:schemeClr val="tx1"/>
                </a:solidFill>
              </a:rPr>
              <a:t>			</a:t>
            </a:r>
            <a:r>
              <a:rPr lang="cs-CZ" sz="2400" dirty="0">
                <a:solidFill>
                  <a:srgbClr val="FFFF00"/>
                </a:solidFill>
              </a:rPr>
              <a:t>Heidelberg 1386</a:t>
            </a:r>
          </a:p>
          <a:p>
            <a:pPr algn="l"/>
            <a:r>
              <a:rPr lang="cs-CZ" sz="2400" dirty="0" err="1">
                <a:solidFill>
                  <a:schemeClr val="tx1"/>
                </a:solidFill>
              </a:rPr>
              <a:t>Napoli</a:t>
            </a:r>
            <a:r>
              <a:rPr lang="cs-CZ" sz="2400" dirty="0">
                <a:solidFill>
                  <a:schemeClr val="tx1"/>
                </a:solidFill>
              </a:rPr>
              <a:t> 1224			</a:t>
            </a:r>
            <a:r>
              <a:rPr lang="cs-CZ" sz="2400" dirty="0" err="1">
                <a:solidFill>
                  <a:srgbClr val="FFFF00"/>
                </a:solidFill>
              </a:rPr>
              <a:t>Köln</a:t>
            </a:r>
            <a:r>
              <a:rPr lang="cs-CZ" sz="2400" dirty="0">
                <a:solidFill>
                  <a:srgbClr val="FFFF00"/>
                </a:solidFill>
              </a:rPr>
              <a:t> 1388</a:t>
            </a:r>
          </a:p>
          <a:p>
            <a:pPr algn="l"/>
            <a:r>
              <a:rPr lang="cs-CZ" sz="2400" dirty="0">
                <a:solidFill>
                  <a:schemeClr val="tx1"/>
                </a:solidFill>
              </a:rPr>
              <a:t>Toulouse 1229			</a:t>
            </a:r>
            <a:r>
              <a:rPr lang="cs-CZ" sz="2400" dirty="0">
                <a:solidFill>
                  <a:srgbClr val="FFFF00"/>
                </a:solidFill>
              </a:rPr>
              <a:t>Erfurt 1392</a:t>
            </a:r>
          </a:p>
          <a:p>
            <a:endParaRPr lang="cs-C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559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dirty="0"/>
              <a:t>Zahušťování univerzitní sítě v Evropě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3600400" cy="5765974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36712"/>
            <a:ext cx="3456384" cy="5831416"/>
          </a:xfrm>
        </p:spPr>
      </p:pic>
    </p:spTree>
    <p:extLst>
      <p:ext uri="{BB962C8B-B14F-4D97-AF65-F5344CB8AC3E}">
        <p14:creationId xmlns:p14="http://schemas.microsoft.com/office/powerpoint/2010/main" val="233112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792087"/>
          </a:xfrm>
        </p:spPr>
        <p:txBody>
          <a:bodyPr/>
          <a:lstStyle/>
          <a:p>
            <a:r>
              <a:rPr lang="cs-CZ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Univerzitní secese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71600" y="1196752"/>
            <a:ext cx="6400800" cy="5400600"/>
          </a:xfrm>
        </p:spPr>
        <p:txBody>
          <a:bodyPr>
            <a:normAutofit fontScale="85000" lnSpcReduction="20000"/>
          </a:bodyPr>
          <a:lstStyle/>
          <a:p>
            <a:r>
              <a:rPr lang="cs-CZ" dirty="0">
                <a:solidFill>
                  <a:schemeClr val="tx1"/>
                </a:solidFill>
              </a:rPr>
              <a:t>Paříž 1229 ==) Orléans, Angers</a:t>
            </a:r>
          </a:p>
          <a:p>
            <a:r>
              <a:rPr lang="cs-CZ" dirty="0">
                <a:solidFill>
                  <a:schemeClr val="tx1"/>
                </a:solidFill>
              </a:rPr>
              <a:t>Bologna ==) 1204 </a:t>
            </a:r>
            <a:r>
              <a:rPr lang="cs-CZ" dirty="0" err="1">
                <a:solidFill>
                  <a:schemeClr val="tx1"/>
                </a:solidFill>
              </a:rPr>
              <a:t>Vicenza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               ==) 1222 Padova</a:t>
            </a:r>
          </a:p>
          <a:p>
            <a:r>
              <a:rPr lang="cs-CZ" dirty="0">
                <a:solidFill>
                  <a:schemeClr val="tx1"/>
                </a:solidFill>
              </a:rPr>
              <a:t>           ==) 1246 Siena </a:t>
            </a:r>
          </a:p>
          <a:p>
            <a:r>
              <a:rPr lang="cs-CZ" dirty="0">
                <a:solidFill>
                  <a:schemeClr val="tx1"/>
                </a:solidFill>
              </a:rPr>
              <a:t>Oxford ==) 1209 Cambridge</a:t>
            </a:r>
          </a:p>
          <a:p>
            <a:r>
              <a:rPr lang="cs-CZ" dirty="0">
                <a:solidFill>
                  <a:schemeClr val="tx1"/>
                </a:solidFill>
              </a:rPr>
              <a:t>-------------------------------------------</a:t>
            </a:r>
          </a:p>
          <a:p>
            <a:r>
              <a:rPr lang="cs-CZ" dirty="0">
                <a:solidFill>
                  <a:srgbClr val="FFFF00"/>
                </a:solidFill>
              </a:rPr>
              <a:t>Praha 1409 ==) Lipsko</a:t>
            </a:r>
          </a:p>
          <a:p>
            <a:r>
              <a:rPr lang="cs-CZ" dirty="0">
                <a:solidFill>
                  <a:schemeClr val="tx1"/>
                </a:solidFill>
              </a:rPr>
              <a:t>-------------------------------------------</a:t>
            </a:r>
          </a:p>
          <a:p>
            <a:r>
              <a:rPr lang="cs-CZ" u="sng" dirty="0">
                <a:solidFill>
                  <a:schemeClr val="tx1"/>
                </a:solidFill>
              </a:rPr>
              <a:t>Mladší univerzity (</a:t>
            </a:r>
            <a:r>
              <a:rPr lang="cs-CZ" u="sng" dirty="0" err="1">
                <a:solidFill>
                  <a:schemeClr val="tx1"/>
                </a:solidFill>
              </a:rPr>
              <a:t>obd</a:t>
            </a:r>
            <a:r>
              <a:rPr lang="cs-CZ" u="sng" dirty="0">
                <a:solidFill>
                  <a:schemeClr val="tx1"/>
                </a:solidFill>
              </a:rPr>
              <a:t>. zemských univerzit)</a:t>
            </a:r>
            <a:r>
              <a:rPr lang="cs-CZ" dirty="0">
                <a:solidFill>
                  <a:schemeClr val="tx1"/>
                </a:solidFill>
              </a:rPr>
              <a:t>:</a:t>
            </a:r>
          </a:p>
          <a:p>
            <a:r>
              <a:rPr lang="cs-CZ" dirty="0" err="1">
                <a:solidFill>
                  <a:schemeClr val="tx1"/>
                </a:solidFill>
              </a:rPr>
              <a:t>Würzburg</a:t>
            </a:r>
            <a:r>
              <a:rPr lang="cs-CZ" dirty="0">
                <a:solidFill>
                  <a:schemeClr val="tx1"/>
                </a:solidFill>
              </a:rPr>
              <a:t> 1402</a:t>
            </a:r>
          </a:p>
          <a:p>
            <a:r>
              <a:rPr lang="cs-CZ" dirty="0" err="1">
                <a:solidFill>
                  <a:schemeClr val="tx1"/>
                </a:solidFill>
              </a:rPr>
              <a:t>Torino</a:t>
            </a:r>
            <a:r>
              <a:rPr lang="cs-CZ" dirty="0">
                <a:solidFill>
                  <a:schemeClr val="tx1"/>
                </a:solidFill>
              </a:rPr>
              <a:t> 1404</a:t>
            </a:r>
          </a:p>
          <a:p>
            <a:r>
              <a:rPr lang="cs-CZ" dirty="0">
                <a:solidFill>
                  <a:schemeClr val="tx1"/>
                </a:solidFill>
              </a:rPr>
              <a:t>Rostock 1419 atd.</a:t>
            </a:r>
          </a:p>
        </p:txBody>
      </p:sp>
    </p:spTree>
    <p:extLst>
      <p:ext uri="{BB962C8B-B14F-4D97-AF65-F5344CB8AC3E}">
        <p14:creationId xmlns:p14="http://schemas.microsoft.com/office/powerpoint/2010/main" val="1116932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30434" cy="6336704"/>
          </a:xfrm>
        </p:spPr>
      </p:pic>
    </p:spTree>
    <p:extLst>
      <p:ext uri="{BB962C8B-B14F-4D97-AF65-F5344CB8AC3E}">
        <p14:creationId xmlns:p14="http://schemas.microsoft.com/office/powerpoint/2010/main" val="402907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>
            <a:extLst>
              <a:ext uri="{FF2B5EF4-FFF2-40B4-BE49-F238E27FC236}">
                <a16:creationId xmlns:a16="http://schemas.microsoft.com/office/drawing/2014/main" id="{C0A7E352-DE83-24EE-5A8C-2DC26C83E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15888"/>
            <a:ext cx="8713787" cy="649287"/>
          </a:xfrm>
        </p:spPr>
        <p:txBody>
          <a:bodyPr/>
          <a:lstStyle/>
          <a:p>
            <a:pPr eaLnBrk="1" hangingPunct="1"/>
            <a:r>
              <a:rPr lang="cs-CZ" altLang="cs-CZ" sz="3600" b="1"/>
              <a:t>Založení UK – listiny Klimenta VI. (1)</a:t>
            </a:r>
          </a:p>
        </p:txBody>
      </p:sp>
      <p:sp>
        <p:nvSpPr>
          <p:cNvPr id="61443" name="Zástupný symbol pro obsah 3">
            <a:extLst>
              <a:ext uri="{FF2B5EF4-FFF2-40B4-BE49-F238E27FC236}">
                <a16:creationId xmlns:a16="http://schemas.microsoft.com/office/drawing/2014/main" id="{4563D869-3FBE-E439-852D-F300042787F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0825" y="1196975"/>
            <a:ext cx="4392613" cy="2765425"/>
          </a:xfrm>
        </p:spPr>
        <p:txBody>
          <a:bodyPr/>
          <a:lstStyle/>
          <a:p>
            <a:pPr eaLnBrk="1" hangingPunct="1"/>
            <a:r>
              <a:rPr lang="cs-CZ" altLang="cs-CZ" sz="2400"/>
              <a:t>  </a:t>
            </a:r>
          </a:p>
        </p:txBody>
      </p:sp>
      <p:pic>
        <p:nvPicPr>
          <p:cNvPr id="61444" name="Zástupný symbol pro obsah 7">
            <a:extLst>
              <a:ext uri="{FF2B5EF4-FFF2-40B4-BE49-F238E27FC236}">
                <a16:creationId xmlns:a16="http://schemas.microsoft.com/office/drawing/2014/main" id="{0040C0B1-0C18-13A4-9046-8EBDCC8984F9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581400"/>
            <a:ext cx="4321175" cy="3241675"/>
          </a:xfrm>
        </p:spPr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A6CCC06F-80EB-E5AF-1A32-2DB131AE7E61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48200" y="1052513"/>
            <a:ext cx="4244975" cy="5616575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b="1" dirty="0"/>
              <a:t>26. 1. 1347 Kliment VI. </a:t>
            </a:r>
            <a:r>
              <a:rPr lang="cs-CZ" sz="2400" dirty="0"/>
              <a:t>vyhověl Karlovi stran založení UK; do Prahy listina dorazila koncem února 1347 </a:t>
            </a:r>
          </a:p>
          <a:p>
            <a:pPr eaLnBrk="1" hangingPunct="1">
              <a:defRPr/>
            </a:pPr>
            <a:r>
              <a:rPr lang="cs-CZ" sz="2400" dirty="0"/>
              <a:t>dvojí vyhotovení – zřejmě pro arcibiskupa a pro UK; donedávna známo jen jedno: 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cs-CZ" sz="2400" dirty="0"/>
              <a:t>exemplář v AUK, sign. I/1 do dubna 1945 (kdy zcizen);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cs-CZ" sz="2400" dirty="0"/>
              <a:t>exemplář se objevil r. 2018 v antikvariátu, zakoupen, uložen v AUK sign. I/106; tento exemplář opsán a potvrzen veřejným notářem</a:t>
            </a:r>
          </a:p>
        </p:txBody>
      </p:sp>
      <p:sp>
        <p:nvSpPr>
          <p:cNvPr id="7" name="Zástupný symbol pro obsah 3">
            <a:extLst>
              <a:ext uri="{FF2B5EF4-FFF2-40B4-BE49-F238E27FC236}">
                <a16:creationId xmlns:a16="http://schemas.microsoft.com/office/drawing/2014/main" id="{4AFB91EA-27B6-4B78-FD36-03738B072D7E}"/>
              </a:ext>
            </a:extLst>
          </p:cNvPr>
          <p:cNvSpPr txBox="1">
            <a:spLocks/>
          </p:cNvSpPr>
          <p:nvPr/>
        </p:nvSpPr>
        <p:spPr bwMode="auto">
          <a:xfrm>
            <a:off x="250825" y="981075"/>
            <a:ext cx="4392613" cy="276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</a:t>
            </a:r>
          </a:p>
        </p:txBody>
      </p:sp>
      <p:pic>
        <p:nvPicPr>
          <p:cNvPr id="61447" name="Picture 2">
            <a:extLst>
              <a:ext uri="{FF2B5EF4-FFF2-40B4-BE49-F238E27FC236}">
                <a16:creationId xmlns:a16="http://schemas.microsoft.com/office/drawing/2014/main" id="{42FDEB20-66C1-B9D6-08BB-7020C7852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4321175" cy="287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5">
            <a:extLst>
              <a:ext uri="{FF2B5EF4-FFF2-40B4-BE49-F238E27FC236}">
                <a16:creationId xmlns:a16="http://schemas.microsoft.com/office/drawing/2014/main" id="{A5BD62D8-9C7F-AF4A-9EB5-DFCDE10B7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635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Založení UK – listiny Klimenta VI. (2)</a:t>
            </a:r>
          </a:p>
        </p:txBody>
      </p:sp>
      <p:sp>
        <p:nvSpPr>
          <p:cNvPr id="6147" name="Zástupný symbol pro text 6">
            <a:extLst>
              <a:ext uri="{FF2B5EF4-FFF2-40B4-BE49-F238E27FC236}">
                <a16:creationId xmlns:a16="http://schemas.microsoft.com/office/drawing/2014/main" id="{420AAFC8-77EE-4126-9FE6-8F0085196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765175"/>
            <a:ext cx="4040187" cy="6397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Originál listiny Klimenta VI.</a:t>
            </a:r>
          </a:p>
        </p:txBody>
      </p:sp>
      <p:pic>
        <p:nvPicPr>
          <p:cNvPr id="62468" name="Zástupný symbol pro obsah 11">
            <a:extLst>
              <a:ext uri="{FF2B5EF4-FFF2-40B4-BE49-F238E27FC236}">
                <a16:creationId xmlns:a16="http://schemas.microsoft.com/office/drawing/2014/main" id="{DD55B91C-E326-5E29-FEC1-FEFB9FD616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484313"/>
            <a:ext cx="4800600" cy="3600450"/>
          </a:xfrm>
        </p:spPr>
      </p:pic>
      <p:sp>
        <p:nvSpPr>
          <p:cNvPr id="6149" name="Zástupný symbol pro text 8">
            <a:extLst>
              <a:ext uri="{FF2B5EF4-FFF2-40B4-BE49-F238E27FC236}">
                <a16:creationId xmlns:a16="http://schemas.microsoft.com/office/drawing/2014/main" id="{BE4E9894-752E-E57F-91D4-D52141A31F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03800" y="692150"/>
            <a:ext cx="4041775" cy="7207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bg2">
                    <a:lumMod val="20000"/>
                    <a:lumOff val="80000"/>
                  </a:schemeClr>
                </a:solidFill>
              </a:rPr>
              <a:t>Notářský instrument – ověřený opis papežské listiny </a:t>
            </a:r>
          </a:p>
        </p:txBody>
      </p:sp>
      <p:pic>
        <p:nvPicPr>
          <p:cNvPr id="62470" name="Zástupný symbol pro obsah 10">
            <a:extLst>
              <a:ext uri="{FF2B5EF4-FFF2-40B4-BE49-F238E27FC236}">
                <a16:creationId xmlns:a16="http://schemas.microsoft.com/office/drawing/2014/main" id="{F6F937E4-FBFD-B2B4-84FC-8019BDB17D7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460500"/>
            <a:ext cx="3905250" cy="5208588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cs-CZ" altLang="cs-CZ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cs-CZ" altLang="cs-CZ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cs-CZ" altLang="cs-CZ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cs-CZ" altLang="cs-CZ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3399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DCA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773</Words>
  <Application>Microsoft Office PowerPoint</Application>
  <PresentationFormat>Předvádění na obrazovce (4:3)</PresentationFormat>
  <Paragraphs>105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21</vt:i4>
      </vt:variant>
    </vt:vector>
  </HeadingPairs>
  <TitlesOfParts>
    <vt:vector size="28" baseType="lpstr">
      <vt:lpstr>Arial</vt:lpstr>
      <vt:lpstr>Calibri</vt:lpstr>
      <vt:lpstr>Times New Roman</vt:lpstr>
      <vt:lpstr>Motiv systému Office</vt:lpstr>
      <vt:lpstr>Motiv sady Office</vt:lpstr>
      <vt:lpstr>2_Default Design</vt:lpstr>
      <vt:lpstr>3_Default Design</vt:lpstr>
      <vt:lpstr>Univerzitní dějiny  –  dějiny vzdělanosti</vt:lpstr>
      <vt:lpstr>Významní badatelé  Rüegg Walter – red. dějiny evrop. univerzit Ridder-Symoens, Hilde de – dtto  Moraw Peter – PF; středoevropské univerzity Verger Jacques Weijers Olga, univerzitní terminologie Schwinges Rainer Christoph – prosopografie  Šmahel František – 2 soubory studií Svatoš Michal – hospodaření, autonomie Nodl Martin – DKh a vývoj UK do 1409 Holá Mlada – koleje</vt:lpstr>
      <vt:lpstr>Rainer Christoph Schwinges:  témata</vt:lpstr>
      <vt:lpstr>Univerzity podle doby vzniku</vt:lpstr>
      <vt:lpstr>Zahušťování univerzitní sítě v Evropě</vt:lpstr>
      <vt:lpstr>Univerzitní secese</vt:lpstr>
      <vt:lpstr>Prezentace aplikace PowerPoint</vt:lpstr>
      <vt:lpstr>Založení UK – listiny Klimenta VI. (1)</vt:lpstr>
      <vt:lpstr>Založení UK – listiny Klimenta VI. (2)</vt:lpstr>
      <vt:lpstr>Založení UK – listiny Karla IV.</vt:lpstr>
      <vt:lpstr>Zakladatel a jeho memoria</vt:lpstr>
      <vt:lpstr>STRUKTURÁLNÍ OTÁZKY</vt:lpstr>
      <vt:lpstr>Portréty mistrů: Johannes van der Noet, Albert Varentrap  </vt:lpstr>
      <vt:lpstr>Portréty mistrů Jan Hus a Petr z Mladoňovic</vt:lpstr>
      <vt:lpstr>Každodennost Statuta Collegii Sapientiae Freiburg</vt:lpstr>
      <vt:lpstr>OBSAHOVÉ OTÁZKY</vt:lpstr>
      <vt:lpstr>Přednášky</vt:lpstr>
      <vt:lpstr>Univerzitní  ikonografie: Přednáška Jindřicha de    Allemania v Boloni (v jeho   Liber ethicorum) Wien – collegium ducale Freiburg – ilustrovaná statuta </vt:lpstr>
      <vt:lpstr>Pražské univerzitní budovy</vt:lpstr>
      <vt:lpstr>VÝVOJOVÉ OTÁZKY</vt:lpstr>
      <vt:lpstr>Pražská  univerzitní  secese  – důsledek Dekretu kutnohorského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Univerzitní dějiny – dějiny vzdělanosti</dc:title>
  <dc:creator>Toshiba</dc:creator>
  <cp:lastModifiedBy>Zilynska, Blanka</cp:lastModifiedBy>
  <cp:revision>39</cp:revision>
  <dcterms:created xsi:type="dcterms:W3CDTF">2014-11-30T22:10:22Z</dcterms:created>
  <dcterms:modified xsi:type="dcterms:W3CDTF">2023-12-05T21:06:29Z</dcterms:modified>
</cp:coreProperties>
</file>