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304" r:id="rId3"/>
    <p:sldId id="477" r:id="rId4"/>
    <p:sldId id="486" r:id="rId5"/>
    <p:sldId id="458" r:id="rId6"/>
    <p:sldId id="480" r:id="rId7"/>
    <p:sldId id="499" r:id="rId8"/>
    <p:sldId id="462" r:id="rId9"/>
    <p:sldId id="450" r:id="rId10"/>
    <p:sldId id="487" r:id="rId11"/>
    <p:sldId id="464" r:id="rId12"/>
    <p:sldId id="463" r:id="rId13"/>
    <p:sldId id="466" r:id="rId14"/>
    <p:sldId id="481" r:id="rId15"/>
    <p:sldId id="467" r:id="rId16"/>
    <p:sldId id="488" r:id="rId17"/>
    <p:sldId id="468" r:id="rId18"/>
    <p:sldId id="469" r:id="rId19"/>
    <p:sldId id="489" r:id="rId20"/>
    <p:sldId id="490" r:id="rId21"/>
    <p:sldId id="491" r:id="rId22"/>
    <p:sldId id="500" r:id="rId23"/>
    <p:sldId id="502" r:id="rId24"/>
    <p:sldId id="455" r:id="rId25"/>
    <p:sldId id="444" r:id="rId26"/>
    <p:sldId id="503" r:id="rId27"/>
    <p:sldId id="506" r:id="rId28"/>
    <p:sldId id="492" r:id="rId29"/>
    <p:sldId id="507" r:id="rId30"/>
    <p:sldId id="493" r:id="rId31"/>
    <p:sldId id="494" r:id="rId32"/>
    <p:sldId id="495" r:id="rId33"/>
    <p:sldId id="485" r:id="rId34"/>
    <p:sldId id="501" r:id="rId35"/>
    <p:sldId id="470" r:id="rId36"/>
    <p:sldId id="496" r:id="rId37"/>
    <p:sldId id="498" r:id="rId38"/>
    <p:sldId id="505" r:id="rId3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40"/>
  </p:normalViewPr>
  <p:slideViewPr>
    <p:cSldViewPr snapToGrid="0" snapToObjects="1">
      <p:cViewPr varScale="1">
        <p:scale>
          <a:sx n="111" d="100"/>
          <a:sy n="111" d="100"/>
        </p:scale>
        <p:origin x="5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7ABD9-134A-48A6-80F2-6F9E312C96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127F6A6-7F67-4F9F-A139-E0C00A07611A}">
      <dgm:prSet/>
      <dgm:spPr/>
      <dgm:t>
        <a:bodyPr/>
        <a:lstStyle/>
        <a:p>
          <a:r>
            <a:rPr lang="en-US" u="sng" dirty="0"/>
            <a:t>Puns</a:t>
          </a:r>
          <a:r>
            <a:rPr lang="en-US" dirty="0"/>
            <a:t> – tied with language</a:t>
          </a:r>
        </a:p>
      </dgm:t>
    </dgm:pt>
    <dgm:pt modelId="{6F59FF4B-48B9-43DD-AB3F-4CA543D98480}" type="parTrans" cxnId="{002F9235-4364-4705-892B-5013FCB3C058}">
      <dgm:prSet/>
      <dgm:spPr/>
      <dgm:t>
        <a:bodyPr/>
        <a:lstStyle/>
        <a:p>
          <a:endParaRPr lang="en-US"/>
        </a:p>
      </dgm:t>
    </dgm:pt>
    <dgm:pt modelId="{61364082-7412-45D6-8103-48AE2138267E}" type="sibTrans" cxnId="{002F9235-4364-4705-892B-5013FCB3C058}">
      <dgm:prSet/>
      <dgm:spPr/>
      <dgm:t>
        <a:bodyPr/>
        <a:lstStyle/>
        <a:p>
          <a:endParaRPr lang="en-US"/>
        </a:p>
      </dgm:t>
    </dgm:pt>
    <dgm:pt modelId="{2B9E6604-3F62-47AC-870F-51790B981840}">
      <dgm:prSet/>
      <dgm:spPr/>
      <dgm:t>
        <a:bodyPr/>
        <a:lstStyle/>
        <a:p>
          <a:r>
            <a:rPr lang="en-US" u="sng"/>
            <a:t>Satire</a:t>
          </a:r>
          <a:r>
            <a:rPr lang="en-US"/>
            <a:t> - </a:t>
          </a:r>
          <a:r>
            <a:rPr lang="cs-CZ"/>
            <a:t>criticizes and condemns negative social phenomena, human qualities or relationships through humor, irony, exaggeration, and derision. </a:t>
          </a:r>
          <a:endParaRPr lang="en-US"/>
        </a:p>
      </dgm:t>
    </dgm:pt>
    <dgm:pt modelId="{E5BB8F33-5281-443C-96B2-D133BB6BD1F9}" type="parTrans" cxnId="{15256F39-E1A2-4115-A756-35E8D9FB5F3A}">
      <dgm:prSet/>
      <dgm:spPr/>
      <dgm:t>
        <a:bodyPr/>
        <a:lstStyle/>
        <a:p>
          <a:endParaRPr lang="en-US"/>
        </a:p>
      </dgm:t>
    </dgm:pt>
    <dgm:pt modelId="{2CF7A585-0225-45AF-9223-89B8CCF5306E}" type="sibTrans" cxnId="{15256F39-E1A2-4115-A756-35E8D9FB5F3A}">
      <dgm:prSet/>
      <dgm:spPr/>
      <dgm:t>
        <a:bodyPr/>
        <a:lstStyle/>
        <a:p>
          <a:endParaRPr lang="en-US"/>
        </a:p>
      </dgm:t>
    </dgm:pt>
    <dgm:pt modelId="{BFE5492E-1E16-0149-B1CC-F3F7BE75C164}" type="pres">
      <dgm:prSet presAssocID="{10A7ABD9-134A-48A6-80F2-6F9E312C96BE}" presName="vert0" presStyleCnt="0">
        <dgm:presLayoutVars>
          <dgm:dir/>
          <dgm:animOne val="branch"/>
          <dgm:animLvl val="lvl"/>
        </dgm:presLayoutVars>
      </dgm:prSet>
      <dgm:spPr/>
    </dgm:pt>
    <dgm:pt modelId="{B85BDA25-6098-AD43-8AC9-FCE8928B448B}" type="pres">
      <dgm:prSet presAssocID="{F127F6A6-7F67-4F9F-A139-E0C00A07611A}" presName="thickLine" presStyleLbl="alignNode1" presStyleIdx="0" presStyleCnt="2"/>
      <dgm:spPr/>
    </dgm:pt>
    <dgm:pt modelId="{E6F89F7C-32CF-A242-B35D-BC57DB69675E}" type="pres">
      <dgm:prSet presAssocID="{F127F6A6-7F67-4F9F-A139-E0C00A07611A}" presName="horz1" presStyleCnt="0"/>
      <dgm:spPr/>
    </dgm:pt>
    <dgm:pt modelId="{CA625BB3-7811-9A42-A2A5-3FDF6AA99DDE}" type="pres">
      <dgm:prSet presAssocID="{F127F6A6-7F67-4F9F-A139-E0C00A07611A}" presName="tx1" presStyleLbl="revTx" presStyleIdx="0" presStyleCnt="2"/>
      <dgm:spPr/>
    </dgm:pt>
    <dgm:pt modelId="{D83AD2FD-1DBB-BB45-9774-266907B7C062}" type="pres">
      <dgm:prSet presAssocID="{F127F6A6-7F67-4F9F-A139-E0C00A07611A}" presName="vert1" presStyleCnt="0"/>
      <dgm:spPr/>
    </dgm:pt>
    <dgm:pt modelId="{DCBBAC1B-D126-BA40-A5F5-4DF20DE49ED3}" type="pres">
      <dgm:prSet presAssocID="{2B9E6604-3F62-47AC-870F-51790B981840}" presName="thickLine" presStyleLbl="alignNode1" presStyleIdx="1" presStyleCnt="2"/>
      <dgm:spPr/>
    </dgm:pt>
    <dgm:pt modelId="{FD2F616A-ED28-344F-81D2-2BC0D84E7885}" type="pres">
      <dgm:prSet presAssocID="{2B9E6604-3F62-47AC-870F-51790B981840}" presName="horz1" presStyleCnt="0"/>
      <dgm:spPr/>
    </dgm:pt>
    <dgm:pt modelId="{6E97AEEF-0AB5-8748-B175-7180B7504F6C}" type="pres">
      <dgm:prSet presAssocID="{2B9E6604-3F62-47AC-870F-51790B981840}" presName="tx1" presStyleLbl="revTx" presStyleIdx="1" presStyleCnt="2"/>
      <dgm:spPr/>
    </dgm:pt>
    <dgm:pt modelId="{5640B540-EF30-5347-97C7-7021A468E89C}" type="pres">
      <dgm:prSet presAssocID="{2B9E6604-3F62-47AC-870F-51790B981840}" presName="vert1" presStyleCnt="0"/>
      <dgm:spPr/>
    </dgm:pt>
  </dgm:ptLst>
  <dgm:cxnLst>
    <dgm:cxn modelId="{002F9235-4364-4705-892B-5013FCB3C058}" srcId="{10A7ABD9-134A-48A6-80F2-6F9E312C96BE}" destId="{F127F6A6-7F67-4F9F-A139-E0C00A07611A}" srcOrd="0" destOrd="0" parTransId="{6F59FF4B-48B9-43DD-AB3F-4CA543D98480}" sibTransId="{61364082-7412-45D6-8103-48AE2138267E}"/>
    <dgm:cxn modelId="{15256F39-E1A2-4115-A756-35E8D9FB5F3A}" srcId="{10A7ABD9-134A-48A6-80F2-6F9E312C96BE}" destId="{2B9E6604-3F62-47AC-870F-51790B981840}" srcOrd="1" destOrd="0" parTransId="{E5BB8F33-5281-443C-96B2-D133BB6BD1F9}" sibTransId="{2CF7A585-0225-45AF-9223-89B8CCF5306E}"/>
    <dgm:cxn modelId="{E2B23F42-034F-C345-BC4E-79641D993269}" type="presOf" srcId="{10A7ABD9-134A-48A6-80F2-6F9E312C96BE}" destId="{BFE5492E-1E16-0149-B1CC-F3F7BE75C164}" srcOrd="0" destOrd="0" presId="urn:microsoft.com/office/officeart/2008/layout/LinedList"/>
    <dgm:cxn modelId="{4F063E72-89CB-0C40-A73A-B30C7F5A5591}" type="presOf" srcId="{F127F6A6-7F67-4F9F-A139-E0C00A07611A}" destId="{CA625BB3-7811-9A42-A2A5-3FDF6AA99DDE}" srcOrd="0" destOrd="0" presId="urn:microsoft.com/office/officeart/2008/layout/LinedList"/>
    <dgm:cxn modelId="{5859D881-ABE4-0845-92E7-84730AA58E7B}" type="presOf" srcId="{2B9E6604-3F62-47AC-870F-51790B981840}" destId="{6E97AEEF-0AB5-8748-B175-7180B7504F6C}" srcOrd="0" destOrd="0" presId="urn:microsoft.com/office/officeart/2008/layout/LinedList"/>
    <dgm:cxn modelId="{94F0C12D-CDCB-1D4E-AE1B-DB1187B6DE8B}" type="presParOf" srcId="{BFE5492E-1E16-0149-B1CC-F3F7BE75C164}" destId="{B85BDA25-6098-AD43-8AC9-FCE8928B448B}" srcOrd="0" destOrd="0" presId="urn:microsoft.com/office/officeart/2008/layout/LinedList"/>
    <dgm:cxn modelId="{23F3A533-69C6-A542-A6C4-8F73B8C51B8A}" type="presParOf" srcId="{BFE5492E-1E16-0149-B1CC-F3F7BE75C164}" destId="{E6F89F7C-32CF-A242-B35D-BC57DB69675E}" srcOrd="1" destOrd="0" presId="urn:microsoft.com/office/officeart/2008/layout/LinedList"/>
    <dgm:cxn modelId="{BB7330C3-2FFC-B94C-A1BE-4335D4ECD6D8}" type="presParOf" srcId="{E6F89F7C-32CF-A242-B35D-BC57DB69675E}" destId="{CA625BB3-7811-9A42-A2A5-3FDF6AA99DDE}" srcOrd="0" destOrd="0" presId="urn:microsoft.com/office/officeart/2008/layout/LinedList"/>
    <dgm:cxn modelId="{ADFBCF64-C3F3-FB4D-B54F-93A58CF3FD40}" type="presParOf" srcId="{E6F89F7C-32CF-A242-B35D-BC57DB69675E}" destId="{D83AD2FD-1DBB-BB45-9774-266907B7C062}" srcOrd="1" destOrd="0" presId="urn:microsoft.com/office/officeart/2008/layout/LinedList"/>
    <dgm:cxn modelId="{25B41D19-2351-544B-8917-94E6ECEFDB31}" type="presParOf" srcId="{BFE5492E-1E16-0149-B1CC-F3F7BE75C164}" destId="{DCBBAC1B-D126-BA40-A5F5-4DF20DE49ED3}" srcOrd="2" destOrd="0" presId="urn:microsoft.com/office/officeart/2008/layout/LinedList"/>
    <dgm:cxn modelId="{960A236A-0F2D-2942-8E76-62E4B722FA27}" type="presParOf" srcId="{BFE5492E-1E16-0149-B1CC-F3F7BE75C164}" destId="{FD2F616A-ED28-344F-81D2-2BC0D84E7885}" srcOrd="3" destOrd="0" presId="urn:microsoft.com/office/officeart/2008/layout/LinedList"/>
    <dgm:cxn modelId="{CF70DCA0-1419-2742-9023-BACE59F57F15}" type="presParOf" srcId="{FD2F616A-ED28-344F-81D2-2BC0D84E7885}" destId="{6E97AEEF-0AB5-8748-B175-7180B7504F6C}" srcOrd="0" destOrd="0" presId="urn:microsoft.com/office/officeart/2008/layout/LinedList"/>
    <dgm:cxn modelId="{8530CF5F-4A34-BC41-AF88-D215E4F6AE73}" type="presParOf" srcId="{FD2F616A-ED28-344F-81D2-2BC0D84E7885}" destId="{5640B540-EF30-5347-97C7-7021A468E8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BDA25-6098-AD43-8AC9-FCE8928B448B}">
      <dsp:nvSpPr>
        <dsp:cNvPr id="0" name=""/>
        <dsp:cNvSpPr/>
      </dsp:nvSpPr>
      <dsp:spPr>
        <a:xfrm>
          <a:off x="0" y="0"/>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625BB3-7811-9A42-A2A5-3FDF6AA99DDE}">
      <dsp:nvSpPr>
        <dsp:cNvPr id="0" name=""/>
        <dsp:cNvSpPr/>
      </dsp:nvSpPr>
      <dsp:spPr>
        <a:xfrm>
          <a:off x="0" y="0"/>
          <a:ext cx="8229600" cy="226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u="sng" kern="1200" dirty="0"/>
            <a:t>Puns</a:t>
          </a:r>
          <a:r>
            <a:rPr lang="en-US" sz="3500" kern="1200" dirty="0"/>
            <a:t> – tied with language</a:t>
          </a:r>
        </a:p>
      </dsp:txBody>
      <dsp:txXfrm>
        <a:off x="0" y="0"/>
        <a:ext cx="8229600" cy="2268537"/>
      </dsp:txXfrm>
    </dsp:sp>
    <dsp:sp modelId="{DCBBAC1B-D126-BA40-A5F5-4DF20DE49ED3}">
      <dsp:nvSpPr>
        <dsp:cNvPr id="0" name=""/>
        <dsp:cNvSpPr/>
      </dsp:nvSpPr>
      <dsp:spPr>
        <a:xfrm>
          <a:off x="0" y="2268537"/>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97AEEF-0AB5-8748-B175-7180B7504F6C}">
      <dsp:nvSpPr>
        <dsp:cNvPr id="0" name=""/>
        <dsp:cNvSpPr/>
      </dsp:nvSpPr>
      <dsp:spPr>
        <a:xfrm>
          <a:off x="0" y="2268537"/>
          <a:ext cx="8229600" cy="226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u="sng" kern="1200"/>
            <a:t>Satire</a:t>
          </a:r>
          <a:r>
            <a:rPr lang="en-US" sz="3500" kern="1200"/>
            <a:t> - </a:t>
          </a:r>
          <a:r>
            <a:rPr lang="cs-CZ" sz="3500" kern="1200"/>
            <a:t>criticizes and condemns negative social phenomena, human qualities or relationships through humor, irony, exaggeration, and derision. </a:t>
          </a:r>
          <a:endParaRPr lang="en-US" sz="3500" kern="1200"/>
        </a:p>
      </dsp:txBody>
      <dsp:txXfrm>
        <a:off x="0" y="2268537"/>
        <a:ext cx="8229600" cy="22685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E8951-5131-8846-8801-448951B4D9EC}" type="datetimeFigureOut">
              <a:rPr lang="cs-CZ" smtClean="0"/>
              <a:t>04.12.2023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D2847-E39A-994A-9AC5-B790DBF99072}" type="slidenum">
              <a:rPr lang="cs-CZ" smtClean="0"/>
              <a:t>‹#›</a:t>
            </a:fld>
            <a:endParaRPr lang="cs-CZ"/>
          </a:p>
        </p:txBody>
      </p:sp>
    </p:spTree>
    <p:extLst>
      <p:ext uri="{BB962C8B-B14F-4D97-AF65-F5344CB8AC3E}">
        <p14:creationId xmlns:p14="http://schemas.microsoft.com/office/powerpoint/2010/main" val="361253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7BEA7529-12F6-7545-91B8-F864B27AF4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10CA5EFE-BA0E-8D41-92E6-527C8E4CFE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4A213741-120D-9A4D-9649-BB100CDD9D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51EDB9F-848E-674A-9180-D067B214DD07}" type="slidenum">
              <a:rPr lang="cs-CZ" altLang="cs-CZ" smtClean="0"/>
              <a:pPr>
                <a:spcBef>
                  <a:spcPct val="0"/>
                </a:spcBef>
              </a:pPr>
              <a:t>3</a:t>
            </a:fld>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6C53FD85-DB04-A548-9BFD-7E25C17F98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4BF44A08-B760-AC48-8028-9AAE6801D5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54DA2667-8B41-484D-8CCF-0DDDB50CBC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52AA682-113F-494B-B68D-C205276D2A36}" type="slidenum">
              <a:rPr lang="cs-CZ" altLang="cs-CZ" smtClean="0"/>
              <a:pPr>
                <a:spcBef>
                  <a:spcPct val="0"/>
                </a:spcBef>
              </a:pPr>
              <a:t>4</a:t>
            </a:fld>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DFF81ABF-1DEB-A040-8A6E-C165E9AA47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34F8171F-D635-214F-A16A-EB9AA3A5D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6F24DD7C-E2FA-B843-AC4B-510D769EF2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5FD5C0E-1395-BB48-A929-C4B664772BB7}" type="slidenum">
              <a:rPr lang="cs-CZ" altLang="cs-CZ" smtClean="0"/>
              <a:pPr>
                <a:spcBef>
                  <a:spcPct val="0"/>
                </a:spcBef>
              </a:pPr>
              <a:t>5</a:t>
            </a:fld>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90EB257A-7E26-494B-9CFA-18913CFFC6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539C44DC-360A-0347-A1EF-1A3E5614AF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62298B79-E08D-F84B-A6A7-433BDC19F7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3ED486-9323-234D-8B95-2FF897D2FA66}" type="slidenum">
              <a:rPr lang="cs-CZ" altLang="cs-CZ" smtClean="0"/>
              <a:pPr>
                <a:spcBef>
                  <a:spcPct val="0"/>
                </a:spcBef>
              </a:pPr>
              <a:t>6</a:t>
            </a:fld>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EEEDE56F-A507-4448-AB59-65F30BCFD8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73A40FF1-4B1E-1043-82D6-581C7DF075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726CF12E-EACA-714C-BED0-B03758C89E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E84061-7548-E848-A197-0431DA28923A}" type="slidenum">
              <a:rPr lang="cs-CZ" altLang="cs-CZ" smtClean="0"/>
              <a:pPr>
                <a:spcBef>
                  <a:spcPct val="0"/>
                </a:spcBef>
              </a:pPr>
              <a:t>7</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F7D42A-B850-B047-ACCC-629173ED4E6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4142C76-9C4E-C240-86A7-A1D19F867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3623C3C-F223-0C45-B275-70452D57EA02}"/>
              </a:ext>
            </a:extLst>
          </p:cNvPr>
          <p:cNvSpPr>
            <a:spLocks noGrp="1"/>
          </p:cNvSpPr>
          <p:nvPr>
            <p:ph type="dt" sz="half" idx="10"/>
          </p:nvPr>
        </p:nvSpPr>
        <p:spPr/>
        <p:txBody>
          <a:bodyPr/>
          <a:lstStyle/>
          <a:p>
            <a:fld id="{296394AD-0352-D146-893D-140247066705}" type="datetimeFigureOut">
              <a:rPr lang="cs-CZ" smtClean="0"/>
              <a:t>04.12.2023</a:t>
            </a:fld>
            <a:endParaRPr lang="cs-CZ"/>
          </a:p>
        </p:txBody>
      </p:sp>
      <p:sp>
        <p:nvSpPr>
          <p:cNvPr id="5" name="Zástupný symbol pro zápatí 4">
            <a:extLst>
              <a:ext uri="{FF2B5EF4-FFF2-40B4-BE49-F238E27FC236}">
                <a16:creationId xmlns:a16="http://schemas.microsoft.com/office/drawing/2014/main" id="{B4A9DB6B-E9AE-AF43-957C-15C53D248A1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CA6D7A8-50E2-D543-8D83-4241955D85D3}"/>
              </a:ext>
            </a:extLst>
          </p:cNvPr>
          <p:cNvSpPr>
            <a:spLocks noGrp="1"/>
          </p:cNvSpPr>
          <p:nvPr>
            <p:ph type="sldNum" sz="quarter" idx="12"/>
          </p:nvPr>
        </p:nvSpPr>
        <p:spPr/>
        <p:txBody>
          <a:bodyPr/>
          <a:lstStyle/>
          <a:p>
            <a:fld id="{334235C2-D638-0045-8250-779709452155}" type="slidenum">
              <a:rPr lang="cs-CZ" smtClean="0"/>
              <a:t>‹#›</a:t>
            </a:fld>
            <a:endParaRPr lang="cs-CZ"/>
          </a:p>
        </p:txBody>
      </p:sp>
    </p:spTree>
    <p:extLst>
      <p:ext uri="{BB962C8B-B14F-4D97-AF65-F5344CB8AC3E}">
        <p14:creationId xmlns:p14="http://schemas.microsoft.com/office/powerpoint/2010/main" val="182181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0B10C1-ADAF-5745-8552-1FCBBA2F03B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6F3A0E1-AC90-FD45-A71E-669DAC21D5F3}"/>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34F8429-CA3E-5445-B055-7177E4EC0EB3}"/>
              </a:ext>
            </a:extLst>
          </p:cNvPr>
          <p:cNvSpPr>
            <a:spLocks noGrp="1"/>
          </p:cNvSpPr>
          <p:nvPr>
            <p:ph type="dt" sz="half" idx="10"/>
          </p:nvPr>
        </p:nvSpPr>
        <p:spPr/>
        <p:txBody>
          <a:bodyPr/>
          <a:lstStyle/>
          <a:p>
            <a:fld id="{296394AD-0352-D146-893D-140247066705}" type="datetimeFigureOut">
              <a:rPr lang="cs-CZ" smtClean="0"/>
              <a:t>04.12.2023</a:t>
            </a:fld>
            <a:endParaRPr lang="cs-CZ"/>
          </a:p>
        </p:txBody>
      </p:sp>
      <p:sp>
        <p:nvSpPr>
          <p:cNvPr id="5" name="Zástupný symbol pro zápatí 4">
            <a:extLst>
              <a:ext uri="{FF2B5EF4-FFF2-40B4-BE49-F238E27FC236}">
                <a16:creationId xmlns:a16="http://schemas.microsoft.com/office/drawing/2014/main" id="{00FD354C-3581-8C4E-8DA3-A88CC40E776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9FB013E-6015-F944-B785-9B92CA86DFAB}"/>
              </a:ext>
            </a:extLst>
          </p:cNvPr>
          <p:cNvSpPr>
            <a:spLocks noGrp="1"/>
          </p:cNvSpPr>
          <p:nvPr>
            <p:ph type="sldNum" sz="quarter" idx="12"/>
          </p:nvPr>
        </p:nvSpPr>
        <p:spPr/>
        <p:txBody>
          <a:bodyPr/>
          <a:lstStyle/>
          <a:p>
            <a:fld id="{334235C2-D638-0045-8250-779709452155}" type="slidenum">
              <a:rPr lang="cs-CZ" smtClean="0"/>
              <a:t>‹#›</a:t>
            </a:fld>
            <a:endParaRPr lang="cs-CZ"/>
          </a:p>
        </p:txBody>
      </p:sp>
    </p:spTree>
    <p:extLst>
      <p:ext uri="{BB962C8B-B14F-4D97-AF65-F5344CB8AC3E}">
        <p14:creationId xmlns:p14="http://schemas.microsoft.com/office/powerpoint/2010/main" val="323028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190837D-28F3-8A41-9DD8-7D60301C627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DBFA0B1-DF7A-574A-905A-0F5C2C963FC4}"/>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03DB1EC-D0A8-5444-A541-E3DB5B54FFC9}"/>
              </a:ext>
            </a:extLst>
          </p:cNvPr>
          <p:cNvSpPr>
            <a:spLocks noGrp="1"/>
          </p:cNvSpPr>
          <p:nvPr>
            <p:ph type="dt" sz="half" idx="10"/>
          </p:nvPr>
        </p:nvSpPr>
        <p:spPr/>
        <p:txBody>
          <a:bodyPr/>
          <a:lstStyle/>
          <a:p>
            <a:fld id="{296394AD-0352-D146-893D-140247066705}" type="datetimeFigureOut">
              <a:rPr lang="cs-CZ" smtClean="0"/>
              <a:t>04.12.2023</a:t>
            </a:fld>
            <a:endParaRPr lang="cs-CZ"/>
          </a:p>
        </p:txBody>
      </p:sp>
      <p:sp>
        <p:nvSpPr>
          <p:cNvPr id="5" name="Zástupný symbol pro zápatí 4">
            <a:extLst>
              <a:ext uri="{FF2B5EF4-FFF2-40B4-BE49-F238E27FC236}">
                <a16:creationId xmlns:a16="http://schemas.microsoft.com/office/drawing/2014/main" id="{9F3C5B3D-2C77-CB47-865D-5BF43B50221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9EFF6EC-68B4-D24C-B36A-E13D38830CD0}"/>
              </a:ext>
            </a:extLst>
          </p:cNvPr>
          <p:cNvSpPr>
            <a:spLocks noGrp="1"/>
          </p:cNvSpPr>
          <p:nvPr>
            <p:ph type="sldNum" sz="quarter" idx="12"/>
          </p:nvPr>
        </p:nvSpPr>
        <p:spPr/>
        <p:txBody>
          <a:bodyPr/>
          <a:lstStyle/>
          <a:p>
            <a:fld id="{334235C2-D638-0045-8250-779709452155}" type="slidenum">
              <a:rPr lang="cs-CZ" smtClean="0"/>
              <a:t>‹#›</a:t>
            </a:fld>
            <a:endParaRPr lang="cs-CZ"/>
          </a:p>
        </p:txBody>
      </p:sp>
    </p:spTree>
    <p:extLst>
      <p:ext uri="{BB962C8B-B14F-4D97-AF65-F5344CB8AC3E}">
        <p14:creationId xmlns:p14="http://schemas.microsoft.com/office/powerpoint/2010/main" val="369095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A2A780-2DCF-F647-98F6-9E212225DE8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B1C110A-FF04-9B4F-814F-ACE67B8537C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A9D077F-E52C-1D44-B1CD-2A63E3024959}"/>
              </a:ext>
            </a:extLst>
          </p:cNvPr>
          <p:cNvSpPr>
            <a:spLocks noGrp="1"/>
          </p:cNvSpPr>
          <p:nvPr>
            <p:ph type="dt" sz="half" idx="10"/>
          </p:nvPr>
        </p:nvSpPr>
        <p:spPr/>
        <p:txBody>
          <a:bodyPr/>
          <a:lstStyle/>
          <a:p>
            <a:fld id="{296394AD-0352-D146-893D-140247066705}" type="datetimeFigureOut">
              <a:rPr lang="cs-CZ" smtClean="0"/>
              <a:t>04.12.2023</a:t>
            </a:fld>
            <a:endParaRPr lang="cs-CZ"/>
          </a:p>
        </p:txBody>
      </p:sp>
      <p:sp>
        <p:nvSpPr>
          <p:cNvPr id="5" name="Zástupný symbol pro zápatí 4">
            <a:extLst>
              <a:ext uri="{FF2B5EF4-FFF2-40B4-BE49-F238E27FC236}">
                <a16:creationId xmlns:a16="http://schemas.microsoft.com/office/drawing/2014/main" id="{A6AC988B-01B9-5F40-BFCD-7A61A031F54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9E0922E-1CE4-B644-B18C-197859AA43FA}"/>
              </a:ext>
            </a:extLst>
          </p:cNvPr>
          <p:cNvSpPr>
            <a:spLocks noGrp="1"/>
          </p:cNvSpPr>
          <p:nvPr>
            <p:ph type="sldNum" sz="quarter" idx="12"/>
          </p:nvPr>
        </p:nvSpPr>
        <p:spPr/>
        <p:txBody>
          <a:bodyPr/>
          <a:lstStyle/>
          <a:p>
            <a:fld id="{334235C2-D638-0045-8250-779709452155}" type="slidenum">
              <a:rPr lang="cs-CZ" smtClean="0"/>
              <a:t>‹#›</a:t>
            </a:fld>
            <a:endParaRPr lang="cs-CZ"/>
          </a:p>
        </p:txBody>
      </p:sp>
    </p:spTree>
    <p:extLst>
      <p:ext uri="{BB962C8B-B14F-4D97-AF65-F5344CB8AC3E}">
        <p14:creationId xmlns:p14="http://schemas.microsoft.com/office/powerpoint/2010/main" val="255815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212057-2707-814A-9D6D-ECFCD7331F2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DEDD316-3F3B-CB48-BDDC-14275FFD7B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FE73072-D6BC-9242-B54D-D21F11581DB6}"/>
              </a:ext>
            </a:extLst>
          </p:cNvPr>
          <p:cNvSpPr>
            <a:spLocks noGrp="1"/>
          </p:cNvSpPr>
          <p:nvPr>
            <p:ph type="dt" sz="half" idx="10"/>
          </p:nvPr>
        </p:nvSpPr>
        <p:spPr/>
        <p:txBody>
          <a:bodyPr/>
          <a:lstStyle/>
          <a:p>
            <a:fld id="{296394AD-0352-D146-893D-140247066705}" type="datetimeFigureOut">
              <a:rPr lang="cs-CZ" smtClean="0"/>
              <a:t>04.12.2023</a:t>
            </a:fld>
            <a:endParaRPr lang="cs-CZ"/>
          </a:p>
        </p:txBody>
      </p:sp>
      <p:sp>
        <p:nvSpPr>
          <p:cNvPr id="5" name="Zástupný symbol pro zápatí 4">
            <a:extLst>
              <a:ext uri="{FF2B5EF4-FFF2-40B4-BE49-F238E27FC236}">
                <a16:creationId xmlns:a16="http://schemas.microsoft.com/office/drawing/2014/main" id="{34D4FBEF-17C0-AA47-9F6C-1170044B9F1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37E300E-743A-664E-A769-35DC4DE3ACFA}"/>
              </a:ext>
            </a:extLst>
          </p:cNvPr>
          <p:cNvSpPr>
            <a:spLocks noGrp="1"/>
          </p:cNvSpPr>
          <p:nvPr>
            <p:ph type="sldNum" sz="quarter" idx="12"/>
          </p:nvPr>
        </p:nvSpPr>
        <p:spPr/>
        <p:txBody>
          <a:bodyPr/>
          <a:lstStyle/>
          <a:p>
            <a:fld id="{334235C2-D638-0045-8250-779709452155}" type="slidenum">
              <a:rPr lang="cs-CZ" smtClean="0"/>
              <a:t>‹#›</a:t>
            </a:fld>
            <a:endParaRPr lang="cs-CZ"/>
          </a:p>
        </p:txBody>
      </p:sp>
    </p:spTree>
    <p:extLst>
      <p:ext uri="{BB962C8B-B14F-4D97-AF65-F5344CB8AC3E}">
        <p14:creationId xmlns:p14="http://schemas.microsoft.com/office/powerpoint/2010/main" val="18415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8E9178-6FC4-BE47-B6AB-D08C44C489B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6A5572A-90C8-7A4F-B20E-435C2DF943CA}"/>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D49ED98-C303-FE48-8E02-9F4D98396424}"/>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2AA1B242-822C-EE46-8333-3134A39D8D49}"/>
              </a:ext>
            </a:extLst>
          </p:cNvPr>
          <p:cNvSpPr>
            <a:spLocks noGrp="1"/>
          </p:cNvSpPr>
          <p:nvPr>
            <p:ph type="dt" sz="half" idx="10"/>
          </p:nvPr>
        </p:nvSpPr>
        <p:spPr/>
        <p:txBody>
          <a:bodyPr/>
          <a:lstStyle/>
          <a:p>
            <a:fld id="{296394AD-0352-D146-893D-140247066705}" type="datetimeFigureOut">
              <a:rPr lang="cs-CZ" smtClean="0"/>
              <a:t>04.12.2023</a:t>
            </a:fld>
            <a:endParaRPr lang="cs-CZ"/>
          </a:p>
        </p:txBody>
      </p:sp>
      <p:sp>
        <p:nvSpPr>
          <p:cNvPr id="6" name="Zástupný symbol pro zápatí 5">
            <a:extLst>
              <a:ext uri="{FF2B5EF4-FFF2-40B4-BE49-F238E27FC236}">
                <a16:creationId xmlns:a16="http://schemas.microsoft.com/office/drawing/2014/main" id="{21AFC850-0E78-4545-A013-533CC154626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C40DCF3-5D10-E140-A8E3-31ABA0DA7D3C}"/>
              </a:ext>
            </a:extLst>
          </p:cNvPr>
          <p:cNvSpPr>
            <a:spLocks noGrp="1"/>
          </p:cNvSpPr>
          <p:nvPr>
            <p:ph type="sldNum" sz="quarter" idx="12"/>
          </p:nvPr>
        </p:nvSpPr>
        <p:spPr/>
        <p:txBody>
          <a:bodyPr/>
          <a:lstStyle/>
          <a:p>
            <a:fld id="{334235C2-D638-0045-8250-779709452155}" type="slidenum">
              <a:rPr lang="cs-CZ" smtClean="0"/>
              <a:t>‹#›</a:t>
            </a:fld>
            <a:endParaRPr lang="cs-CZ"/>
          </a:p>
        </p:txBody>
      </p:sp>
    </p:spTree>
    <p:extLst>
      <p:ext uri="{BB962C8B-B14F-4D97-AF65-F5344CB8AC3E}">
        <p14:creationId xmlns:p14="http://schemas.microsoft.com/office/powerpoint/2010/main" val="57018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F81ABE-D348-AF44-A94A-F1A95EB57E1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B9B737F-C937-BB4F-B517-002229B1EC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5B785D9-6A4B-544F-B14B-08C7536168B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78CDC0B-30AD-0948-A346-02D291B6E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741E3FEE-4F78-2843-BE87-21328C6062D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840F2CE-D269-0843-B34C-BFB5EF10AA1D}"/>
              </a:ext>
            </a:extLst>
          </p:cNvPr>
          <p:cNvSpPr>
            <a:spLocks noGrp="1"/>
          </p:cNvSpPr>
          <p:nvPr>
            <p:ph type="dt" sz="half" idx="10"/>
          </p:nvPr>
        </p:nvSpPr>
        <p:spPr/>
        <p:txBody>
          <a:bodyPr/>
          <a:lstStyle/>
          <a:p>
            <a:fld id="{296394AD-0352-D146-893D-140247066705}" type="datetimeFigureOut">
              <a:rPr lang="cs-CZ" smtClean="0"/>
              <a:t>04.12.2023</a:t>
            </a:fld>
            <a:endParaRPr lang="cs-CZ"/>
          </a:p>
        </p:txBody>
      </p:sp>
      <p:sp>
        <p:nvSpPr>
          <p:cNvPr id="8" name="Zástupný symbol pro zápatí 7">
            <a:extLst>
              <a:ext uri="{FF2B5EF4-FFF2-40B4-BE49-F238E27FC236}">
                <a16:creationId xmlns:a16="http://schemas.microsoft.com/office/drawing/2014/main" id="{92BC7511-330A-3F4B-8E0B-9FFB747E62A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FF60199-7C04-2F40-A93A-6C6E51E0A7C8}"/>
              </a:ext>
            </a:extLst>
          </p:cNvPr>
          <p:cNvSpPr>
            <a:spLocks noGrp="1"/>
          </p:cNvSpPr>
          <p:nvPr>
            <p:ph type="sldNum" sz="quarter" idx="12"/>
          </p:nvPr>
        </p:nvSpPr>
        <p:spPr/>
        <p:txBody>
          <a:bodyPr/>
          <a:lstStyle/>
          <a:p>
            <a:fld id="{334235C2-D638-0045-8250-779709452155}" type="slidenum">
              <a:rPr lang="cs-CZ" smtClean="0"/>
              <a:t>‹#›</a:t>
            </a:fld>
            <a:endParaRPr lang="cs-CZ"/>
          </a:p>
        </p:txBody>
      </p:sp>
    </p:spTree>
    <p:extLst>
      <p:ext uri="{BB962C8B-B14F-4D97-AF65-F5344CB8AC3E}">
        <p14:creationId xmlns:p14="http://schemas.microsoft.com/office/powerpoint/2010/main" val="235620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3D76B7-A53C-DE47-88F3-1CDE034BCC5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BC901E8-076F-C44B-8405-E2181D940483}"/>
              </a:ext>
            </a:extLst>
          </p:cNvPr>
          <p:cNvSpPr>
            <a:spLocks noGrp="1"/>
          </p:cNvSpPr>
          <p:nvPr>
            <p:ph type="dt" sz="half" idx="10"/>
          </p:nvPr>
        </p:nvSpPr>
        <p:spPr/>
        <p:txBody>
          <a:bodyPr/>
          <a:lstStyle/>
          <a:p>
            <a:fld id="{296394AD-0352-D146-893D-140247066705}" type="datetimeFigureOut">
              <a:rPr lang="cs-CZ" smtClean="0"/>
              <a:t>04.12.2023</a:t>
            </a:fld>
            <a:endParaRPr lang="cs-CZ"/>
          </a:p>
        </p:txBody>
      </p:sp>
      <p:sp>
        <p:nvSpPr>
          <p:cNvPr id="4" name="Zástupný symbol pro zápatí 3">
            <a:extLst>
              <a:ext uri="{FF2B5EF4-FFF2-40B4-BE49-F238E27FC236}">
                <a16:creationId xmlns:a16="http://schemas.microsoft.com/office/drawing/2014/main" id="{7110A7D6-5B36-1049-81F2-DD16B0810FD3}"/>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154F676-4E58-8D49-8684-9031DBC857D6}"/>
              </a:ext>
            </a:extLst>
          </p:cNvPr>
          <p:cNvSpPr>
            <a:spLocks noGrp="1"/>
          </p:cNvSpPr>
          <p:nvPr>
            <p:ph type="sldNum" sz="quarter" idx="12"/>
          </p:nvPr>
        </p:nvSpPr>
        <p:spPr/>
        <p:txBody>
          <a:bodyPr/>
          <a:lstStyle/>
          <a:p>
            <a:fld id="{334235C2-D638-0045-8250-779709452155}" type="slidenum">
              <a:rPr lang="cs-CZ" smtClean="0"/>
              <a:t>‹#›</a:t>
            </a:fld>
            <a:endParaRPr lang="cs-CZ"/>
          </a:p>
        </p:txBody>
      </p:sp>
    </p:spTree>
    <p:extLst>
      <p:ext uri="{BB962C8B-B14F-4D97-AF65-F5344CB8AC3E}">
        <p14:creationId xmlns:p14="http://schemas.microsoft.com/office/powerpoint/2010/main" val="134380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7B32B3B-7077-5E42-99FA-9B799FCEA67E}"/>
              </a:ext>
            </a:extLst>
          </p:cNvPr>
          <p:cNvSpPr>
            <a:spLocks noGrp="1"/>
          </p:cNvSpPr>
          <p:nvPr>
            <p:ph type="dt" sz="half" idx="10"/>
          </p:nvPr>
        </p:nvSpPr>
        <p:spPr/>
        <p:txBody>
          <a:bodyPr/>
          <a:lstStyle/>
          <a:p>
            <a:fld id="{296394AD-0352-D146-893D-140247066705}" type="datetimeFigureOut">
              <a:rPr lang="cs-CZ" smtClean="0"/>
              <a:t>04.12.2023</a:t>
            </a:fld>
            <a:endParaRPr lang="cs-CZ"/>
          </a:p>
        </p:txBody>
      </p:sp>
      <p:sp>
        <p:nvSpPr>
          <p:cNvPr id="3" name="Zástupný symbol pro zápatí 2">
            <a:extLst>
              <a:ext uri="{FF2B5EF4-FFF2-40B4-BE49-F238E27FC236}">
                <a16:creationId xmlns:a16="http://schemas.microsoft.com/office/drawing/2014/main" id="{B6D7A05D-CEE8-D14A-9E3B-EF9594DDFF2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168A6713-0C8D-C64A-8E4C-39460648A1C3}"/>
              </a:ext>
            </a:extLst>
          </p:cNvPr>
          <p:cNvSpPr>
            <a:spLocks noGrp="1"/>
          </p:cNvSpPr>
          <p:nvPr>
            <p:ph type="sldNum" sz="quarter" idx="12"/>
          </p:nvPr>
        </p:nvSpPr>
        <p:spPr/>
        <p:txBody>
          <a:bodyPr/>
          <a:lstStyle/>
          <a:p>
            <a:fld id="{334235C2-D638-0045-8250-779709452155}" type="slidenum">
              <a:rPr lang="cs-CZ" smtClean="0"/>
              <a:t>‹#›</a:t>
            </a:fld>
            <a:endParaRPr lang="cs-CZ"/>
          </a:p>
        </p:txBody>
      </p:sp>
    </p:spTree>
    <p:extLst>
      <p:ext uri="{BB962C8B-B14F-4D97-AF65-F5344CB8AC3E}">
        <p14:creationId xmlns:p14="http://schemas.microsoft.com/office/powerpoint/2010/main" val="394667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87E821-3DA9-8B49-86A2-3E81DEC27B8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78CDD51-C7D7-2247-AC8C-EF28CB9EF8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82E2574-D790-7948-81D0-CB3FCB94D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BC72992-5D04-534B-A9FF-993796F0F9D9}"/>
              </a:ext>
            </a:extLst>
          </p:cNvPr>
          <p:cNvSpPr>
            <a:spLocks noGrp="1"/>
          </p:cNvSpPr>
          <p:nvPr>
            <p:ph type="dt" sz="half" idx="10"/>
          </p:nvPr>
        </p:nvSpPr>
        <p:spPr/>
        <p:txBody>
          <a:bodyPr/>
          <a:lstStyle/>
          <a:p>
            <a:fld id="{296394AD-0352-D146-893D-140247066705}" type="datetimeFigureOut">
              <a:rPr lang="cs-CZ" smtClean="0"/>
              <a:t>04.12.2023</a:t>
            </a:fld>
            <a:endParaRPr lang="cs-CZ"/>
          </a:p>
        </p:txBody>
      </p:sp>
      <p:sp>
        <p:nvSpPr>
          <p:cNvPr id="6" name="Zástupný symbol pro zápatí 5">
            <a:extLst>
              <a:ext uri="{FF2B5EF4-FFF2-40B4-BE49-F238E27FC236}">
                <a16:creationId xmlns:a16="http://schemas.microsoft.com/office/drawing/2014/main" id="{9A3D0160-0AA9-8E41-9AEF-E6C1A5DB968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3879CE8-88E0-7641-89FE-535AB19E98C2}"/>
              </a:ext>
            </a:extLst>
          </p:cNvPr>
          <p:cNvSpPr>
            <a:spLocks noGrp="1"/>
          </p:cNvSpPr>
          <p:nvPr>
            <p:ph type="sldNum" sz="quarter" idx="12"/>
          </p:nvPr>
        </p:nvSpPr>
        <p:spPr/>
        <p:txBody>
          <a:bodyPr/>
          <a:lstStyle/>
          <a:p>
            <a:fld id="{334235C2-D638-0045-8250-779709452155}" type="slidenum">
              <a:rPr lang="cs-CZ" smtClean="0"/>
              <a:t>‹#›</a:t>
            </a:fld>
            <a:endParaRPr lang="cs-CZ"/>
          </a:p>
        </p:txBody>
      </p:sp>
    </p:spTree>
    <p:extLst>
      <p:ext uri="{BB962C8B-B14F-4D97-AF65-F5344CB8AC3E}">
        <p14:creationId xmlns:p14="http://schemas.microsoft.com/office/powerpoint/2010/main" val="320402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94FE86-5791-F649-8913-A99D6A98D7B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AF6A231B-773E-014D-8471-1320A6CD25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BE05F43-2C15-A246-B1FA-14182801F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7D73D4C-3F50-984E-B697-B82748C64F3B}"/>
              </a:ext>
            </a:extLst>
          </p:cNvPr>
          <p:cNvSpPr>
            <a:spLocks noGrp="1"/>
          </p:cNvSpPr>
          <p:nvPr>
            <p:ph type="dt" sz="half" idx="10"/>
          </p:nvPr>
        </p:nvSpPr>
        <p:spPr/>
        <p:txBody>
          <a:bodyPr/>
          <a:lstStyle/>
          <a:p>
            <a:fld id="{296394AD-0352-D146-893D-140247066705}" type="datetimeFigureOut">
              <a:rPr lang="cs-CZ" smtClean="0"/>
              <a:t>04.12.2023</a:t>
            </a:fld>
            <a:endParaRPr lang="cs-CZ"/>
          </a:p>
        </p:txBody>
      </p:sp>
      <p:sp>
        <p:nvSpPr>
          <p:cNvPr id="6" name="Zástupný symbol pro zápatí 5">
            <a:extLst>
              <a:ext uri="{FF2B5EF4-FFF2-40B4-BE49-F238E27FC236}">
                <a16:creationId xmlns:a16="http://schemas.microsoft.com/office/drawing/2014/main" id="{820337DA-DCD9-5748-86E5-D601ED8B70C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4681995-EFB0-9146-9E1E-C7082DFED8C7}"/>
              </a:ext>
            </a:extLst>
          </p:cNvPr>
          <p:cNvSpPr>
            <a:spLocks noGrp="1"/>
          </p:cNvSpPr>
          <p:nvPr>
            <p:ph type="sldNum" sz="quarter" idx="12"/>
          </p:nvPr>
        </p:nvSpPr>
        <p:spPr/>
        <p:txBody>
          <a:bodyPr/>
          <a:lstStyle/>
          <a:p>
            <a:fld id="{334235C2-D638-0045-8250-779709452155}" type="slidenum">
              <a:rPr lang="cs-CZ" smtClean="0"/>
              <a:t>‹#›</a:t>
            </a:fld>
            <a:endParaRPr lang="cs-CZ"/>
          </a:p>
        </p:txBody>
      </p:sp>
    </p:spTree>
    <p:extLst>
      <p:ext uri="{BB962C8B-B14F-4D97-AF65-F5344CB8AC3E}">
        <p14:creationId xmlns:p14="http://schemas.microsoft.com/office/powerpoint/2010/main" val="151512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69FF8CF-F2AD-1545-935A-3DABC1A8B5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44666C8-5AF7-B349-AF95-C5612137C2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D1D496B-4627-3948-8CEE-C5396423C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394AD-0352-D146-893D-140247066705}" type="datetimeFigureOut">
              <a:rPr lang="cs-CZ" smtClean="0"/>
              <a:t>04.12.2023</a:t>
            </a:fld>
            <a:endParaRPr lang="cs-CZ"/>
          </a:p>
        </p:txBody>
      </p:sp>
      <p:sp>
        <p:nvSpPr>
          <p:cNvPr id="5" name="Zástupný symbol pro zápatí 4">
            <a:extLst>
              <a:ext uri="{FF2B5EF4-FFF2-40B4-BE49-F238E27FC236}">
                <a16:creationId xmlns:a16="http://schemas.microsoft.com/office/drawing/2014/main" id="{2A377CE1-ED1B-AF4A-868C-9FA177FBF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C9433D8-65BD-A844-A0E1-CA0A68F13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235C2-D638-0045-8250-779709452155}" type="slidenum">
              <a:rPr lang="cs-CZ" smtClean="0"/>
              <a:t>‹#›</a:t>
            </a:fld>
            <a:endParaRPr lang="cs-CZ"/>
          </a:p>
        </p:txBody>
      </p:sp>
    </p:spTree>
    <p:extLst>
      <p:ext uri="{BB962C8B-B14F-4D97-AF65-F5344CB8AC3E}">
        <p14:creationId xmlns:p14="http://schemas.microsoft.com/office/powerpoint/2010/main" val="3145193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time_continue=16&amp;v=8goDVjYr5g4"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98vIn9QwKs" TargetMode="External"/><Relationship Id="rId2" Type="http://schemas.openxmlformats.org/officeDocument/2006/relationships/hyperlink" Target="https://www.youtube.com/watch?v=UYGUaUSEiH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sSgG5V-R3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CEC27341-4ABB-43EF-9E57-10A858F92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4D6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98C55-54CC-433B-905F-FB0B2D200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3414014"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parody2.jpg">
            <a:extLst>
              <a:ext uri="{FF2B5EF4-FFF2-40B4-BE49-F238E27FC236}">
                <a16:creationId xmlns:a16="http://schemas.microsoft.com/office/drawing/2014/main" id="{EE5E7E5B-A95A-A64C-884E-A52A8E9A4060}"/>
              </a:ext>
            </a:extLst>
          </p:cNvPr>
          <p:cNvPicPr>
            <a:picLocks noChangeAspect="1"/>
          </p:cNvPicPr>
          <p:nvPr/>
        </p:nvPicPr>
        <p:blipFill>
          <a:blip r:embed="rId2"/>
          <a:stretch>
            <a:fillRect/>
          </a:stretch>
        </p:blipFill>
        <p:spPr bwMode="auto">
          <a:xfrm>
            <a:off x="814559" y="1464099"/>
            <a:ext cx="2781372" cy="3929239"/>
          </a:xfrm>
          <a:prstGeom prst="rect">
            <a:avLst/>
          </a:prstGeom>
          <a:noFill/>
        </p:spPr>
      </p:pic>
      <p:sp>
        <p:nvSpPr>
          <p:cNvPr id="18" name="Rectangle 17">
            <a:extLst>
              <a:ext uri="{FF2B5EF4-FFF2-40B4-BE49-F238E27FC236}">
                <a16:creationId xmlns:a16="http://schemas.microsoft.com/office/drawing/2014/main" id="{19E21906-D4D4-4F16-9228-3E004930E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1968" y="485853"/>
            <a:ext cx="3575304"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bs3.jpg">
            <a:extLst>
              <a:ext uri="{FF2B5EF4-FFF2-40B4-BE49-F238E27FC236}">
                <a16:creationId xmlns:a16="http://schemas.microsoft.com/office/drawing/2014/main" id="{177A9C6A-A80B-AF47-BBEB-628FF08CFE73}"/>
              </a:ext>
            </a:extLst>
          </p:cNvPr>
          <p:cNvPicPr>
            <a:picLocks noChangeAspect="1"/>
          </p:cNvPicPr>
          <p:nvPr/>
        </p:nvPicPr>
        <p:blipFill>
          <a:blip r:embed="rId3"/>
          <a:stretch>
            <a:fillRect/>
          </a:stretch>
        </p:blipFill>
        <p:spPr bwMode="auto">
          <a:xfrm>
            <a:off x="4392567" y="1525078"/>
            <a:ext cx="2941124" cy="3807280"/>
          </a:xfrm>
          <a:prstGeom prst="rect">
            <a:avLst/>
          </a:prstGeom>
          <a:noFill/>
        </p:spPr>
      </p:pic>
      <p:sp>
        <p:nvSpPr>
          <p:cNvPr id="20" name="Rectangle 19">
            <a:extLst>
              <a:ext uri="{FF2B5EF4-FFF2-40B4-BE49-F238E27FC236}">
                <a16:creationId xmlns:a16="http://schemas.microsoft.com/office/drawing/2014/main" id="{865BCC85-4C69-4CFB-A36A-6A489B87F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139" y="484069"/>
            <a:ext cx="3899229" cy="2864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ázek 8" descr="Obsah obrázku text, exteriér, různé, delfín&#10;&#10;Popis byl vytvořen automaticky">
            <a:extLst>
              <a:ext uri="{FF2B5EF4-FFF2-40B4-BE49-F238E27FC236}">
                <a16:creationId xmlns:a16="http://schemas.microsoft.com/office/drawing/2014/main" id="{44A6FF1B-5FF8-534F-8BE4-113D2E620776}"/>
              </a:ext>
            </a:extLst>
          </p:cNvPr>
          <p:cNvPicPr>
            <a:picLocks noChangeAspect="1"/>
          </p:cNvPicPr>
          <p:nvPr/>
        </p:nvPicPr>
        <p:blipFill>
          <a:blip r:embed="rId4"/>
          <a:stretch>
            <a:fillRect/>
          </a:stretch>
        </p:blipFill>
        <p:spPr>
          <a:xfrm>
            <a:off x="8230234" y="798656"/>
            <a:ext cx="3055106" cy="2230228"/>
          </a:xfrm>
          <a:prstGeom prst="rect">
            <a:avLst/>
          </a:prstGeom>
        </p:spPr>
      </p:pic>
      <p:sp>
        <p:nvSpPr>
          <p:cNvPr id="22" name="Rectangle 21">
            <a:extLst>
              <a:ext uri="{FF2B5EF4-FFF2-40B4-BE49-F238E27FC236}">
                <a16:creationId xmlns:a16="http://schemas.microsoft.com/office/drawing/2014/main" id="{3A14BDAC-394B-4E9A-8ECE-61AA1A7C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139" y="3509152"/>
            <a:ext cx="3899229" cy="284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descr="Obsah obrázku text, zelená, savci, lev&#10;&#10;Popis byl vytvořen automaticky">
            <a:extLst>
              <a:ext uri="{FF2B5EF4-FFF2-40B4-BE49-F238E27FC236}">
                <a16:creationId xmlns:a16="http://schemas.microsoft.com/office/drawing/2014/main" id="{5E2169E9-D626-3547-A589-108B8FF22369}"/>
              </a:ext>
            </a:extLst>
          </p:cNvPr>
          <p:cNvPicPr>
            <a:picLocks noChangeAspect="1"/>
          </p:cNvPicPr>
          <p:nvPr/>
        </p:nvPicPr>
        <p:blipFill>
          <a:blip r:embed="rId5"/>
          <a:stretch>
            <a:fillRect/>
          </a:stretch>
        </p:blipFill>
        <p:spPr>
          <a:xfrm>
            <a:off x="8129873" y="4092321"/>
            <a:ext cx="3255829" cy="1701170"/>
          </a:xfrm>
          <a:prstGeom prst="rect">
            <a:avLst/>
          </a:prstGeom>
        </p:spPr>
      </p:pic>
    </p:spTree>
    <p:extLst>
      <p:ext uri="{BB962C8B-B14F-4D97-AF65-F5344CB8AC3E}">
        <p14:creationId xmlns:p14="http://schemas.microsoft.com/office/powerpoint/2010/main" val="412403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F1E358-6E47-0E44-8367-6FAAACB7399E}"/>
              </a:ext>
            </a:extLst>
          </p:cNvPr>
          <p:cNvSpPr>
            <a:spLocks noGrp="1"/>
          </p:cNvSpPr>
          <p:nvPr>
            <p:ph type="title"/>
          </p:nvPr>
        </p:nvSpPr>
        <p:spPr>
          <a:xfrm>
            <a:off x="1136397" y="502021"/>
            <a:ext cx="9688296" cy="1642969"/>
          </a:xfrm>
        </p:spPr>
        <p:txBody>
          <a:bodyPr anchor="b">
            <a:normAutofit/>
          </a:bodyPr>
          <a:lstStyle/>
          <a:p>
            <a:pPr>
              <a:defRPr/>
            </a:pPr>
            <a:r>
              <a:rPr lang="en-US" altLang="cs-CZ" sz="4000">
                <a:effectLst>
                  <a:outerShdw blurRad="38100" dist="38100" dir="2700000" algn="tl">
                    <a:srgbClr val="C0C0C0"/>
                  </a:outerShdw>
                </a:effectLst>
                <a:ea typeface="ＭＳ Ｐゴシック" panose="020B0600070205080204" pitchFamily="34" charset="-128"/>
              </a:rPr>
              <a:t>Effectivity of humor in advertising</a:t>
            </a:r>
          </a:p>
        </p:txBody>
      </p:sp>
      <p:sp>
        <p:nvSpPr>
          <p:cNvPr id="45058" name="Content Placeholder 2">
            <a:extLst>
              <a:ext uri="{FF2B5EF4-FFF2-40B4-BE49-F238E27FC236}">
                <a16:creationId xmlns:a16="http://schemas.microsoft.com/office/drawing/2014/main" id="{195F10E4-D24D-944F-8B3E-054123E7DDBC}"/>
              </a:ext>
            </a:extLst>
          </p:cNvPr>
          <p:cNvSpPr>
            <a:spLocks noGrp="1"/>
          </p:cNvSpPr>
          <p:nvPr>
            <p:ph idx="1"/>
          </p:nvPr>
        </p:nvSpPr>
        <p:spPr>
          <a:xfrm>
            <a:off x="1136397" y="2418409"/>
            <a:ext cx="9688296" cy="3454358"/>
          </a:xfrm>
        </p:spPr>
        <p:txBody>
          <a:bodyPr anchor="t">
            <a:normAutofit/>
          </a:bodyPr>
          <a:lstStyle/>
          <a:p>
            <a:pPr>
              <a:buFont typeface="Wingdings" pitchFamily="2" charset="2"/>
              <a:buChar char="²"/>
            </a:pPr>
            <a:r>
              <a:rPr lang="cs-CZ" altLang="cs-CZ" sz="2400" dirty="0">
                <a:ea typeface="ＭＳ Ｐゴシック" panose="020B0600070205080204" pitchFamily="34" charset="-128"/>
              </a:rPr>
              <a:t> humor </a:t>
            </a:r>
            <a:r>
              <a:rPr lang="cs-CZ" altLang="cs-CZ" sz="2400" dirty="0" err="1">
                <a:ea typeface="ＭＳ Ｐゴシック" panose="020B0600070205080204" pitchFamily="34" charset="-128"/>
              </a:rPr>
              <a:t>suppresses</a:t>
            </a:r>
            <a:r>
              <a:rPr lang="cs-CZ" altLang="cs-CZ" sz="2400" dirty="0">
                <a:ea typeface="ＭＳ Ｐゴシック" panose="020B0600070205080204" pitchFamily="34" charset="-128"/>
              </a:rPr>
              <a:t> negative </a:t>
            </a:r>
            <a:r>
              <a:rPr lang="cs-CZ" altLang="cs-CZ" sz="2400" dirty="0" err="1">
                <a:ea typeface="ＭＳ Ｐゴシック" panose="020B0600070205080204" pitchFamily="34" charset="-128"/>
              </a:rPr>
              <a:t>responses</a:t>
            </a:r>
            <a:r>
              <a:rPr lang="cs-CZ" altLang="cs-CZ" sz="2400" dirty="0">
                <a:ea typeface="ＭＳ Ｐゴシック" panose="020B0600070205080204" pitchFamily="34" charset="-128"/>
              </a:rPr>
              <a:t> to </a:t>
            </a:r>
            <a:r>
              <a:rPr lang="cs-CZ" altLang="cs-CZ" sz="2400" dirty="0" err="1">
                <a:ea typeface="ＭＳ Ｐゴシック" panose="020B0600070205080204" pitchFamily="34" charset="-128"/>
              </a:rPr>
              <a:t>advertising</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messages</a:t>
            </a:r>
            <a:r>
              <a:rPr lang="cs-CZ" altLang="cs-CZ" sz="2400" dirty="0">
                <a:ea typeface="ＭＳ Ｐゴシック" panose="020B0600070205080204" pitchFamily="34" charset="-128"/>
              </a:rPr>
              <a:t> </a:t>
            </a:r>
            <a:endParaRPr lang="en-US" altLang="cs-CZ" sz="2400" dirty="0">
              <a:ea typeface="ＭＳ Ｐゴシック" panose="020B0600070205080204" pitchFamily="34" charset="-128"/>
            </a:endParaRPr>
          </a:p>
          <a:p>
            <a:pPr>
              <a:buFont typeface="Wingdings" pitchFamily="2" charset="2"/>
              <a:buChar char="²"/>
            </a:pPr>
            <a:r>
              <a:rPr lang="cs-CZ" altLang="cs-CZ" sz="2400" dirty="0">
                <a:ea typeface="ＭＳ Ｐゴシック" panose="020B0600070205080204" pitchFamily="34" charset="-128"/>
              </a:rPr>
              <a:t> BUT </a:t>
            </a:r>
            <a:r>
              <a:rPr lang="cs-CZ" altLang="cs-CZ" sz="2400" dirty="0" err="1">
                <a:ea typeface="ＭＳ Ｐゴシック" panose="020B0600070205080204" pitchFamily="34" charset="-128"/>
              </a:rPr>
              <a:t>can</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reduce</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the</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credibility</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of</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an</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advertising</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message</a:t>
            </a:r>
            <a:endParaRPr lang="cs-CZ" altLang="cs-CZ" sz="2400" dirty="0">
              <a:ea typeface="ＭＳ Ｐゴシック" panose="020B0600070205080204" pitchFamily="34" charset="-128"/>
            </a:endParaRPr>
          </a:p>
          <a:p>
            <a:pPr>
              <a:buFont typeface="Wingdings" pitchFamily="2" charset="2"/>
              <a:buChar char="²"/>
            </a:pPr>
            <a:r>
              <a:rPr lang="en-US" altLang="cs-CZ" sz="2400" b="1" u="sng" dirty="0">
                <a:solidFill>
                  <a:srgbClr val="000000"/>
                </a:solidFill>
                <a:latin typeface="Calibri" panose="020F0502020204030204" pitchFamily="34" charset="0"/>
              </a:rPr>
              <a:t> vampire effect</a:t>
            </a:r>
            <a:r>
              <a:rPr lang="en-US" altLang="cs-CZ" sz="2400" dirty="0">
                <a:solidFill>
                  <a:srgbClr val="000000"/>
                </a:solidFill>
                <a:latin typeface="Calibri" panose="020F0502020204030204" pitchFamily="34" charset="0"/>
              </a:rPr>
              <a:t> - occurs when the consumer</a:t>
            </a:r>
            <a:r>
              <a:rPr lang="en-US" altLang="en-US" sz="2400" dirty="0">
                <a:solidFill>
                  <a:srgbClr val="000000"/>
                </a:solidFill>
                <a:latin typeface="Calibri" panose="020F0502020204030204" pitchFamily="34" charset="0"/>
              </a:rPr>
              <a:t>’</a:t>
            </a:r>
            <a:r>
              <a:rPr lang="en-US" altLang="cs-CZ" sz="2400" dirty="0">
                <a:solidFill>
                  <a:srgbClr val="000000"/>
                </a:solidFill>
                <a:latin typeface="Calibri" panose="020F0502020204030204" pitchFamily="34" charset="0"/>
              </a:rPr>
              <a:t>s attention is sucked away, by one factor or another, from the most crucial piece of the ad – the brand itself.</a:t>
            </a:r>
            <a:br>
              <a:rPr lang="cs-CZ" altLang="cs-CZ" sz="2400" dirty="0">
                <a:ea typeface="ＭＳ Ｐゴシック" panose="020B0600070205080204" pitchFamily="34" charset="-128"/>
              </a:rPr>
            </a:br>
            <a:endParaRPr lang="cs-CZ" altLang="cs-CZ" sz="2400" dirty="0">
              <a:ea typeface="ＭＳ Ｐゴシック" panose="020B0600070205080204" pitchFamily="34" charset="-128"/>
            </a:endParaRPr>
          </a:p>
        </p:txBody>
      </p:sp>
      <p:sp>
        <p:nvSpPr>
          <p:cNvPr id="73" name="Rectangle 7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54706-752B-5047-82EE-C30A437FB8F7}"/>
              </a:ext>
            </a:extLst>
          </p:cNvPr>
          <p:cNvSpPr>
            <a:spLocks noGrp="1"/>
          </p:cNvSpPr>
          <p:nvPr>
            <p:ph type="title"/>
          </p:nvPr>
        </p:nvSpPr>
        <p:spPr>
          <a:xfrm>
            <a:off x="594360" y="339117"/>
            <a:ext cx="11003280" cy="1619890"/>
          </a:xfrm>
        </p:spPr>
        <p:txBody>
          <a:bodyPr anchor="ctr">
            <a:normAutofit/>
          </a:bodyPr>
          <a:lstStyle/>
          <a:p>
            <a:pPr>
              <a:defRPr/>
            </a:pPr>
            <a:r>
              <a:rPr lang="en-US" altLang="cs-CZ">
                <a:effectLst>
                  <a:outerShdw blurRad="38100" dist="38100" dir="2700000" algn="tl">
                    <a:srgbClr val="C0C0C0"/>
                  </a:outerShdw>
                </a:effectLst>
                <a:ea typeface="ＭＳ Ｐゴシック" panose="020B0600070205080204" pitchFamily="34" charset="-128"/>
              </a:rPr>
              <a:t>Effectivity of humor in advertising</a:t>
            </a:r>
          </a:p>
        </p:txBody>
      </p:sp>
      <p:grpSp>
        <p:nvGrpSpPr>
          <p:cNvPr id="75" name="Group 74">
            <a:extLst>
              <a:ext uri="{FF2B5EF4-FFF2-40B4-BE49-F238E27FC236}">
                <a16:creationId xmlns:a16="http://schemas.microsoft.com/office/drawing/2014/main" id="{C57F67D8-2BFF-4661-AFAF-E2CE8B7DCE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484632"/>
            <a:ext cx="242107" cy="1340860"/>
            <a:chOff x="56167" y="484632"/>
            <a:chExt cx="242107" cy="1340860"/>
          </a:xfrm>
        </p:grpSpPr>
        <p:sp>
          <p:nvSpPr>
            <p:cNvPr id="76" name="Rectangle 2">
              <a:extLst>
                <a:ext uri="{FF2B5EF4-FFF2-40B4-BE49-F238E27FC236}">
                  <a16:creationId xmlns:a16="http://schemas.microsoft.com/office/drawing/2014/main" id="{4E1D4D71-728F-4B12-9CBF-3E5ABDA9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9">
              <a:extLst>
                <a:ext uri="{FF2B5EF4-FFF2-40B4-BE49-F238E27FC236}">
                  <a16:creationId xmlns:a16="http://schemas.microsoft.com/office/drawing/2014/main" id="{3513D1C2-B9D1-43DC-8B39-AA4FF5AAD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26CB8B66-F1A8-4DE9-AA67-8A7469BD7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1F72E235-B6DE-4EE7-B11D-3FBEF9DC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
              <a:extLst>
                <a:ext uri="{FF2B5EF4-FFF2-40B4-BE49-F238E27FC236}">
                  <a16:creationId xmlns:a16="http://schemas.microsoft.com/office/drawing/2014/main" id="{BA8C164F-E124-4ECF-9FD9-35C1F8E27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9">
              <a:extLst>
                <a:ext uri="{FF2B5EF4-FFF2-40B4-BE49-F238E27FC236}">
                  <a16:creationId xmlns:a16="http://schemas.microsoft.com/office/drawing/2014/main" id="{0151D52D-979C-4B9F-A037-D9DC74536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2">
              <a:extLst>
                <a:ext uri="{FF2B5EF4-FFF2-40B4-BE49-F238E27FC236}">
                  <a16:creationId xmlns:a16="http://schemas.microsoft.com/office/drawing/2014/main" id="{EE8F116C-C879-4D3A-8F6D-A25B7125E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9">
              <a:extLst>
                <a:ext uri="{FF2B5EF4-FFF2-40B4-BE49-F238E27FC236}">
                  <a16:creationId xmlns:a16="http://schemas.microsoft.com/office/drawing/2014/main" id="{6709DF44-7C20-4444-8862-A9203CBE6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id="{4D6A9505-9408-4DC6-BD50-75A8C6949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419FC7F2-FF7B-464A-8956-817BAD265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C0E235C3-2297-4887-8CF9-78B61DA7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741D2A4A-2FC3-46D1-94A7-C4BA4823B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a:extLst>
                <a:ext uri="{FF2B5EF4-FFF2-40B4-BE49-F238E27FC236}">
                  <a16:creationId xmlns:a16="http://schemas.microsoft.com/office/drawing/2014/main" id="{2E7DFA72-3CFE-4FB2-A769-C3D65C30C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59">
              <a:extLst>
                <a:ext uri="{FF2B5EF4-FFF2-40B4-BE49-F238E27FC236}">
                  <a16:creationId xmlns:a16="http://schemas.microsoft.com/office/drawing/2014/main" id="{FFB273F7-B602-4697-92DA-B9C0B70E3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2">
              <a:extLst>
                <a:ext uri="{FF2B5EF4-FFF2-40B4-BE49-F238E27FC236}">
                  <a16:creationId xmlns:a16="http://schemas.microsoft.com/office/drawing/2014/main" id="{C76D34E0-BC86-46D8-920E-594A3C4B6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59">
              <a:extLst>
                <a:ext uri="{FF2B5EF4-FFF2-40B4-BE49-F238E27FC236}">
                  <a16:creationId xmlns:a16="http://schemas.microsoft.com/office/drawing/2014/main" id="{F17BC71C-4B64-4990-90FF-78123B720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
              <a:extLst>
                <a:ext uri="{FF2B5EF4-FFF2-40B4-BE49-F238E27FC236}">
                  <a16:creationId xmlns:a16="http://schemas.microsoft.com/office/drawing/2014/main" id="{C807F90E-DB0C-4841-BFE0-9413759C2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59">
              <a:extLst>
                <a:ext uri="{FF2B5EF4-FFF2-40B4-BE49-F238E27FC236}">
                  <a16:creationId xmlns:a16="http://schemas.microsoft.com/office/drawing/2014/main" id="{F7E71EE5-0746-4E81-B154-BAC5FF867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2">
              <a:extLst>
                <a:ext uri="{FF2B5EF4-FFF2-40B4-BE49-F238E27FC236}">
                  <a16:creationId xmlns:a16="http://schemas.microsoft.com/office/drawing/2014/main" id="{7FDDC085-25CA-4499-AAD9-DEA203522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59">
              <a:extLst>
                <a:ext uri="{FF2B5EF4-FFF2-40B4-BE49-F238E27FC236}">
                  <a16:creationId xmlns:a16="http://schemas.microsoft.com/office/drawing/2014/main" id="{1303C688-1ED7-46BE-B0EC-4638C5494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082" name="Content Placeholder 2">
            <a:extLst>
              <a:ext uri="{FF2B5EF4-FFF2-40B4-BE49-F238E27FC236}">
                <a16:creationId xmlns:a16="http://schemas.microsoft.com/office/drawing/2014/main" id="{2CA97859-D2CD-A74B-91A3-8837F05B78AE}"/>
              </a:ext>
            </a:extLst>
          </p:cNvPr>
          <p:cNvSpPr>
            <a:spLocks noGrp="1"/>
          </p:cNvSpPr>
          <p:nvPr>
            <p:ph idx="1"/>
          </p:nvPr>
        </p:nvSpPr>
        <p:spPr>
          <a:xfrm>
            <a:off x="597407" y="2721429"/>
            <a:ext cx="11000233" cy="3494314"/>
          </a:xfrm>
        </p:spPr>
        <p:txBody>
          <a:bodyPr anchor="ctr">
            <a:normAutofit/>
          </a:bodyPr>
          <a:lstStyle/>
          <a:p>
            <a:pPr marL="0" indent="0">
              <a:buNone/>
            </a:pPr>
            <a:r>
              <a:rPr lang="cs-CZ" altLang="cs-CZ" sz="2400" dirty="0" err="1">
                <a:ea typeface="ＭＳ Ｐゴシック" panose="020B0600070205080204" pitchFamily="34" charset="-128"/>
              </a:rPr>
              <a:t>The</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success</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of</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humorous</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advertising</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is</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significantly</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influenced</a:t>
            </a:r>
            <a:r>
              <a:rPr lang="cs-CZ" altLang="cs-CZ" sz="2400" dirty="0">
                <a:ea typeface="ＭＳ Ｐゴシック" panose="020B0600070205080204" pitchFamily="34" charset="-128"/>
              </a:rPr>
              <a:t> by</a:t>
            </a:r>
            <a:r>
              <a:rPr lang="en-US" altLang="cs-CZ" sz="2400" dirty="0">
                <a:ea typeface="ＭＳ Ｐゴシック" panose="020B0600070205080204" pitchFamily="34" charset="-128"/>
              </a:rPr>
              <a:t>:</a:t>
            </a:r>
            <a:br>
              <a:rPr lang="en-US" altLang="cs-CZ" sz="2400" dirty="0">
                <a:ea typeface="ＭＳ Ｐゴシック" panose="020B0600070205080204" pitchFamily="34" charset="-128"/>
              </a:rPr>
            </a:br>
            <a:endParaRPr lang="en-US" altLang="cs-CZ" sz="2400" dirty="0">
              <a:ea typeface="ＭＳ Ｐゴシック" panose="020B0600070205080204" pitchFamily="34" charset="-128"/>
            </a:endParaRPr>
          </a:p>
          <a:p>
            <a:pPr marL="457200" indent="-457200">
              <a:buAutoNum type="arabicPeriod"/>
            </a:pPr>
            <a:r>
              <a:rPr lang="en-US" sz="2400" dirty="0">
                <a:latin typeface="Calibri" charset="0"/>
              </a:rPr>
              <a:t>Type of humor</a:t>
            </a:r>
          </a:p>
          <a:p>
            <a:pPr marL="457200" indent="-457200">
              <a:buAutoNum type="arabicPeriod"/>
            </a:pPr>
            <a:r>
              <a:rPr lang="en-US" sz="2400" dirty="0">
                <a:latin typeface="Calibri" charset="0"/>
              </a:rPr>
              <a:t>Product category</a:t>
            </a:r>
          </a:p>
          <a:p>
            <a:pPr marL="457200" indent="-457200">
              <a:buAutoNum type="arabicPeriod"/>
            </a:pPr>
            <a:r>
              <a:rPr lang="en-US" sz="2400" dirty="0">
                <a:latin typeface="Calibri" charset="0"/>
              </a:rPr>
              <a:t>Audience</a:t>
            </a:r>
          </a:p>
          <a:p>
            <a:pPr marL="0" indent="0">
              <a:buNone/>
            </a:pPr>
            <a:endParaRPr lang="en-US" altLang="cs-CZ" sz="2400" dirty="0">
              <a:ea typeface="ＭＳ Ｐゴシック" panose="020B0600070205080204" pitchFamily="34" charset="-128"/>
            </a:endParaRPr>
          </a:p>
        </p:txBody>
      </p:sp>
      <p:sp>
        <p:nvSpPr>
          <p:cNvPr id="97" name="Rectangle 96">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0CD2B-7030-FB4C-AE8E-25BA4B21B6B0}"/>
              </a:ext>
            </a:extLst>
          </p:cNvPr>
          <p:cNvSpPr>
            <a:spLocks noGrp="1"/>
          </p:cNvSpPr>
          <p:nvPr>
            <p:ph type="title"/>
          </p:nvPr>
        </p:nvSpPr>
        <p:spPr>
          <a:xfrm>
            <a:off x="1371599" y="294538"/>
            <a:ext cx="9895951" cy="1033669"/>
          </a:xfrm>
        </p:spPr>
        <p:txBody>
          <a:bodyPr>
            <a:normAutofit/>
          </a:bodyPr>
          <a:lstStyle/>
          <a:p>
            <a:pPr>
              <a:defRPr/>
            </a:pPr>
            <a:r>
              <a:rPr lang="en-US" altLang="cs-CZ" sz="4000">
                <a:solidFill>
                  <a:srgbClr val="FFFFFF"/>
                </a:solidFill>
                <a:effectLst>
                  <a:outerShdw blurRad="38100" dist="38100" dir="2700000" algn="tl">
                    <a:srgbClr val="C0C0C0"/>
                  </a:outerShdw>
                </a:effectLst>
                <a:ea typeface="ＭＳ Ｐゴシック" panose="020B0600070205080204" pitchFamily="34" charset="-128"/>
              </a:rPr>
              <a:t>Types of humor</a:t>
            </a:r>
          </a:p>
        </p:txBody>
      </p:sp>
      <p:sp>
        <p:nvSpPr>
          <p:cNvPr id="47106" name="Content Placeholder 2">
            <a:extLst>
              <a:ext uri="{FF2B5EF4-FFF2-40B4-BE49-F238E27FC236}">
                <a16:creationId xmlns:a16="http://schemas.microsoft.com/office/drawing/2014/main" id="{498A904E-B7B3-2744-B46D-C7BA438B0D92}"/>
              </a:ext>
            </a:extLst>
          </p:cNvPr>
          <p:cNvSpPr>
            <a:spLocks noGrp="1"/>
          </p:cNvSpPr>
          <p:nvPr>
            <p:ph idx="1"/>
          </p:nvPr>
        </p:nvSpPr>
        <p:spPr>
          <a:xfrm>
            <a:off x="1371599" y="2318197"/>
            <a:ext cx="9724031" cy="3683358"/>
          </a:xfrm>
        </p:spPr>
        <p:txBody>
          <a:bodyPr anchor="ctr">
            <a:normAutofit/>
          </a:bodyPr>
          <a:lstStyle/>
          <a:p>
            <a:pPr>
              <a:buFont typeface="Wingdings" pitchFamily="2" charset="2"/>
              <a:buChar char="²"/>
            </a:pPr>
            <a:r>
              <a:rPr lang="en-US" altLang="cs-CZ" sz="2000" dirty="0">
                <a:ea typeface="ＭＳ Ｐゴシック" panose="020B0600070205080204" pitchFamily="34" charset="-128"/>
              </a:rPr>
              <a:t>irony, sarcasm, pun, satire, absurdity, parody, slapstick; </a:t>
            </a:r>
            <a:br>
              <a:rPr lang="en-US" altLang="cs-CZ" sz="2000" dirty="0">
                <a:ea typeface="ＭＳ Ｐゴシック" panose="020B0600070205080204" pitchFamily="34" charset="-128"/>
              </a:rPr>
            </a:br>
            <a:r>
              <a:rPr lang="en-US" altLang="cs-CZ" sz="2000" dirty="0">
                <a:ea typeface="ＭＳ Ｐゴシック" panose="020B0600070205080204" pitchFamily="34" charset="-128"/>
              </a:rPr>
              <a:t>sexual or black humor</a:t>
            </a:r>
            <a:br>
              <a:rPr lang="cs-CZ" altLang="cs-CZ" sz="2000" dirty="0">
                <a:ea typeface="ＭＳ Ｐゴシック" panose="020B0600070205080204" pitchFamily="34" charset="-128"/>
              </a:rPr>
            </a:br>
            <a:endParaRPr lang="cs-CZ" altLang="cs-CZ" sz="2000" dirty="0">
              <a:ea typeface="ＭＳ Ｐゴシック" panose="020B0600070205080204" pitchFamily="34" charset="-128"/>
            </a:endParaRPr>
          </a:p>
          <a:p>
            <a:pPr>
              <a:buFont typeface="Wingdings" pitchFamily="2" charset="2"/>
              <a:buChar char="²"/>
            </a:pPr>
            <a:r>
              <a:rPr lang="en-US" altLang="cs-CZ" sz="2000" dirty="0">
                <a:ea typeface="ＭＳ Ｐゴシック" panose="020B0600070205080204" pitchFamily="34" charset="-128"/>
              </a:rPr>
              <a:t>choice has to be done with regard to the target group</a:t>
            </a:r>
            <a:br>
              <a:rPr lang="cs-CZ" altLang="cs-CZ" sz="2000" dirty="0">
                <a:ea typeface="ＭＳ Ｐゴシック" panose="020B0600070205080204" pitchFamily="34" charset="-128"/>
              </a:rPr>
            </a:br>
            <a:endParaRPr lang="cs-CZ" altLang="cs-CZ" sz="2000" dirty="0">
              <a:ea typeface="ＭＳ Ｐゴシック" panose="020B0600070205080204" pitchFamily="34" charset="-128"/>
            </a:endParaRPr>
          </a:p>
          <a:p>
            <a:pPr>
              <a:buFont typeface="Wingdings" pitchFamily="2" charset="2"/>
              <a:buChar char="²"/>
            </a:pPr>
            <a:r>
              <a:rPr lang="cs-CZ" altLang="cs-CZ" sz="2000" dirty="0">
                <a:ea typeface="ＭＳ Ｐゴシック" panose="020B0600070205080204" pitchFamily="34" charset="-128"/>
              </a:rPr>
              <a:t>very </a:t>
            </a:r>
            <a:r>
              <a:rPr lang="cs-CZ" altLang="cs-CZ" sz="2000" dirty="0" err="1">
                <a:ea typeface="ＭＳ Ｐゴシック" panose="020B0600070205080204" pitchFamily="34" charset="-128"/>
              </a:rPr>
              <a:t>effective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is</a:t>
            </a:r>
            <a:r>
              <a:rPr lang="cs-CZ" altLang="cs-CZ" sz="2000" dirty="0">
                <a:ea typeface="ＭＳ Ｐゴシック" panose="020B0600070205080204" pitchFamily="34" charset="-128"/>
              </a:rPr>
              <a:t> humor, </a:t>
            </a:r>
            <a:r>
              <a:rPr lang="cs-CZ" altLang="cs-CZ" sz="2000" dirty="0" err="1">
                <a:ea typeface="ＭＳ Ｐゴシック" panose="020B0600070205080204" pitchFamily="34" charset="-128"/>
              </a:rPr>
              <a:t>which</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does</a:t>
            </a:r>
            <a:r>
              <a:rPr lang="cs-CZ" altLang="cs-CZ" sz="2000" dirty="0">
                <a:ea typeface="ＭＳ Ｐゴシック" panose="020B0600070205080204" pitchFamily="34" charset="-128"/>
              </a:rPr>
              <a:t> not cause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recipient to </a:t>
            </a:r>
            <a:r>
              <a:rPr lang="cs-CZ" altLang="cs-CZ" sz="2000" dirty="0" err="1">
                <a:ea typeface="ＭＳ Ｐゴシック" panose="020B0600070205080204" pitchFamily="34" charset="-128"/>
              </a:rPr>
              <a:t>laugh</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yet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entertains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him</a:t>
            </a:r>
            <a:r>
              <a:rPr lang="cs-CZ" altLang="cs-CZ" sz="2000" dirty="0">
                <a:ea typeface="ＭＳ Ｐゴシック" panose="020B0600070205080204" pitchFamily="34" charset="-128"/>
              </a:rPr>
              <a:t> and </a:t>
            </a:r>
            <a:r>
              <a:rPr lang="cs-CZ" altLang="cs-CZ" sz="2000" dirty="0" err="1">
                <a:ea typeface="ＭＳ Ｐゴシック" panose="020B0600070205080204" pitchFamily="34" charset="-128"/>
              </a:rPr>
              <a:t>brings</a:t>
            </a:r>
            <a:r>
              <a:rPr lang="cs-CZ" altLang="cs-CZ" sz="2000" dirty="0">
                <a:ea typeface="ＭＳ Ｐゴシック" panose="020B0600070205080204" pitchFamily="34" charset="-128"/>
              </a:rPr>
              <a:t> a smile to his face. In </a:t>
            </a:r>
            <a:r>
              <a:rPr lang="cs-CZ" altLang="cs-CZ" sz="2000" dirty="0" err="1">
                <a:ea typeface="ＭＳ Ｐゴシック" panose="020B0600070205080204" pitchFamily="34" charset="-128"/>
              </a:rPr>
              <a:t>this</a:t>
            </a:r>
            <a:r>
              <a:rPr lang="cs-CZ" altLang="cs-CZ" sz="2000" dirty="0">
                <a:ea typeface="ＭＳ Ｐゴシック" panose="020B0600070205080204" pitchFamily="34" charset="-128"/>
              </a:rPr>
              <a:t> case,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recipient </a:t>
            </a:r>
            <a:r>
              <a:rPr lang="cs-CZ" altLang="cs-CZ" sz="2000" dirty="0" err="1">
                <a:ea typeface="ＭＳ Ｐゴシック" panose="020B0600070205080204" pitchFamily="34" charset="-128"/>
              </a:rPr>
              <a:t>is</a:t>
            </a:r>
            <a:r>
              <a:rPr lang="cs-CZ" altLang="cs-CZ" sz="2000" dirty="0">
                <a:ea typeface="ＭＳ Ｐゴシック" panose="020B0600070205080204" pitchFamily="34" charset="-128"/>
              </a:rPr>
              <a:t> more open to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advertising</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message</a:t>
            </a:r>
            <a:r>
              <a:rPr lang="cs-CZ" altLang="cs-CZ" sz="2000" dirty="0">
                <a:ea typeface="ＭＳ Ｐゴシック" panose="020B0600070205080204" pitchFamily="34" charset="-128"/>
              </a:rPr>
              <a:t> and </a:t>
            </a:r>
            <a:r>
              <a:rPr lang="cs-CZ" altLang="cs-CZ" sz="2000" dirty="0" err="1">
                <a:ea typeface="ＭＳ Ｐゴシック" panose="020B0600070205080204" pitchFamily="34" charset="-128"/>
              </a:rPr>
              <a:t>receives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it</a:t>
            </a:r>
            <a:br>
              <a:rPr lang="cs-CZ" altLang="cs-CZ" sz="2000" dirty="0">
                <a:ea typeface="ＭＳ Ｐゴシック" panose="020B0600070205080204" pitchFamily="34" charset="-128"/>
              </a:rPr>
            </a:br>
            <a:endParaRPr lang="cs-CZ" altLang="cs-CZ" sz="2000" dirty="0">
              <a:ea typeface="ＭＳ Ｐゴシック" panose="020B0600070205080204" pitchFamily="34" charset="-128"/>
            </a:endParaRPr>
          </a:p>
          <a:p>
            <a:pPr>
              <a:buFont typeface="Wingdings" pitchFamily="2" charset="2"/>
              <a:buChar char="²"/>
            </a:pPr>
            <a:endParaRPr lang="en-US" altLang="cs-CZ" sz="2000" dirty="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16B22-3157-1F4A-AB5D-8B8571D89771}"/>
              </a:ext>
            </a:extLst>
          </p:cNvPr>
          <p:cNvSpPr>
            <a:spLocks noGrp="1"/>
          </p:cNvSpPr>
          <p:nvPr>
            <p:ph type="title"/>
          </p:nvPr>
        </p:nvSpPr>
        <p:spPr>
          <a:xfrm>
            <a:off x="1036685" y="1152144"/>
            <a:ext cx="3794760" cy="3072393"/>
          </a:xfrm>
        </p:spPr>
        <p:txBody>
          <a:bodyPr vert="horz" lIns="91440" tIns="45720" rIns="91440" bIns="45720" rtlCol="0" anchor="b">
            <a:normAutofit/>
          </a:bodyPr>
          <a:lstStyle/>
          <a:p>
            <a:pPr>
              <a:defRPr/>
            </a:pPr>
            <a:r>
              <a:rPr lang="en-US" altLang="cs-CZ" sz="5600" kern="1200">
                <a:solidFill>
                  <a:schemeClr val="tx1"/>
                </a:solidFill>
                <a:effectLst>
                  <a:outerShdw blurRad="38100" dist="38100" dir="2700000" algn="tl">
                    <a:srgbClr val="C0C0C0"/>
                  </a:outerShdw>
                </a:effectLst>
                <a:latin typeface="+mj-lt"/>
                <a:ea typeface="+mj-ea"/>
                <a:cs typeface="+mj-cs"/>
              </a:rPr>
              <a:t>Types of humor</a:t>
            </a:r>
          </a:p>
        </p:txBody>
      </p:sp>
      <p:sp>
        <p:nvSpPr>
          <p:cNvPr id="48130" name="Content Placeholder 2">
            <a:extLst>
              <a:ext uri="{FF2B5EF4-FFF2-40B4-BE49-F238E27FC236}">
                <a16:creationId xmlns:a16="http://schemas.microsoft.com/office/drawing/2014/main" id="{91A1EC30-3229-3545-BB5A-F1A9EEDD2AED}"/>
              </a:ext>
            </a:extLst>
          </p:cNvPr>
          <p:cNvSpPr>
            <a:spLocks noGrp="1"/>
          </p:cNvSpPr>
          <p:nvPr>
            <p:ph idx="1"/>
          </p:nvPr>
        </p:nvSpPr>
        <p:spPr>
          <a:xfrm>
            <a:off x="1036684" y="4462272"/>
            <a:ext cx="3794760" cy="1272831"/>
          </a:xfrm>
        </p:spPr>
        <p:txBody>
          <a:bodyPr vert="horz" lIns="91440" tIns="45720" rIns="91440" bIns="45720" rtlCol="0" anchor="t">
            <a:normAutofit/>
          </a:bodyPr>
          <a:lstStyle/>
          <a:p>
            <a:pPr marL="0" indent="0">
              <a:buNone/>
            </a:pPr>
            <a:r>
              <a:rPr lang="en-US" altLang="cs-CZ" sz="2000" b="1" u="sng" kern="1200">
                <a:solidFill>
                  <a:schemeClr val="tx1"/>
                </a:solidFill>
                <a:latin typeface="+mn-lt"/>
                <a:ea typeface="+mn-ea"/>
                <a:cs typeface="+mn-cs"/>
              </a:rPr>
              <a:t>Irony</a:t>
            </a:r>
            <a:r>
              <a:rPr lang="en-US" altLang="cs-CZ" sz="2000" kern="1200">
                <a:solidFill>
                  <a:schemeClr val="tx1"/>
                </a:solidFill>
                <a:latin typeface="+mn-lt"/>
                <a:ea typeface="+mn-ea"/>
                <a:cs typeface="+mn-cs"/>
              </a:rPr>
              <a:t> - a type of usually humorous expression in which you say the opposite of what you intend</a:t>
            </a:r>
          </a:p>
        </p:txBody>
      </p:sp>
      <p:grpSp>
        <p:nvGrpSpPr>
          <p:cNvPr id="80" name="Group 79">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81"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131" name="Picture 2" descr="irony1.jpeg">
            <a:extLst>
              <a:ext uri="{FF2B5EF4-FFF2-40B4-BE49-F238E27FC236}">
                <a16:creationId xmlns:a16="http://schemas.microsoft.com/office/drawing/2014/main" id="{22C72150-F7E4-984A-98B2-7A5E14DEA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19404" y="1273925"/>
            <a:ext cx="6192981" cy="43350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a:extLst>
              <a:ext uri="{FF2B5EF4-FFF2-40B4-BE49-F238E27FC236}">
                <a16:creationId xmlns:a16="http://schemas.microsoft.com/office/drawing/2014/main" id="{4EF890D5-5608-9148-BF60-638F405D07B2}"/>
              </a:ext>
            </a:extLst>
          </p:cNvPr>
          <p:cNvSpPr/>
          <p:nvPr/>
        </p:nvSpPr>
        <p:spPr>
          <a:xfrm>
            <a:off x="5489029" y="5910340"/>
            <a:ext cx="6096000" cy="646331"/>
          </a:xfrm>
          <a:prstGeom prst="rect">
            <a:avLst/>
          </a:prstGeom>
        </p:spPr>
        <p:txBody>
          <a:bodyPr>
            <a:spAutoFit/>
          </a:bodyPr>
          <a:lstStyle/>
          <a:p>
            <a:pPr>
              <a:spcBef>
                <a:spcPct val="0"/>
              </a:spcBef>
            </a:pPr>
            <a:r>
              <a:rPr lang="en-US" altLang="cs-CZ" dirty="0">
                <a:latin typeface="Arial" panose="020B0604020202020204" pitchFamily="34" charset="0"/>
                <a:hlinkClick r:id="rId3"/>
              </a:rPr>
              <a:t>https://www.youtube.com/watch?time_continue=16&amp;v=8goDVjYr5g4</a:t>
            </a:r>
            <a:endParaRPr lang="en-US" altLang="cs-CZ"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A0FC-9773-0844-9A94-8659231997E9}"/>
              </a:ext>
            </a:extLst>
          </p:cNvPr>
          <p:cNvSpPr>
            <a:spLocks noGrp="1"/>
          </p:cNvSpPr>
          <p:nvPr>
            <p:ph type="title"/>
          </p:nvPr>
        </p:nvSpPr>
        <p:spPr>
          <a:xfrm>
            <a:off x="1981200" y="404813"/>
            <a:ext cx="8229600" cy="1143000"/>
          </a:xfrm>
        </p:spPr>
        <p:txBody>
          <a:bodyPr/>
          <a:lstStyle/>
          <a:p>
            <a:pPr>
              <a:defRPr/>
            </a:pPr>
            <a:r>
              <a:rPr lang="en-US" altLang="cs-CZ">
                <a:effectLst>
                  <a:outerShdw blurRad="38100" dist="38100" dir="2700000" algn="tl">
                    <a:srgbClr val="C0C0C0"/>
                  </a:outerShdw>
                </a:effectLst>
                <a:ea typeface="ＭＳ Ｐゴシック" panose="020B0600070205080204" pitchFamily="34" charset="-128"/>
              </a:rPr>
              <a:t>Types of humor</a:t>
            </a:r>
          </a:p>
        </p:txBody>
      </p:sp>
      <p:graphicFrame>
        <p:nvGraphicFramePr>
          <p:cNvPr id="49156" name="Content Placeholder 2">
            <a:extLst>
              <a:ext uri="{FF2B5EF4-FFF2-40B4-BE49-F238E27FC236}">
                <a16:creationId xmlns:a16="http://schemas.microsoft.com/office/drawing/2014/main" id="{2644C10F-66C3-469B-90E0-6F1EA962B31C}"/>
              </a:ext>
            </a:extLst>
          </p:cNvPr>
          <p:cNvGraphicFramePr>
            <a:graphicFrameLocks noGrp="1"/>
          </p:cNvGraphicFramePr>
          <p:nvPr>
            <p:ph idx="1"/>
            <p:extLst>
              <p:ext uri="{D42A27DB-BD31-4B8C-83A1-F6EECF244321}">
                <p14:modId xmlns:p14="http://schemas.microsoft.com/office/powerpoint/2010/main" val="2604532294"/>
              </p:ext>
            </p:extLst>
          </p:nvPr>
        </p:nvGraphicFramePr>
        <p:xfrm>
          <a:off x="1981200" y="2133601"/>
          <a:ext cx="8229600"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C20BA-A0CA-A74D-99DE-740890CF716C}"/>
              </a:ext>
            </a:extLst>
          </p:cNvPr>
          <p:cNvSpPr>
            <a:spLocks noGrp="1"/>
          </p:cNvSpPr>
          <p:nvPr>
            <p:ph type="title"/>
          </p:nvPr>
        </p:nvSpPr>
        <p:spPr>
          <a:xfrm>
            <a:off x="1371599" y="294538"/>
            <a:ext cx="9895951" cy="1033669"/>
          </a:xfrm>
        </p:spPr>
        <p:txBody>
          <a:bodyPr>
            <a:normAutofit/>
          </a:bodyPr>
          <a:lstStyle/>
          <a:p>
            <a:pPr>
              <a:defRPr/>
            </a:pPr>
            <a:r>
              <a:rPr lang="en-US" altLang="cs-CZ" sz="4000">
                <a:solidFill>
                  <a:srgbClr val="FFFFFF"/>
                </a:solidFill>
                <a:effectLst>
                  <a:outerShdw blurRad="38100" dist="38100" dir="2700000" algn="tl">
                    <a:srgbClr val="C0C0C0"/>
                  </a:outerShdw>
                </a:effectLst>
                <a:ea typeface="ＭＳ Ｐゴシック" panose="020B0600070205080204" pitchFamily="34" charset="-128"/>
              </a:rPr>
              <a:t>Types of humor</a:t>
            </a:r>
          </a:p>
        </p:txBody>
      </p:sp>
      <p:sp>
        <p:nvSpPr>
          <p:cNvPr id="50179" name="Content Placeholder 2">
            <a:extLst>
              <a:ext uri="{FF2B5EF4-FFF2-40B4-BE49-F238E27FC236}">
                <a16:creationId xmlns:a16="http://schemas.microsoft.com/office/drawing/2014/main" id="{C41DC0CF-BC34-434E-B2C4-D640FC01614D}"/>
              </a:ext>
            </a:extLst>
          </p:cNvPr>
          <p:cNvSpPr>
            <a:spLocks noGrp="1"/>
          </p:cNvSpPr>
          <p:nvPr>
            <p:ph idx="1"/>
          </p:nvPr>
        </p:nvSpPr>
        <p:spPr>
          <a:xfrm>
            <a:off x="1371599" y="2318197"/>
            <a:ext cx="9724031" cy="3683358"/>
          </a:xfrm>
        </p:spPr>
        <p:txBody>
          <a:bodyPr anchor="ctr">
            <a:normAutofit/>
          </a:bodyPr>
          <a:lstStyle/>
          <a:p>
            <a:pPr>
              <a:buFont typeface="Wingdings" pitchFamily="2" charset="2"/>
              <a:buChar char="²"/>
            </a:pPr>
            <a:r>
              <a:rPr lang="cs-CZ" altLang="cs-CZ" sz="2000" u="sng" dirty="0">
                <a:ea typeface="ＭＳ Ｐゴシック" panose="020B0600070205080204" pitchFamily="34" charset="-128"/>
              </a:rPr>
              <a:t> Black humor</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finds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comic</a:t>
            </a:r>
            <a:r>
              <a:rPr lang="cs-CZ" altLang="cs-CZ" sz="2000" dirty="0">
                <a:ea typeface="ＭＳ Ｐゴシック" panose="020B0600070205080204" pitchFamily="34" charset="-128"/>
              </a:rPr>
              <a:t> in </a:t>
            </a:r>
            <a:r>
              <a:rPr lang="cs-CZ" altLang="cs-CZ" sz="2000" dirty="0" err="1">
                <a:ea typeface="ＭＳ Ｐゴシック" panose="020B0600070205080204" pitchFamily="34" charset="-128"/>
              </a:rPr>
              <a:t>situations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that</a:t>
            </a:r>
            <a:r>
              <a:rPr lang="cs-CZ" altLang="cs-CZ" sz="2000" dirty="0">
                <a:ea typeface="ＭＳ Ｐゴシック" panose="020B0600070205080204" pitchFamily="34" charset="-128"/>
              </a:rPr>
              <a:t> are not </a:t>
            </a:r>
            <a:r>
              <a:rPr lang="cs-CZ" altLang="cs-CZ" sz="2000" dirty="0" err="1">
                <a:ea typeface="ＭＳ Ｐゴシック" panose="020B0600070205080204" pitchFamily="34" charset="-128"/>
              </a:rPr>
              <a:t>comic</a:t>
            </a:r>
            <a:r>
              <a:rPr lang="cs-CZ" altLang="cs-CZ" sz="2000" dirty="0">
                <a:ea typeface="ＭＳ Ｐゴシック" panose="020B0600070205080204" pitchFamily="34" charset="-128"/>
              </a:rPr>
              <a:t> in </a:t>
            </a:r>
            <a:r>
              <a:rPr lang="cs-CZ" altLang="cs-CZ" sz="2000" dirty="0" err="1">
                <a:ea typeface="ＭＳ Ｐゴシック" panose="020B0600070205080204" pitchFamily="34" charset="-128"/>
              </a:rPr>
              <a:t>themselves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Their</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context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is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usually</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serious</a:t>
            </a:r>
            <a:r>
              <a:rPr lang="cs-CZ" altLang="cs-CZ" sz="2000" dirty="0">
                <a:ea typeface="ＭＳ Ｐゴシック" panose="020B0600070205080204" pitchFamily="34" charset="-128"/>
              </a:rPr>
              <a:t>, most </a:t>
            </a:r>
            <a:r>
              <a:rPr lang="cs-CZ" altLang="cs-CZ" sz="2000" dirty="0" err="1">
                <a:ea typeface="ＭＳ Ｐゴシック" panose="020B0600070205080204" pitchFamily="34" charset="-128"/>
              </a:rPr>
              <a:t>often</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unfortunate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tragic</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or</a:t>
            </a:r>
            <a:r>
              <a:rPr lang="cs-CZ" altLang="cs-CZ" sz="2000" dirty="0">
                <a:ea typeface="ＭＳ Ｐゴシック" panose="020B0600070205080204" pitchFamily="34" charset="-128"/>
              </a:rPr>
              <a:t> sad </a:t>
            </a:r>
            <a:r>
              <a:rPr lang="cs-CZ" altLang="cs-CZ" sz="2000" dirty="0" err="1">
                <a:ea typeface="ＭＳ Ｐゴシック" panose="020B0600070205080204" pitchFamily="34" charset="-128"/>
              </a:rPr>
              <a:t>situations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use </a:t>
            </a:r>
            <a:r>
              <a:rPr lang="cs-CZ" altLang="cs-CZ" sz="2000" dirty="0" err="1">
                <a:ea typeface="ＭＳ Ｐゴシック" panose="020B0600070205080204" pitchFamily="34" charset="-128"/>
              </a:rPr>
              <a:t>of</a:t>
            </a:r>
            <a:r>
              <a:rPr lang="cs-CZ" altLang="cs-CZ" sz="2000" dirty="0">
                <a:ea typeface="ＭＳ Ｐゴシック" panose="020B0600070205080204" pitchFamily="34" charset="-128"/>
              </a:rPr>
              <a:t> humor in such </a:t>
            </a:r>
            <a:r>
              <a:rPr lang="cs-CZ" altLang="cs-CZ" sz="2000" dirty="0" err="1">
                <a:ea typeface="ＭＳ Ｐゴシック" panose="020B0600070205080204" pitchFamily="34" charset="-128"/>
              </a:rPr>
              <a:t>cases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then</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helps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relieve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accumulated</a:t>
            </a:r>
            <a:r>
              <a:rPr lang="cs-CZ" altLang="cs-CZ" sz="2000" dirty="0">
                <a:ea typeface="ＭＳ Ｐゴシック" panose="020B0600070205080204" pitchFamily="34" charset="-128"/>
              </a:rPr>
              <a:t> stress  </a:t>
            </a:r>
            <a:br>
              <a:rPr lang="cs-CZ" altLang="cs-CZ" sz="2000" dirty="0">
                <a:ea typeface="ＭＳ Ｐゴシック" panose="020B0600070205080204" pitchFamily="34" charset="-128"/>
              </a:rPr>
            </a:br>
            <a:endParaRPr lang="cs-CZ" altLang="cs-CZ" sz="2000" dirty="0">
              <a:ea typeface="ＭＳ Ｐゴシック" panose="020B0600070205080204" pitchFamily="34" charset="-128"/>
            </a:endParaRPr>
          </a:p>
        </p:txBody>
      </p:sp>
      <p:sp>
        <p:nvSpPr>
          <p:cNvPr id="12" name="Rectangle 3">
            <a:extLst>
              <a:ext uri="{FF2B5EF4-FFF2-40B4-BE49-F238E27FC236}">
                <a16:creationId xmlns:a16="http://schemas.microsoft.com/office/drawing/2014/main" id="{C5EE1FF0-5E5B-5B4D-89D9-7CA830AB40F2}"/>
              </a:ext>
            </a:extLst>
          </p:cNvPr>
          <p:cNvSpPr>
            <a:spLocks noChangeArrowheads="1"/>
          </p:cNvSpPr>
          <p:nvPr/>
        </p:nvSpPr>
        <p:spPr bwMode="auto">
          <a:xfrm>
            <a:off x="1540102" y="4767944"/>
            <a:ext cx="6246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nl-NL" altLang="cs-CZ" sz="1800" dirty="0">
                <a:latin typeface="Arial" panose="020B0604020202020204" pitchFamily="34" charset="0"/>
                <a:hlinkClick r:id="rId2"/>
              </a:rPr>
              <a:t>https://www.youtube.com/watch?v=UYGUaUSEiHE</a:t>
            </a:r>
            <a:endParaRPr lang="nl-NL" altLang="cs-CZ" sz="1800" dirty="0">
              <a:latin typeface="Arial" panose="020B0604020202020204" pitchFamily="34" charset="0"/>
            </a:endParaRPr>
          </a:p>
          <a:p>
            <a:pPr eaLnBrk="1" hangingPunct="1">
              <a:spcBef>
                <a:spcPct val="0"/>
              </a:spcBef>
              <a:buFontTx/>
              <a:buNone/>
            </a:pPr>
            <a:endParaRPr lang="nl-NL" altLang="cs-CZ" sz="1800" dirty="0">
              <a:latin typeface="Arial" panose="020B0604020202020204" pitchFamily="34" charset="0"/>
            </a:endParaRPr>
          </a:p>
          <a:p>
            <a:pPr eaLnBrk="1" hangingPunct="1">
              <a:spcBef>
                <a:spcPct val="0"/>
              </a:spcBef>
              <a:buFontTx/>
              <a:buNone/>
            </a:pPr>
            <a:endParaRPr lang="nl-NL" altLang="cs-CZ" sz="1800" dirty="0">
              <a:latin typeface="Arial" panose="020B0604020202020204" pitchFamily="34" charset="0"/>
            </a:endParaRPr>
          </a:p>
        </p:txBody>
      </p:sp>
      <p:sp>
        <p:nvSpPr>
          <p:cNvPr id="13" name="Rectangle 2">
            <a:extLst>
              <a:ext uri="{FF2B5EF4-FFF2-40B4-BE49-F238E27FC236}">
                <a16:creationId xmlns:a16="http://schemas.microsoft.com/office/drawing/2014/main" id="{BA0D8885-4455-CA42-BFAB-7ACCEA7EF195}"/>
              </a:ext>
            </a:extLst>
          </p:cNvPr>
          <p:cNvSpPr>
            <a:spLocks noChangeArrowheads="1"/>
          </p:cNvSpPr>
          <p:nvPr/>
        </p:nvSpPr>
        <p:spPr bwMode="auto">
          <a:xfrm>
            <a:off x="1525586" y="5532440"/>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nl-NL" altLang="cs-CZ" sz="1800" dirty="0">
                <a:latin typeface="Arial" panose="020B0604020202020204" pitchFamily="34" charset="0"/>
                <a:hlinkClick r:id="rId3"/>
              </a:rPr>
              <a:t>https://www.youtube.com/watch?v=x98vIn9QwKs</a:t>
            </a:r>
            <a:endParaRPr lang="nl-NL" altLang="cs-CZ" sz="1800" dirty="0">
              <a:latin typeface="Arial" panose="020B0604020202020204" pitchFamily="34" charset="0"/>
            </a:endParaRPr>
          </a:p>
          <a:p>
            <a:pPr eaLnBrk="1" hangingPunct="1">
              <a:spcBef>
                <a:spcPct val="0"/>
              </a:spcBef>
              <a:buFontTx/>
              <a:buNone/>
            </a:pPr>
            <a:endParaRPr lang="en-US" altLang="cs-CZ" sz="1800" dirty="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6ABEBE-4207-F74E-9757-4F3CF2A4C622}"/>
              </a:ext>
            </a:extLst>
          </p:cNvPr>
          <p:cNvSpPr>
            <a:spLocks noGrp="1"/>
          </p:cNvSpPr>
          <p:nvPr>
            <p:ph type="title"/>
          </p:nvPr>
        </p:nvSpPr>
        <p:spPr>
          <a:xfrm>
            <a:off x="1136397" y="502021"/>
            <a:ext cx="9688296" cy="1642969"/>
          </a:xfrm>
        </p:spPr>
        <p:txBody>
          <a:bodyPr anchor="b">
            <a:normAutofit/>
          </a:bodyPr>
          <a:lstStyle/>
          <a:p>
            <a:pPr>
              <a:defRPr/>
            </a:pPr>
            <a:r>
              <a:rPr lang="en-US" altLang="cs-CZ" sz="4000">
                <a:effectLst>
                  <a:outerShdw blurRad="38100" dist="38100" dir="2700000" algn="tl">
                    <a:srgbClr val="C0C0C0"/>
                  </a:outerShdw>
                </a:effectLst>
                <a:ea typeface="ＭＳ Ｐゴシック" panose="020B0600070205080204" pitchFamily="34" charset="-128"/>
              </a:rPr>
              <a:t>Types of humor</a:t>
            </a:r>
          </a:p>
        </p:txBody>
      </p:sp>
      <p:sp>
        <p:nvSpPr>
          <p:cNvPr id="51202" name="Content Placeholder 2">
            <a:extLst>
              <a:ext uri="{FF2B5EF4-FFF2-40B4-BE49-F238E27FC236}">
                <a16:creationId xmlns:a16="http://schemas.microsoft.com/office/drawing/2014/main" id="{F837DFFE-FDCC-4A46-AAF0-11B7A3C2036B}"/>
              </a:ext>
            </a:extLst>
          </p:cNvPr>
          <p:cNvSpPr>
            <a:spLocks noGrp="1"/>
          </p:cNvSpPr>
          <p:nvPr>
            <p:ph idx="1"/>
          </p:nvPr>
        </p:nvSpPr>
        <p:spPr>
          <a:xfrm>
            <a:off x="1136397" y="2418409"/>
            <a:ext cx="9688296" cy="3454358"/>
          </a:xfrm>
        </p:spPr>
        <p:txBody>
          <a:bodyPr anchor="t">
            <a:normAutofit/>
          </a:bodyPr>
          <a:lstStyle/>
          <a:p>
            <a:pPr>
              <a:buFont typeface="Wingdings" pitchFamily="2" charset="2"/>
              <a:buChar char="²"/>
            </a:pPr>
            <a:r>
              <a:rPr lang="cs-CZ" altLang="cs-CZ" sz="2000" b="1" u="sng">
                <a:ea typeface="ＭＳ Ｐゴシック" panose="020B0600070205080204" pitchFamily="34" charset="-128"/>
              </a:rPr>
              <a:t>Erotic humor</a:t>
            </a:r>
            <a:r>
              <a:rPr lang="cs-CZ" altLang="cs-CZ" sz="2000">
                <a:ea typeface="ＭＳ Ｐゴシック" panose="020B0600070205080204" pitchFamily="34" charset="-128"/>
              </a:rPr>
              <a:t> - another risky type that often encounters negative responses. Linking humor and eroticism can be a very powerful tool, as both techniques are guaranteed ways to attract customer attention. However, as well as humor, eroticism in advertising should also relate in some way to the promoted product</a:t>
            </a:r>
            <a:endParaRPr lang="en-US" altLang="cs-CZ" sz="2000">
              <a:ea typeface="ＭＳ Ｐゴシック" panose="020B0600070205080204" pitchFamily="34" charset="-128"/>
            </a:endParaRPr>
          </a:p>
        </p:txBody>
      </p:sp>
      <p:sp>
        <p:nvSpPr>
          <p:cNvPr id="73" name="Rectangle 7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FD2A-9EAE-3C48-AB94-98E0838A9985}"/>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defRPr/>
            </a:pPr>
            <a:r>
              <a:rPr lang="en-US" altLang="cs-CZ" sz="6000" kern="1200">
                <a:solidFill>
                  <a:schemeClr val="tx1"/>
                </a:solidFill>
                <a:effectLst>
                  <a:outerShdw blurRad="38100" dist="38100" dir="2700000" algn="tl">
                    <a:srgbClr val="C0C0C0"/>
                  </a:outerShdw>
                </a:effectLst>
                <a:latin typeface="+mj-lt"/>
                <a:ea typeface="+mj-ea"/>
                <a:cs typeface="+mj-cs"/>
              </a:rPr>
              <a:t>Types of humor</a:t>
            </a:r>
          </a:p>
        </p:txBody>
      </p:sp>
      <p:sp>
        <p:nvSpPr>
          <p:cNvPr id="52226" name="Content Placeholder 2">
            <a:extLst>
              <a:ext uri="{FF2B5EF4-FFF2-40B4-BE49-F238E27FC236}">
                <a16:creationId xmlns:a16="http://schemas.microsoft.com/office/drawing/2014/main" id="{0F18EFF9-61EB-5B45-93F6-1FD4FF908807}"/>
              </a:ext>
            </a:extLst>
          </p:cNvPr>
          <p:cNvSpPr>
            <a:spLocks noGrp="1"/>
          </p:cNvSpPr>
          <p:nvPr>
            <p:ph idx="1"/>
          </p:nvPr>
        </p:nvSpPr>
        <p:spPr>
          <a:xfrm>
            <a:off x="642996" y="5859140"/>
            <a:ext cx="10906008" cy="497210"/>
          </a:xfrm>
        </p:spPr>
        <p:txBody>
          <a:bodyPr vert="horz" lIns="91440" tIns="45720" rIns="91440" bIns="45720" rtlCol="0">
            <a:normAutofit/>
          </a:bodyPr>
          <a:lstStyle/>
          <a:p>
            <a:pPr marL="0" indent="0" algn="ctr">
              <a:buNone/>
            </a:pPr>
            <a:r>
              <a:rPr lang="en-US" altLang="cs-CZ" sz="2400" u="sng" kern="1200">
                <a:solidFill>
                  <a:schemeClr val="tx1"/>
                </a:solidFill>
                <a:latin typeface="+mn-lt"/>
                <a:ea typeface="+mn-ea"/>
                <a:cs typeface="+mn-cs"/>
              </a:rPr>
              <a:t>Absurdity</a:t>
            </a:r>
            <a:endParaRPr lang="en-US" altLang="cs-CZ" sz="2400" kern="1200">
              <a:solidFill>
                <a:schemeClr val="tx1"/>
              </a:solidFill>
              <a:latin typeface="+mn-lt"/>
              <a:ea typeface="+mn-ea"/>
              <a:cs typeface="+mn-cs"/>
            </a:endParaRPr>
          </a:p>
        </p:txBody>
      </p:sp>
      <p:pic>
        <p:nvPicPr>
          <p:cNvPr id="5" name="Picture 4" descr="abs3.jpg">
            <a:extLst>
              <a:ext uri="{FF2B5EF4-FFF2-40B4-BE49-F238E27FC236}">
                <a16:creationId xmlns:a16="http://schemas.microsoft.com/office/drawing/2014/main" id="{0ED73C33-3284-EB42-ACBE-84DC6C50EE7D}"/>
              </a:ext>
            </a:extLst>
          </p:cNvPr>
          <p:cNvPicPr>
            <a:picLocks noChangeAspect="1"/>
          </p:cNvPicPr>
          <p:nvPr/>
        </p:nvPicPr>
        <p:blipFill rotWithShape="1">
          <a:blip r:embed="rId2"/>
          <a:srcRect t="1426" r="2" b="18552"/>
          <a:stretch/>
        </p:blipFill>
        <p:spPr bwMode="auto">
          <a:xfrm>
            <a:off x="321628" y="320511"/>
            <a:ext cx="3794760" cy="3930978"/>
          </a:xfrm>
          <a:prstGeom prst="rect">
            <a:avLst/>
          </a:prstGeom>
          <a:noFill/>
        </p:spPr>
      </p:pic>
      <p:pic>
        <p:nvPicPr>
          <p:cNvPr id="3" name="Picture 2" descr="absurdity1.jpeg">
            <a:extLst>
              <a:ext uri="{FF2B5EF4-FFF2-40B4-BE49-F238E27FC236}">
                <a16:creationId xmlns:a16="http://schemas.microsoft.com/office/drawing/2014/main" id="{AB474B46-5328-0448-BFF2-446D2D6CBC54}"/>
              </a:ext>
            </a:extLst>
          </p:cNvPr>
          <p:cNvPicPr>
            <a:picLocks noChangeAspect="1"/>
          </p:cNvPicPr>
          <p:nvPr/>
        </p:nvPicPr>
        <p:blipFill rotWithShape="1">
          <a:blip r:embed="rId3"/>
          <a:srcRect t="15567" r="5" b="11105"/>
          <a:stretch/>
        </p:blipFill>
        <p:spPr bwMode="auto">
          <a:xfrm>
            <a:off x="4198385" y="320511"/>
            <a:ext cx="3794760" cy="3930978"/>
          </a:xfrm>
          <a:prstGeom prst="rect">
            <a:avLst/>
          </a:prstGeom>
          <a:noFill/>
        </p:spPr>
      </p:pic>
      <p:pic>
        <p:nvPicPr>
          <p:cNvPr id="4" name="Picture 3" descr="abs2.jpg">
            <a:extLst>
              <a:ext uri="{FF2B5EF4-FFF2-40B4-BE49-F238E27FC236}">
                <a16:creationId xmlns:a16="http://schemas.microsoft.com/office/drawing/2014/main" id="{D150080D-70A2-034E-BDC9-93CF25A9C5E9}"/>
              </a:ext>
            </a:extLst>
          </p:cNvPr>
          <p:cNvPicPr>
            <a:picLocks noChangeAspect="1"/>
          </p:cNvPicPr>
          <p:nvPr/>
        </p:nvPicPr>
        <p:blipFill rotWithShape="1">
          <a:blip r:embed="rId4"/>
          <a:srcRect r="-4" b="12723"/>
          <a:stretch/>
        </p:blipFill>
        <p:spPr bwMode="auto">
          <a:xfrm>
            <a:off x="8075142" y="320511"/>
            <a:ext cx="3794760" cy="3930978"/>
          </a:xfrm>
          <a:prstGeom prst="rect">
            <a:avLst/>
          </a:prstGeom>
          <a:noFill/>
        </p:spPr>
      </p:pic>
      <p:cxnSp>
        <p:nvCxnSpPr>
          <p:cNvPr id="52228" name="Straight Connector 70">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509C4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A04C95-36E3-204B-A421-BC4D2C978403}"/>
              </a:ext>
            </a:extLst>
          </p:cNvPr>
          <p:cNvSpPr>
            <a:spLocks noGrp="1"/>
          </p:cNvSpPr>
          <p:nvPr>
            <p:ph type="title"/>
          </p:nvPr>
        </p:nvSpPr>
        <p:spPr>
          <a:xfrm>
            <a:off x="337497" y="679731"/>
            <a:ext cx="3124151" cy="3736540"/>
          </a:xfrm>
        </p:spPr>
        <p:txBody>
          <a:bodyPr vert="horz" lIns="91440" tIns="45720" rIns="91440" bIns="45720" rtlCol="0" anchor="b">
            <a:normAutofit/>
          </a:bodyPr>
          <a:lstStyle/>
          <a:p>
            <a:pPr>
              <a:defRPr/>
            </a:pPr>
            <a:r>
              <a:rPr lang="en-US" altLang="cs-CZ" sz="4600">
                <a:effectLst>
                  <a:outerShdw blurRad="38100" dist="38100" dir="2700000" algn="tl">
                    <a:srgbClr val="C0C0C0"/>
                  </a:outerShdw>
                </a:effectLst>
              </a:rPr>
              <a:t>Types of humor</a:t>
            </a:r>
          </a:p>
        </p:txBody>
      </p:sp>
      <p:sp>
        <p:nvSpPr>
          <p:cNvPr id="53250" name="Content Placeholder 2">
            <a:extLst>
              <a:ext uri="{FF2B5EF4-FFF2-40B4-BE49-F238E27FC236}">
                <a16:creationId xmlns:a16="http://schemas.microsoft.com/office/drawing/2014/main" id="{E3FC946A-B3E3-B045-9E83-35493532B6C9}"/>
              </a:ext>
            </a:extLst>
          </p:cNvPr>
          <p:cNvSpPr>
            <a:spLocks noGrp="1"/>
          </p:cNvSpPr>
          <p:nvPr>
            <p:ph idx="1"/>
          </p:nvPr>
        </p:nvSpPr>
        <p:spPr>
          <a:xfrm>
            <a:off x="337497" y="4685288"/>
            <a:ext cx="3124151" cy="1035781"/>
          </a:xfrm>
        </p:spPr>
        <p:txBody>
          <a:bodyPr vert="horz" lIns="91440" tIns="45720" rIns="91440" bIns="45720" rtlCol="0">
            <a:normAutofit/>
          </a:bodyPr>
          <a:lstStyle/>
          <a:p>
            <a:pPr marL="0" indent="0">
              <a:buNone/>
            </a:pPr>
            <a:r>
              <a:rPr lang="en-US" altLang="cs-CZ" sz="1800" u="sng"/>
              <a:t>Parody</a:t>
            </a:r>
            <a:r>
              <a:rPr lang="en-US" altLang="cs-CZ" sz="1800"/>
              <a:t> </a:t>
            </a:r>
          </a:p>
        </p:txBody>
      </p:sp>
      <p:grpSp>
        <p:nvGrpSpPr>
          <p:cNvPr id="73" name="Group 7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74" name="Straight Connector 7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rody2.jpg">
            <a:extLst>
              <a:ext uri="{FF2B5EF4-FFF2-40B4-BE49-F238E27FC236}">
                <a16:creationId xmlns:a16="http://schemas.microsoft.com/office/drawing/2014/main" id="{5011844F-917C-AA43-8DE2-23229067892E}"/>
              </a:ext>
            </a:extLst>
          </p:cNvPr>
          <p:cNvPicPr>
            <a:picLocks noChangeAspect="1"/>
          </p:cNvPicPr>
          <p:nvPr/>
        </p:nvPicPr>
        <p:blipFill>
          <a:blip r:embed="rId2"/>
          <a:stretch>
            <a:fillRect/>
          </a:stretch>
        </p:blipFill>
        <p:spPr bwMode="auto">
          <a:xfrm>
            <a:off x="4125081" y="1106325"/>
            <a:ext cx="3383280" cy="4779554"/>
          </a:xfrm>
          <a:prstGeom prst="rect">
            <a:avLst/>
          </a:prstGeom>
          <a:noFill/>
        </p:spPr>
      </p:pic>
      <p:pic>
        <p:nvPicPr>
          <p:cNvPr id="3" name="Picture 2" descr="parody1.jpg">
            <a:extLst>
              <a:ext uri="{FF2B5EF4-FFF2-40B4-BE49-F238E27FC236}">
                <a16:creationId xmlns:a16="http://schemas.microsoft.com/office/drawing/2014/main" id="{6A5F137B-8F16-9141-B803-6CAA2154C32F}"/>
              </a:ext>
            </a:extLst>
          </p:cNvPr>
          <p:cNvPicPr>
            <a:picLocks noChangeAspect="1"/>
          </p:cNvPicPr>
          <p:nvPr/>
        </p:nvPicPr>
        <p:blipFill>
          <a:blip r:embed="rId3"/>
          <a:stretch>
            <a:fillRect/>
          </a:stretch>
        </p:blipFill>
        <p:spPr bwMode="auto">
          <a:xfrm>
            <a:off x="7812357" y="2227372"/>
            <a:ext cx="3383280" cy="253746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2773E74-116B-D24E-BC6F-115583ABC067}"/>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defRPr/>
            </a:pPr>
            <a:r>
              <a:rPr lang="en-US" altLang="cs-CZ" sz="7200" kern="1200">
                <a:solidFill>
                  <a:schemeClr val="tx1"/>
                </a:solidFill>
                <a:effectLst>
                  <a:outerShdw blurRad="38100" dist="38100" dir="2700000" algn="tl">
                    <a:srgbClr val="C0C0C0"/>
                  </a:outerShdw>
                </a:effectLst>
                <a:latin typeface="+mj-lt"/>
                <a:ea typeface="+mj-ea"/>
                <a:cs typeface="+mj-cs"/>
              </a:rPr>
              <a:t>Which products and services?</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3FA1-831E-E149-A8ED-81E021843B70}"/>
              </a:ext>
            </a:extLst>
          </p:cNvPr>
          <p:cNvSpPr>
            <a:spLocks noGrp="1"/>
          </p:cNvSpPr>
          <p:nvPr>
            <p:ph type="ctrTitle"/>
          </p:nvPr>
        </p:nvSpPr>
        <p:spPr>
          <a:xfrm>
            <a:off x="642996" y="4571216"/>
            <a:ext cx="10906008" cy="1115415"/>
          </a:xfrm>
        </p:spPr>
        <p:txBody>
          <a:bodyPr>
            <a:normAutofit/>
          </a:bodyPr>
          <a:lstStyle/>
          <a:p>
            <a:pPr eaLnBrk="1" hangingPunct="1">
              <a:defRPr/>
            </a:pPr>
            <a:r>
              <a:rPr lang="en-US" sz="3300" dirty="0"/>
              <a:t>cultural aspects of humor</a:t>
            </a:r>
            <a:br>
              <a:rPr lang="en-US" sz="3300" dirty="0"/>
            </a:br>
            <a:endParaRPr lang="en-US" sz="3300" dirty="0"/>
          </a:p>
        </p:txBody>
      </p:sp>
      <p:pic>
        <p:nvPicPr>
          <p:cNvPr id="4" name="Picture 4" descr="abs3.jpg">
            <a:extLst>
              <a:ext uri="{FF2B5EF4-FFF2-40B4-BE49-F238E27FC236}">
                <a16:creationId xmlns:a16="http://schemas.microsoft.com/office/drawing/2014/main" id="{69A11009-93FF-4140-9972-E9B50290F641}"/>
              </a:ext>
            </a:extLst>
          </p:cNvPr>
          <p:cNvPicPr>
            <a:picLocks noChangeAspect="1"/>
          </p:cNvPicPr>
          <p:nvPr/>
        </p:nvPicPr>
        <p:blipFill>
          <a:blip r:embed="rId2"/>
          <a:stretch>
            <a:fillRect/>
          </a:stretch>
        </p:blipFill>
        <p:spPr bwMode="auto">
          <a:xfrm>
            <a:off x="481946" y="774849"/>
            <a:ext cx="2685705" cy="3476640"/>
          </a:xfrm>
          <a:prstGeom prst="rect">
            <a:avLst/>
          </a:prstGeom>
          <a:noFill/>
        </p:spPr>
      </p:pic>
      <p:pic>
        <p:nvPicPr>
          <p:cNvPr id="5" name="Obrázek 4" descr="Obsah obrázku text, exteriér, různé, delfín&#10;&#10;Popis byl vytvořen automaticky">
            <a:extLst>
              <a:ext uri="{FF2B5EF4-FFF2-40B4-BE49-F238E27FC236}">
                <a16:creationId xmlns:a16="http://schemas.microsoft.com/office/drawing/2014/main" id="{05ED8888-2C92-7B4B-ADE7-3BF23771470C}"/>
              </a:ext>
            </a:extLst>
          </p:cNvPr>
          <p:cNvPicPr>
            <a:picLocks noChangeAspect="1"/>
          </p:cNvPicPr>
          <p:nvPr/>
        </p:nvPicPr>
        <p:blipFill>
          <a:blip r:embed="rId3"/>
          <a:stretch>
            <a:fillRect/>
          </a:stretch>
        </p:blipFill>
        <p:spPr>
          <a:xfrm>
            <a:off x="3328518" y="2290925"/>
            <a:ext cx="2685705" cy="1960564"/>
          </a:xfrm>
          <a:prstGeom prst="rect">
            <a:avLst/>
          </a:prstGeom>
        </p:spPr>
      </p:pic>
      <p:pic>
        <p:nvPicPr>
          <p:cNvPr id="3" name="Picture 3" descr="parody2.jpg">
            <a:extLst>
              <a:ext uri="{FF2B5EF4-FFF2-40B4-BE49-F238E27FC236}">
                <a16:creationId xmlns:a16="http://schemas.microsoft.com/office/drawing/2014/main" id="{E028AA6F-3E46-8848-8974-2831D246BE41}"/>
              </a:ext>
            </a:extLst>
          </p:cNvPr>
          <p:cNvPicPr>
            <a:picLocks noChangeAspect="1"/>
          </p:cNvPicPr>
          <p:nvPr/>
        </p:nvPicPr>
        <p:blipFill>
          <a:blip r:embed="rId4"/>
          <a:stretch>
            <a:fillRect/>
          </a:stretch>
        </p:blipFill>
        <p:spPr bwMode="auto">
          <a:xfrm>
            <a:off x="6223000" y="525080"/>
            <a:ext cx="2637795" cy="3726408"/>
          </a:xfrm>
          <a:prstGeom prst="rect">
            <a:avLst/>
          </a:prstGeom>
          <a:noFill/>
        </p:spPr>
      </p:pic>
      <p:pic>
        <p:nvPicPr>
          <p:cNvPr id="6" name="Obrázek 5" descr="Obsah obrázku text, zelená, savci, lev&#10;&#10;Popis byl vytvořen automaticky">
            <a:extLst>
              <a:ext uri="{FF2B5EF4-FFF2-40B4-BE49-F238E27FC236}">
                <a16:creationId xmlns:a16="http://schemas.microsoft.com/office/drawing/2014/main" id="{C2BA758B-21AA-644B-98E1-84E635120448}"/>
              </a:ext>
            </a:extLst>
          </p:cNvPr>
          <p:cNvPicPr>
            <a:picLocks noChangeAspect="1"/>
          </p:cNvPicPr>
          <p:nvPr/>
        </p:nvPicPr>
        <p:blipFill>
          <a:blip r:embed="rId5"/>
          <a:stretch>
            <a:fillRect/>
          </a:stretch>
        </p:blipFill>
        <p:spPr>
          <a:xfrm>
            <a:off x="9021662" y="2848207"/>
            <a:ext cx="2685706" cy="1403281"/>
          </a:xfrm>
          <a:prstGeom prst="rect">
            <a:avLst/>
          </a:prstGeom>
        </p:spPr>
      </p:pic>
      <p:cxnSp>
        <p:nvCxnSpPr>
          <p:cNvPr id="11" name="Straight Connector 10">
            <a:extLst>
              <a:ext uri="{FF2B5EF4-FFF2-40B4-BE49-F238E27FC236}">
                <a16:creationId xmlns:a16="http://schemas.microsoft.com/office/drawing/2014/main" id="{8733B210-462D-42A4-BA20-36743BB5E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42669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55BB4D4-6C16-E643-985F-669D574B182D}"/>
              </a:ext>
            </a:extLst>
          </p:cNvPr>
          <p:cNvSpPr>
            <a:spLocks noGrp="1"/>
          </p:cNvSpPr>
          <p:nvPr>
            <p:ph type="title"/>
          </p:nvPr>
        </p:nvSpPr>
        <p:spPr>
          <a:xfrm>
            <a:off x="793662" y="386930"/>
            <a:ext cx="10066122" cy="1298448"/>
          </a:xfrm>
        </p:spPr>
        <p:txBody>
          <a:bodyPr anchor="b">
            <a:normAutofit/>
          </a:bodyPr>
          <a:lstStyle/>
          <a:p>
            <a:pPr>
              <a:defRPr/>
            </a:pPr>
            <a:r>
              <a:rPr lang="en-US" altLang="cs-CZ" sz="4800">
                <a:effectLst>
                  <a:outerShdw blurRad="38100" dist="38100" dir="2700000" algn="tl">
                    <a:srgbClr val="C0C0C0"/>
                  </a:outerShdw>
                </a:effectLst>
                <a:ea typeface="ＭＳ Ｐゴシック" panose="020B0600070205080204" pitchFamily="34" charset="-128"/>
              </a:rPr>
              <a:t>Product Colour Matrix</a:t>
            </a:r>
          </a:p>
        </p:txBody>
      </p:sp>
      <p:sp>
        <p:nvSpPr>
          <p:cNvPr id="74" name="Rectangle 7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2" name="Content Placeholder 1">
            <a:extLst>
              <a:ext uri="{FF2B5EF4-FFF2-40B4-BE49-F238E27FC236}">
                <a16:creationId xmlns:a16="http://schemas.microsoft.com/office/drawing/2014/main" id="{E8355AF4-FAAB-BF46-B4F6-2AE8C1D40AE3}"/>
              </a:ext>
            </a:extLst>
          </p:cNvPr>
          <p:cNvSpPr>
            <a:spLocks noGrp="1"/>
          </p:cNvSpPr>
          <p:nvPr>
            <p:ph idx="1"/>
          </p:nvPr>
        </p:nvSpPr>
        <p:spPr>
          <a:xfrm>
            <a:off x="793661" y="2599509"/>
            <a:ext cx="4530898" cy="3639450"/>
          </a:xfrm>
        </p:spPr>
        <p:txBody>
          <a:bodyPr anchor="ctr">
            <a:normAutofit/>
          </a:bodyPr>
          <a:lstStyle/>
          <a:p>
            <a:r>
              <a:rPr lang="en-US" altLang="cs-CZ" sz="2000">
                <a:ea typeface="ＭＳ Ｐゴシック" panose="020B0600070205080204" pitchFamily="34" charset="-128"/>
              </a:rPr>
              <a:t>Four groups of products </a:t>
            </a:r>
            <a:r>
              <a:rPr lang="cs-CZ" altLang="cs-CZ" sz="2000">
                <a:ea typeface="ＭＳ Ｐゴシック" panose="020B0600070205080204" pitchFamily="34" charset="-128"/>
              </a:rPr>
              <a:t>based on their function and the risk that the consumer must take when purchasing them </a:t>
            </a:r>
            <a:br>
              <a:rPr lang="en-US" altLang="cs-CZ" sz="2000">
                <a:ea typeface="ＭＳ Ｐゴシック" panose="020B0600070205080204" pitchFamily="34" charset="-128"/>
              </a:rPr>
            </a:br>
            <a:endParaRPr lang="en-US" altLang="cs-CZ" sz="2000">
              <a:ea typeface="ＭＳ Ｐゴシック" panose="020B0600070205080204" pitchFamily="34" charset="-128"/>
            </a:endParaRPr>
          </a:p>
          <a:p>
            <a:endParaRPr lang="en-US" altLang="cs-CZ" sz="2000">
              <a:ea typeface="ＭＳ Ｐゴシック" panose="020B0600070205080204" pitchFamily="34" charset="-128"/>
            </a:endParaRPr>
          </a:p>
        </p:txBody>
      </p:sp>
      <p:pic>
        <p:nvPicPr>
          <p:cNvPr id="56323" name="Picture 1" descr="matrix.png">
            <a:extLst>
              <a:ext uri="{FF2B5EF4-FFF2-40B4-BE49-F238E27FC236}">
                <a16:creationId xmlns:a16="http://schemas.microsoft.com/office/drawing/2014/main" id="{0174B51C-C85F-964B-BF09-2C85DB608EF3}"/>
              </a:ext>
            </a:extLst>
          </p:cNvPr>
          <p:cNvPicPr>
            <a:picLocks noChangeAspect="1"/>
          </p:cNvPicPr>
          <p:nvPr/>
        </p:nvPicPr>
        <p:blipFill>
          <a:blip r:embed="rId2">
            <a:extLst>
              <a:ext uri="{28A0092B-C50C-407E-A947-70E740481C1C}">
                <a14:useLocalDpi xmlns:a14="http://schemas.microsoft.com/office/drawing/2010/main" val="0"/>
              </a:ext>
            </a:extLst>
          </a:blip>
          <a:srcRect t="13484"/>
          <a:stretch>
            <a:fillRect/>
          </a:stretch>
        </p:blipFill>
        <p:spPr bwMode="auto">
          <a:xfrm>
            <a:off x="5911532" y="2581330"/>
            <a:ext cx="5150277" cy="35200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14CA08-2DB5-AF49-9342-352383C99CD2}"/>
              </a:ext>
            </a:extLst>
          </p:cNvPr>
          <p:cNvSpPr>
            <a:spLocks noGrp="1"/>
          </p:cNvSpPr>
          <p:nvPr>
            <p:ph type="title"/>
          </p:nvPr>
        </p:nvSpPr>
        <p:spPr>
          <a:xfrm>
            <a:off x="808638" y="386930"/>
            <a:ext cx="9236700" cy="1188950"/>
          </a:xfrm>
        </p:spPr>
        <p:txBody>
          <a:bodyPr anchor="b">
            <a:normAutofit/>
          </a:bodyPr>
          <a:lstStyle/>
          <a:p>
            <a:pPr>
              <a:defRPr/>
            </a:pPr>
            <a:r>
              <a:rPr lang="en-US" altLang="cs-CZ" sz="5400">
                <a:effectLst>
                  <a:outerShdw blurRad="38100" dist="38100" dir="2700000" algn="tl">
                    <a:srgbClr val="C0C0C0"/>
                  </a:outerShdw>
                </a:effectLst>
                <a:ea typeface="ＭＳ Ｐゴシック" panose="020B0600070205080204" pitchFamily="34" charset="-128"/>
              </a:rPr>
              <a:t>Product Colour Matrix</a:t>
            </a:r>
          </a:p>
        </p:txBody>
      </p:sp>
      <p:grpSp>
        <p:nvGrpSpPr>
          <p:cNvPr id="73" name="Group 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4" name="Rectangle 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Content Placeholder 1">
            <a:extLst>
              <a:ext uri="{FF2B5EF4-FFF2-40B4-BE49-F238E27FC236}">
                <a16:creationId xmlns:a16="http://schemas.microsoft.com/office/drawing/2014/main" id="{C9DBF2B5-B14D-4D4D-9E70-930F3519B0F5}"/>
              </a:ext>
            </a:extLst>
          </p:cNvPr>
          <p:cNvSpPr>
            <a:spLocks noGrp="1"/>
          </p:cNvSpPr>
          <p:nvPr>
            <p:ph idx="1"/>
          </p:nvPr>
        </p:nvSpPr>
        <p:spPr>
          <a:xfrm>
            <a:off x="793660" y="2599509"/>
            <a:ext cx="10143668" cy="3435531"/>
          </a:xfrm>
        </p:spPr>
        <p:style>
          <a:lnRef idx="2">
            <a:schemeClr val="accent2"/>
          </a:lnRef>
          <a:fillRef idx="1">
            <a:schemeClr val="lt1"/>
          </a:fillRef>
          <a:effectRef idx="0">
            <a:schemeClr val="accent2"/>
          </a:effectRef>
          <a:fontRef idx="minor">
            <a:schemeClr val="dk1"/>
          </a:fontRef>
        </p:style>
        <p:txBody>
          <a:bodyPr anchor="ctr">
            <a:normAutofit/>
          </a:bodyPr>
          <a:lstStyle/>
          <a:p>
            <a:pPr>
              <a:defRPr/>
            </a:pPr>
            <a:r>
              <a:rPr lang="cs-CZ" altLang="cs-CZ" sz="2400">
                <a:ea typeface="ＭＳ Ｐゴシック" panose="020B0600070205080204" pitchFamily="34" charset="-128"/>
              </a:rPr>
              <a:t>White category – high risk to consumers, usually a financial risk; a lot of effort, enough time searching for the necessary information, buying decisions are more rational than emotional; mostly necessary products of a durable nature. </a:t>
            </a:r>
          </a:p>
          <a:p>
            <a:pPr>
              <a:defRPr/>
            </a:pPr>
            <a:r>
              <a:rPr lang="cs-CZ" altLang="cs-CZ" sz="2400">
                <a:latin typeface="Calibri" panose="020F0502020204030204" pitchFamily="34" charset="0"/>
              </a:rPr>
              <a:t>Red category - high financial risk to consumers, not necessary; rather than a functional need, they fulfill the need for self-expression; mostly luxury products such as designer fashion, jewelry or expensive cars</a:t>
            </a:r>
            <a:br>
              <a:rPr lang="cs-CZ" altLang="cs-CZ" sz="2400">
                <a:ea typeface="ＭＳ Ｐゴシック" panose="020B0600070205080204" pitchFamily="34" charset="-128"/>
              </a:rPr>
            </a:br>
            <a:endParaRPr lang="en-US" altLang="cs-CZ" sz="2400">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BC5C2-0823-F14C-9E5E-7CEC986FA667}"/>
              </a:ext>
            </a:extLst>
          </p:cNvPr>
          <p:cNvSpPr>
            <a:spLocks noGrp="1"/>
          </p:cNvSpPr>
          <p:nvPr>
            <p:ph type="title"/>
          </p:nvPr>
        </p:nvSpPr>
        <p:spPr>
          <a:xfrm>
            <a:off x="1371599" y="294538"/>
            <a:ext cx="9895951" cy="1033669"/>
          </a:xfrm>
        </p:spPr>
        <p:txBody>
          <a:bodyPr>
            <a:normAutofit/>
          </a:bodyPr>
          <a:lstStyle/>
          <a:p>
            <a:pPr>
              <a:defRPr/>
            </a:pPr>
            <a:r>
              <a:rPr lang="en-US" altLang="cs-CZ" sz="4000">
                <a:solidFill>
                  <a:srgbClr val="FFFFFF"/>
                </a:solidFill>
                <a:effectLst>
                  <a:outerShdw blurRad="38100" dist="38100" dir="2700000" algn="tl">
                    <a:srgbClr val="C0C0C0"/>
                  </a:outerShdw>
                </a:effectLst>
                <a:ea typeface="ＭＳ Ｐゴシック" panose="020B0600070205080204" pitchFamily="34" charset="-128"/>
              </a:rPr>
              <a:t>Product Colour Matrix</a:t>
            </a:r>
          </a:p>
        </p:txBody>
      </p:sp>
      <p:sp>
        <p:nvSpPr>
          <p:cNvPr id="48130" name="Content Placeholder 1">
            <a:extLst>
              <a:ext uri="{FF2B5EF4-FFF2-40B4-BE49-F238E27FC236}">
                <a16:creationId xmlns:a16="http://schemas.microsoft.com/office/drawing/2014/main" id="{12C92A00-8EC0-0343-A726-1A18019703D3}"/>
              </a:ext>
            </a:extLst>
          </p:cNvPr>
          <p:cNvSpPr>
            <a:spLocks noGrp="1"/>
          </p:cNvSpPr>
          <p:nvPr>
            <p:ph idx="1"/>
          </p:nvPr>
        </p:nvSpPr>
        <p:spPr>
          <a:xfrm>
            <a:off x="1371599" y="2318197"/>
            <a:ext cx="9724031" cy="3683358"/>
          </a:xfrm>
        </p:spPr>
        <p:style>
          <a:lnRef idx="2">
            <a:schemeClr val="dk1"/>
          </a:lnRef>
          <a:fillRef idx="1">
            <a:schemeClr val="lt1"/>
          </a:fillRef>
          <a:effectRef idx="0">
            <a:schemeClr val="dk1"/>
          </a:effectRef>
          <a:fontRef idx="minor">
            <a:schemeClr val="dk1"/>
          </a:fontRef>
        </p:style>
        <p:txBody>
          <a:bodyPr anchor="ctr">
            <a:normAutofit/>
          </a:bodyPr>
          <a:lstStyle/>
          <a:p>
            <a:pPr>
              <a:defRPr/>
            </a:pPr>
            <a:r>
              <a:rPr lang="cs-CZ" altLang="cs-CZ" sz="2000">
                <a:ea typeface="ＭＳ Ｐゴシック" panose="020B0600070205080204" pitchFamily="34" charset="-128"/>
              </a:rPr>
              <a:t>Blue category – daily consumption products that do not pose a high risk to the consumer; products that can be consumed or help to fulfill everyday minor necessities such as cleaning, cooking or personal hygiene.</a:t>
            </a:r>
          </a:p>
          <a:p>
            <a:pPr>
              <a:defRPr/>
            </a:pPr>
            <a:r>
              <a:rPr lang="cs-CZ" altLang="cs-CZ" sz="2000">
                <a:latin typeface="Calibri" panose="020F0502020204030204" pitchFamily="34" charset="0"/>
              </a:rPr>
              <a:t>Yellow category – very low risk, not expensive; routine purchases that give the consumer some form of reward or satisfaction; alcoholic beverages, coffee, sweets and savory snacks</a:t>
            </a:r>
            <a:endParaRPr lang="cs-CZ" altLang="cs-CZ" sz="2000">
              <a:ea typeface="ＭＳ Ｐゴシック" panose="020B0600070205080204" pitchFamily="34" charset="-128"/>
            </a:endParaRPr>
          </a:p>
        </p:txBody>
      </p:sp>
    </p:spTree>
    <p:extLst>
      <p:ext uri="{BB962C8B-B14F-4D97-AF65-F5344CB8AC3E}">
        <p14:creationId xmlns:p14="http://schemas.microsoft.com/office/powerpoint/2010/main" val="3544223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2331914-600A-B546-81A9-BDF43098ECB9}"/>
              </a:ext>
            </a:extLst>
          </p:cNvPr>
          <p:cNvSpPr>
            <a:spLocks noGrp="1"/>
          </p:cNvSpPr>
          <p:nvPr>
            <p:ph type="title"/>
          </p:nvPr>
        </p:nvSpPr>
        <p:spPr>
          <a:xfrm>
            <a:off x="1043631" y="809898"/>
            <a:ext cx="9942716" cy="1554480"/>
          </a:xfrm>
        </p:spPr>
        <p:txBody>
          <a:bodyPr anchor="ctr">
            <a:normAutofit/>
          </a:bodyPr>
          <a:lstStyle/>
          <a:p>
            <a:pPr>
              <a:defRPr/>
            </a:pPr>
            <a:r>
              <a:rPr lang="en-US" altLang="cs-CZ" sz="4800">
                <a:effectLst>
                  <a:outerShdw blurRad="38100" dist="38100" dir="2700000" algn="tl">
                    <a:srgbClr val="C0C0C0"/>
                  </a:outerShdw>
                </a:effectLst>
                <a:ea typeface="ＭＳ Ｐゴシック" panose="020B0600070205080204" pitchFamily="34" charset="-128"/>
              </a:rPr>
              <a:t>When to use it?</a:t>
            </a:r>
          </a:p>
        </p:txBody>
      </p:sp>
      <p:sp>
        <p:nvSpPr>
          <p:cNvPr id="55298" name="Content Placeholder 1">
            <a:extLst>
              <a:ext uri="{FF2B5EF4-FFF2-40B4-BE49-F238E27FC236}">
                <a16:creationId xmlns:a16="http://schemas.microsoft.com/office/drawing/2014/main" id="{D66D3EAB-D7A3-A543-9D2B-1746E991F1B9}"/>
              </a:ext>
            </a:extLst>
          </p:cNvPr>
          <p:cNvSpPr>
            <a:spLocks noGrp="1"/>
          </p:cNvSpPr>
          <p:nvPr>
            <p:ph idx="1"/>
          </p:nvPr>
        </p:nvSpPr>
        <p:spPr>
          <a:xfrm>
            <a:off x="1045028" y="3017522"/>
            <a:ext cx="9941319" cy="3124658"/>
          </a:xfrm>
        </p:spPr>
        <p:txBody>
          <a:bodyPr anchor="ctr">
            <a:normAutofit/>
          </a:bodyPr>
          <a:lstStyle/>
          <a:p>
            <a:pPr marL="0" indent="0">
              <a:buNone/>
            </a:pPr>
            <a:br>
              <a:rPr lang="cs-CZ" altLang="cs-CZ" sz="2400" dirty="0">
                <a:ea typeface="ＭＳ Ｐゴシック" panose="020B0600070205080204" pitchFamily="34" charset="-128"/>
              </a:rPr>
            </a:br>
            <a:endParaRPr lang="cs-CZ" altLang="cs-CZ" sz="2400" dirty="0">
              <a:ea typeface="ＭＳ Ｐゴシック" panose="020B0600070205080204" pitchFamily="34" charset="-128"/>
            </a:endParaRPr>
          </a:p>
          <a:p>
            <a:pPr>
              <a:buFont typeface="Wingdings" pitchFamily="2" charset="2"/>
              <a:buChar char="²"/>
            </a:pPr>
            <a:r>
              <a:rPr lang="cs-CZ" altLang="cs-CZ" sz="2400" dirty="0">
                <a:ea typeface="ＭＳ Ｐゴシック" panose="020B0600070205080204" pitchFamily="34" charset="-128"/>
              </a:rPr>
              <a:t>In </a:t>
            </a:r>
            <a:r>
              <a:rPr lang="cs-CZ" altLang="cs-CZ" sz="2400" dirty="0" err="1">
                <a:ea typeface="ＭＳ Ｐゴシック" panose="020B0600070205080204" pitchFamily="34" charset="-128"/>
              </a:rPr>
              <a:t>general</a:t>
            </a:r>
            <a:r>
              <a:rPr lang="cs-CZ" altLang="cs-CZ" sz="2400" dirty="0">
                <a:ea typeface="ＭＳ Ｐゴシック" panose="020B0600070205080204" pitchFamily="34" charset="-128"/>
              </a:rPr>
              <a:t>, humor </a:t>
            </a:r>
            <a:r>
              <a:rPr lang="cs-CZ" altLang="cs-CZ" sz="2400" dirty="0" err="1">
                <a:ea typeface="ＭＳ Ｐゴシック" panose="020B0600070205080204" pitchFamily="34" charset="-128"/>
              </a:rPr>
              <a:t>is</a:t>
            </a:r>
            <a:r>
              <a:rPr lang="cs-CZ" altLang="cs-CZ" sz="2400" dirty="0">
                <a:ea typeface="ＭＳ Ｐゴシック" panose="020B0600070205080204" pitchFamily="34" charset="-128"/>
              </a:rPr>
              <a:t> more </a:t>
            </a:r>
            <a:r>
              <a:rPr lang="cs-CZ" altLang="cs-CZ" sz="2400" dirty="0" err="1">
                <a:ea typeface="ＭＳ Ｐゴシック" panose="020B0600070205080204" pitchFamily="34" charset="-128"/>
              </a:rPr>
              <a:t>effective</a:t>
            </a:r>
            <a:r>
              <a:rPr lang="cs-CZ" altLang="cs-CZ" sz="2400" dirty="0">
                <a:ea typeface="ＭＳ Ｐゴシック" panose="020B0600070205080204" pitchFamily="34" charset="-128"/>
              </a:rPr>
              <a:t> in </a:t>
            </a:r>
            <a:r>
              <a:rPr lang="cs-CZ" altLang="cs-CZ" sz="2400" dirty="0" err="1">
                <a:ea typeface="ＭＳ Ｐゴシック" panose="020B0600070205080204" pitchFamily="34" charset="-128"/>
              </a:rPr>
              <a:t>the</a:t>
            </a:r>
            <a:r>
              <a:rPr lang="cs-CZ" altLang="cs-CZ" sz="2400" dirty="0">
                <a:ea typeface="ＭＳ Ｐゴシック" panose="020B0600070205080204" pitchFamily="34" charset="-128"/>
              </a:rPr>
              <a:t> case </a:t>
            </a:r>
            <a:r>
              <a:rPr lang="cs-CZ" altLang="cs-CZ" sz="2400" dirty="0" err="1">
                <a:ea typeface="ＭＳ Ｐゴシック" panose="020B0600070205080204" pitchFamily="34" charset="-128"/>
              </a:rPr>
              <a:t>of</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products</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that</a:t>
            </a:r>
            <a:r>
              <a:rPr lang="cs-CZ" altLang="cs-CZ" sz="2400" dirty="0">
                <a:ea typeface="ＭＳ Ｐゴシック" panose="020B0600070205080204" pitchFamily="34" charset="-128"/>
              </a:rPr>
              <a:t> do not </a:t>
            </a:r>
            <a:r>
              <a:rPr lang="cs-CZ" altLang="cs-CZ" sz="2400" dirty="0" err="1">
                <a:ea typeface="ＭＳ Ｐゴシック" panose="020B0600070205080204" pitchFamily="34" charset="-128"/>
              </a:rPr>
              <a:t>pose</a:t>
            </a:r>
            <a:r>
              <a:rPr lang="cs-CZ" altLang="cs-CZ" sz="2400" dirty="0">
                <a:ea typeface="ＭＳ Ｐゴシック" panose="020B0600070205080204" pitchFamily="34" charset="-128"/>
              </a:rPr>
              <a:t> a </a:t>
            </a:r>
            <a:r>
              <a:rPr lang="cs-CZ" altLang="cs-CZ" sz="2400" dirty="0" err="1">
                <a:ea typeface="ＭＳ Ｐゴシック" panose="020B0600070205080204" pitchFamily="34" charset="-128"/>
              </a:rPr>
              <a:t>high</a:t>
            </a:r>
            <a:r>
              <a:rPr lang="cs-CZ" altLang="cs-CZ" sz="2400" dirty="0">
                <a:ea typeface="ＭＳ Ｐゴシック" panose="020B0600070205080204" pitchFamily="34" charset="-128"/>
              </a:rPr>
              <a:t> risk to </a:t>
            </a:r>
            <a:r>
              <a:rPr lang="cs-CZ" altLang="cs-CZ" sz="2400" dirty="0" err="1">
                <a:ea typeface="ＭＳ Ｐゴシック" panose="020B0600070205080204" pitchFamily="34" charset="-128"/>
              </a:rPr>
              <a:t>consumers</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small</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purchases</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that</a:t>
            </a:r>
            <a:r>
              <a:rPr lang="cs-CZ" altLang="cs-CZ" sz="2400" dirty="0">
                <a:ea typeface="ＭＳ Ｐゴシック" panose="020B0600070205080204" pitchFamily="34" charset="-128"/>
              </a:rPr>
              <a:t> are not </a:t>
            </a:r>
            <a:r>
              <a:rPr lang="cs-CZ" altLang="cs-CZ" sz="2400" dirty="0" err="1">
                <a:ea typeface="ＭＳ Ｐゴシック" panose="020B0600070205080204" pitchFamily="34" charset="-128"/>
              </a:rPr>
              <a:t>expensive</a:t>
            </a:r>
            <a:r>
              <a:rPr lang="cs-CZ" altLang="cs-CZ" sz="2400" dirty="0">
                <a:ea typeface="ＭＳ Ｐゴシック" panose="020B0600070205080204" pitchFamily="34" charset="-128"/>
              </a:rPr>
              <a:t> and </a:t>
            </a:r>
            <a:r>
              <a:rPr lang="cs-CZ" altLang="cs-CZ" sz="2400" dirty="0" err="1">
                <a:ea typeface="ＭＳ Ｐゴシック" panose="020B0600070205080204" pitchFamily="34" charset="-128"/>
              </a:rPr>
              <a:t>bring</a:t>
            </a:r>
            <a:r>
              <a:rPr lang="cs-CZ" altLang="cs-CZ" sz="2400" dirty="0">
                <a:ea typeface="ＭＳ Ｐゴシック" panose="020B0600070205080204" pitchFamily="34" charset="-128"/>
              </a:rPr>
              <a:t> a </a:t>
            </a:r>
            <a:r>
              <a:rPr lang="cs-CZ" altLang="cs-CZ" sz="2400" dirty="0" err="1">
                <a:ea typeface="ＭＳ Ｐゴシック" panose="020B0600070205080204" pitchFamily="34" charset="-128"/>
              </a:rPr>
              <a:t>sense</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of</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satisfaction</a:t>
            </a:r>
            <a:r>
              <a:rPr lang="cs-CZ" altLang="cs-CZ" sz="2400" dirty="0">
                <a:ea typeface="ＭＳ Ｐゴシック" panose="020B0600070205080204" pitchFamily="34" charset="-128"/>
              </a:rPr>
              <a:t> to a person</a:t>
            </a:r>
            <a:br>
              <a:rPr lang="cs-CZ" altLang="cs-CZ" sz="2400" dirty="0">
                <a:ea typeface="ＭＳ Ｐゴシック" panose="020B0600070205080204" pitchFamily="34" charset="-128"/>
              </a:rPr>
            </a:br>
            <a:endParaRPr lang="cs-CZ" altLang="cs-CZ" sz="2400" dirty="0">
              <a:ea typeface="ＭＳ Ｐゴシック" panose="020B0600070205080204" pitchFamily="34" charset="-128"/>
            </a:endParaRPr>
          </a:p>
          <a:p>
            <a:pPr>
              <a:buFont typeface="Wingdings" pitchFamily="2" charset="2"/>
              <a:buChar char="²"/>
            </a:pPr>
            <a:r>
              <a:rPr lang="cs-CZ" altLang="cs-CZ" sz="2400" dirty="0" err="1">
                <a:ea typeface="ＭＳ Ｐゴシック" panose="020B0600070205080204" pitchFamily="34" charset="-128"/>
              </a:rPr>
              <a:t>Higher</a:t>
            </a:r>
            <a:r>
              <a:rPr lang="cs-CZ" altLang="cs-CZ" sz="2400" dirty="0">
                <a:ea typeface="ＭＳ Ｐゴシック" panose="020B0600070205080204" pitchFamily="34" charset="-128"/>
              </a:rPr>
              <a:t> risk </a:t>
            </a:r>
            <a:r>
              <a:rPr lang="cs-CZ" altLang="cs-CZ" sz="2400" dirty="0" err="1">
                <a:ea typeface="ＭＳ Ｐゴシック" panose="020B0600070205080204" pitchFamily="34" charset="-128"/>
              </a:rPr>
              <a:t>products</a:t>
            </a:r>
            <a:r>
              <a:rPr lang="cs-CZ" altLang="cs-CZ" sz="2400" dirty="0">
                <a:ea typeface="ＭＳ Ｐゴシック" panose="020B0600070205080204" pitchFamily="34" charset="-128"/>
              </a:rPr>
              <a:t> are </a:t>
            </a:r>
            <a:r>
              <a:rPr lang="cs-CZ" altLang="cs-CZ" sz="2400" dirty="0" err="1">
                <a:ea typeface="ＭＳ Ｐゴシック" panose="020B0600070205080204" pitchFamily="34" charset="-128"/>
              </a:rPr>
              <a:t>products</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that</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require</a:t>
            </a:r>
            <a:r>
              <a:rPr lang="cs-CZ" altLang="cs-CZ" sz="2400" dirty="0">
                <a:ea typeface="ＭＳ Ｐゴシック" panose="020B0600070205080204" pitchFamily="34" charset="-128"/>
              </a:rPr>
              <a:t> more </a:t>
            </a:r>
            <a:r>
              <a:rPr lang="cs-CZ" altLang="cs-CZ" sz="2400" dirty="0" err="1">
                <a:ea typeface="ＭＳ Ｐゴシック" panose="020B0600070205080204" pitchFamily="34" charset="-128"/>
              </a:rPr>
              <a:t>time</a:t>
            </a:r>
            <a:r>
              <a:rPr lang="cs-CZ" altLang="cs-CZ" sz="2400" dirty="0">
                <a:ea typeface="ＭＳ Ｐゴシック" panose="020B0600070205080204" pitchFamily="34" charset="-128"/>
              </a:rPr>
              <a:t> and </a:t>
            </a:r>
            <a:r>
              <a:rPr lang="cs-CZ" altLang="cs-CZ" sz="2400" dirty="0" err="1">
                <a:ea typeface="ＭＳ Ｐゴシック" panose="020B0600070205080204" pitchFamily="34" charset="-128"/>
              </a:rPr>
              <a:t>effort</a:t>
            </a:r>
            <a:r>
              <a:rPr lang="cs-CZ" altLang="cs-CZ" sz="2400" dirty="0">
                <a:ea typeface="ＭＳ Ｐゴシック" panose="020B0600070205080204" pitchFamily="34" charset="-128"/>
              </a:rPr>
              <a:t> to </a:t>
            </a:r>
            <a:r>
              <a:rPr lang="cs-CZ" altLang="cs-CZ" sz="2400" dirty="0" err="1">
                <a:ea typeface="ＭＳ Ｐゴシック" panose="020B0600070205080204" pitchFamily="34" charset="-128"/>
              </a:rPr>
              <a:t>buy</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because</a:t>
            </a:r>
            <a:r>
              <a:rPr lang="cs-CZ" altLang="cs-CZ" sz="2400" dirty="0">
                <a:ea typeface="ＭＳ Ｐゴシック" panose="020B0600070205080204" pitchFamily="34" charset="-128"/>
              </a:rPr>
              <a:t> </a:t>
            </a:r>
            <a:r>
              <a:rPr lang="cs-CZ" altLang="cs-CZ" sz="2400" dirty="0" err="1">
                <a:ea typeface="ＭＳ Ｐゴシック" panose="020B0600070205080204" pitchFamily="34" charset="-128"/>
              </a:rPr>
              <a:t>they</a:t>
            </a:r>
            <a:r>
              <a:rPr lang="cs-CZ" altLang="cs-CZ" sz="2400" dirty="0">
                <a:ea typeface="ＭＳ Ｐゴシック" panose="020B0600070205080204" pitchFamily="34" charset="-128"/>
              </a:rPr>
              <a:t> are more </a:t>
            </a:r>
            <a:r>
              <a:rPr lang="cs-CZ" altLang="cs-CZ" sz="2400" dirty="0" err="1">
                <a:ea typeface="ＭＳ Ｐゴシック" panose="020B0600070205080204" pitchFamily="34" charset="-128"/>
              </a:rPr>
              <a:t>expensive</a:t>
            </a:r>
            <a:r>
              <a:rPr lang="cs-CZ" altLang="cs-CZ" sz="2400" dirty="0">
                <a:ea typeface="ＭＳ Ｐゴシック" panose="020B0600070205080204" pitchFamily="34" charset="-128"/>
              </a:rPr>
              <a:t>. </a:t>
            </a:r>
          </a:p>
          <a:p>
            <a:pPr>
              <a:buFont typeface="Wingdings" pitchFamily="2" charset="2"/>
              <a:buChar char="²"/>
            </a:pPr>
            <a:endParaRPr lang="en-US" altLang="cs-CZ" sz="2400" dirty="0">
              <a:ea typeface="ＭＳ Ｐゴシック" panose="020B0600070205080204" pitchFamily="34" charset="-128"/>
            </a:endParaRPr>
          </a:p>
        </p:txBody>
      </p:sp>
      <p:cxnSp>
        <p:nvCxnSpPr>
          <p:cNvPr id="80" name="Straight Connector 7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5BD2FCA-7C1F-7947-9D11-0874F1739A1D}"/>
              </a:ext>
            </a:extLst>
          </p:cNvPr>
          <p:cNvSpPr>
            <a:spLocks noGrp="1"/>
          </p:cNvSpPr>
          <p:nvPr>
            <p:ph type="title"/>
          </p:nvPr>
        </p:nvSpPr>
        <p:spPr>
          <a:xfrm>
            <a:off x="1043631" y="809898"/>
            <a:ext cx="9942716" cy="1554480"/>
          </a:xfrm>
        </p:spPr>
        <p:txBody>
          <a:bodyPr anchor="ctr">
            <a:normAutofit/>
          </a:bodyPr>
          <a:lstStyle/>
          <a:p>
            <a:pPr>
              <a:defRPr/>
            </a:pPr>
            <a:r>
              <a:rPr lang="en-US" altLang="cs-CZ" sz="4800">
                <a:effectLst>
                  <a:outerShdw blurRad="38100" dist="38100" dir="2700000" algn="tl">
                    <a:srgbClr val="C0C0C0"/>
                  </a:outerShdw>
                </a:effectLst>
                <a:ea typeface="ＭＳ Ｐゴシック" panose="020B0600070205080204" pitchFamily="34" charset="-128"/>
              </a:rPr>
              <a:t>When to use it?</a:t>
            </a:r>
          </a:p>
        </p:txBody>
      </p:sp>
      <p:sp>
        <p:nvSpPr>
          <p:cNvPr id="59394" name="Content Placeholder 1">
            <a:extLst>
              <a:ext uri="{FF2B5EF4-FFF2-40B4-BE49-F238E27FC236}">
                <a16:creationId xmlns:a16="http://schemas.microsoft.com/office/drawing/2014/main" id="{D64BF711-20DD-C340-8B88-9B3165753839}"/>
              </a:ext>
            </a:extLst>
          </p:cNvPr>
          <p:cNvSpPr>
            <a:spLocks noGrp="1"/>
          </p:cNvSpPr>
          <p:nvPr>
            <p:ph idx="1"/>
          </p:nvPr>
        </p:nvSpPr>
        <p:spPr>
          <a:xfrm>
            <a:off x="1045028" y="3071312"/>
            <a:ext cx="9941319" cy="3124658"/>
          </a:xfrm>
        </p:spPr>
        <p:txBody>
          <a:bodyPr anchor="ctr">
            <a:normAutofit/>
          </a:bodyPr>
          <a:lstStyle/>
          <a:p>
            <a:pPr>
              <a:buFont typeface="Wingdings" pitchFamily="2" charset="2"/>
              <a:buChar char="Ø"/>
            </a:pPr>
            <a:r>
              <a:rPr lang="cs-CZ" altLang="cs-CZ" sz="2000" dirty="0">
                <a:ea typeface="ＭＳ Ｐゴシック" panose="020B0600070205080204" pitchFamily="34" charset="-128"/>
              </a:rPr>
              <a:t>Many </a:t>
            </a:r>
            <a:r>
              <a:rPr lang="cs-CZ" altLang="cs-CZ" sz="2000" dirty="0" err="1">
                <a:ea typeface="ＭＳ Ｐゴシック" panose="020B0600070205080204" pitchFamily="34" charset="-128"/>
              </a:rPr>
              <a:t>studies</a:t>
            </a:r>
            <a:r>
              <a:rPr lang="cs-CZ" altLang="cs-CZ" sz="2000" dirty="0">
                <a:ea typeface="ＭＳ Ｐゴシック" panose="020B0600070205080204" pitchFamily="34" charset="-128"/>
              </a:rPr>
              <a:t> show </a:t>
            </a:r>
            <a:r>
              <a:rPr lang="cs-CZ" altLang="cs-CZ" sz="2000" dirty="0" err="1">
                <a:ea typeface="ＭＳ Ｐゴシック" panose="020B0600070205080204" pitchFamily="34" charset="-128"/>
              </a:rPr>
              <a:t>that</a:t>
            </a:r>
            <a:r>
              <a:rPr lang="cs-CZ" altLang="cs-CZ" sz="2000" dirty="0">
                <a:ea typeface="ＭＳ Ｐゴシック" panose="020B0600070205080204" pitchFamily="34" charset="-128"/>
              </a:rPr>
              <a:t> </a:t>
            </a:r>
            <a:r>
              <a:rPr lang="cs-CZ" altLang="cs-CZ" sz="2000" b="1" u="sng" dirty="0">
                <a:ea typeface="ＭＳ Ｐゴシック" panose="020B0600070205080204" pitchFamily="34" charset="-128"/>
              </a:rPr>
              <a:t>FMCG </a:t>
            </a:r>
            <a:r>
              <a:rPr lang="cs-CZ" altLang="cs-CZ" sz="2000" b="1" u="sng" dirty="0" err="1">
                <a:ea typeface="ＭＳ Ｐゴシック" panose="020B0600070205080204" pitchFamily="34" charset="-128"/>
              </a:rPr>
              <a:t>is</a:t>
            </a:r>
            <a:r>
              <a:rPr lang="cs-CZ" altLang="cs-CZ" sz="2000" b="1" u="sng" dirty="0">
                <a:ea typeface="ＭＳ Ｐゴシック" panose="020B0600070205080204" pitchFamily="34" charset="-128"/>
              </a:rPr>
              <a:t> </a:t>
            </a:r>
            <a:r>
              <a:rPr lang="cs-CZ" altLang="cs-CZ" sz="2000" b="1" u="sng" dirty="0" err="1">
                <a:ea typeface="ＭＳ Ｐゴシック" panose="020B0600070205080204" pitchFamily="34" charset="-128"/>
              </a:rPr>
              <a:t>the</a:t>
            </a:r>
            <a:r>
              <a:rPr lang="cs-CZ" altLang="cs-CZ" sz="2000" b="1" u="sng" dirty="0">
                <a:ea typeface="ＭＳ Ｐゴシック" panose="020B0600070205080204" pitchFamily="34" charset="-128"/>
              </a:rPr>
              <a:t> most </a:t>
            </a:r>
            <a:r>
              <a:rPr lang="cs-CZ" altLang="cs-CZ" sz="2000" b="1" u="sng" dirty="0" err="1">
                <a:ea typeface="ＭＳ Ｐゴシック" panose="020B0600070205080204" pitchFamily="34" charset="-128"/>
              </a:rPr>
              <a:t>suitable</a:t>
            </a:r>
            <a:r>
              <a:rPr lang="cs-CZ" altLang="cs-CZ" sz="2000" b="1" u="sng" dirty="0">
                <a:ea typeface="ＭＳ Ｐゴシック" panose="020B0600070205080204" pitchFamily="34" charset="-128"/>
              </a:rPr>
              <a:t> </a:t>
            </a:r>
            <a:r>
              <a:rPr lang="cs-CZ" altLang="cs-CZ" sz="2000" b="1" u="sng" dirty="0" err="1">
                <a:ea typeface="ＭＳ Ｐゴシック" panose="020B0600070205080204" pitchFamily="34" charset="-128"/>
              </a:rPr>
              <a:t>for</a:t>
            </a:r>
            <a:r>
              <a:rPr lang="cs-CZ" altLang="cs-CZ" sz="2000" b="1" u="sng" dirty="0">
                <a:ea typeface="ＭＳ Ｐゴシック" panose="020B0600070205080204" pitchFamily="34" charset="-128"/>
              </a:rPr>
              <a:t> </a:t>
            </a:r>
            <a:r>
              <a:rPr lang="cs-CZ" altLang="cs-CZ" sz="2000" b="1" u="sng" dirty="0" err="1">
                <a:ea typeface="ＭＳ Ｐゴシック" panose="020B0600070205080204" pitchFamily="34" charset="-128"/>
              </a:rPr>
              <a:t>the</a:t>
            </a:r>
            <a:r>
              <a:rPr lang="cs-CZ" altLang="cs-CZ" sz="2000" b="1" u="sng" dirty="0">
                <a:ea typeface="ＭＳ Ｐゴシック" panose="020B0600070205080204" pitchFamily="34" charset="-128"/>
              </a:rPr>
              <a:t> use </a:t>
            </a:r>
            <a:r>
              <a:rPr lang="cs-CZ" altLang="cs-CZ" sz="2000" b="1" u="sng" dirty="0" err="1">
                <a:ea typeface="ＭＳ Ｐゴシック" panose="020B0600070205080204" pitchFamily="34" charset="-128"/>
              </a:rPr>
              <a:t>of</a:t>
            </a:r>
            <a:r>
              <a:rPr lang="cs-CZ" altLang="cs-CZ" sz="2000" b="1" u="sng" dirty="0">
                <a:ea typeface="ＭＳ Ｐゴシック" panose="020B0600070205080204" pitchFamily="34" charset="-128"/>
              </a:rPr>
              <a:t> humor in </a:t>
            </a:r>
            <a:r>
              <a:rPr lang="cs-CZ" altLang="cs-CZ" sz="2000" b="1" u="sng" dirty="0" err="1">
                <a:ea typeface="ＭＳ Ｐゴシック" panose="020B0600070205080204" pitchFamily="34" charset="-128"/>
              </a:rPr>
              <a:t>promotion</a:t>
            </a:r>
            <a:r>
              <a:rPr lang="cs-CZ" altLang="cs-CZ" sz="2000" dirty="0">
                <a:ea typeface="ＭＳ Ｐゴシック" panose="020B0600070205080204" pitchFamily="34" charset="-128"/>
              </a:rPr>
              <a:t>. These are fast-</a:t>
            </a:r>
            <a:r>
              <a:rPr lang="cs-CZ" altLang="cs-CZ" sz="2000" dirty="0" err="1">
                <a:ea typeface="ＭＳ Ｐゴシック" panose="020B0600070205080204" pitchFamily="34" charset="-128"/>
              </a:rPr>
              <a:t>moving</a:t>
            </a:r>
            <a:r>
              <a:rPr lang="cs-CZ" altLang="cs-CZ" sz="2000" dirty="0">
                <a:ea typeface="ＭＳ Ｐゴシック" panose="020B0600070205080204" pitchFamily="34" charset="-128"/>
              </a:rPr>
              <a:t>, low-cost </a:t>
            </a:r>
            <a:r>
              <a:rPr lang="cs-CZ" altLang="cs-CZ" sz="2000" dirty="0" err="1">
                <a:ea typeface="ＭＳ Ｐゴシック" panose="020B0600070205080204" pitchFamily="34" charset="-128"/>
              </a:rPr>
              <a:t>goods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that</a:t>
            </a:r>
            <a:r>
              <a:rPr lang="cs-CZ" altLang="cs-CZ" sz="2000" dirty="0">
                <a:ea typeface="ＭＳ Ｐゴシック" panose="020B0600070205080204" pitchFamily="34" charset="-128"/>
              </a:rPr>
              <a:t> do not </a:t>
            </a:r>
            <a:r>
              <a:rPr lang="cs-CZ" altLang="cs-CZ" sz="2000" dirty="0" err="1">
                <a:ea typeface="ＭＳ Ｐゴシック" panose="020B0600070205080204" pitchFamily="34" charset="-128"/>
              </a:rPr>
              <a:t>pose</a:t>
            </a:r>
            <a:r>
              <a:rPr lang="cs-CZ" altLang="cs-CZ" sz="2000" dirty="0">
                <a:ea typeface="ＭＳ Ｐゴシック" panose="020B0600070205080204" pitchFamily="34" charset="-128"/>
              </a:rPr>
              <a:t> a </a:t>
            </a:r>
            <a:r>
              <a:rPr lang="cs-CZ" altLang="cs-CZ" sz="2000" dirty="0" err="1">
                <a:ea typeface="ＭＳ Ｐゴシック" panose="020B0600070205080204" pitchFamily="34" charset="-128"/>
              </a:rPr>
              <a:t>high</a:t>
            </a:r>
            <a:r>
              <a:rPr lang="cs-CZ" altLang="cs-CZ" sz="2000" dirty="0">
                <a:ea typeface="ＭＳ Ｐゴシック" panose="020B0600070205080204" pitchFamily="34" charset="-128"/>
              </a:rPr>
              <a:t> risk to </a:t>
            </a:r>
            <a:r>
              <a:rPr lang="cs-CZ" altLang="cs-CZ" sz="2000" dirty="0" err="1">
                <a:ea typeface="ＭＳ Ｐゴシック" panose="020B0600070205080204" pitchFamily="34" charset="-128"/>
              </a:rPr>
              <a:t>consumers</a:t>
            </a:r>
            <a:r>
              <a:rPr lang="cs-CZ" altLang="cs-CZ" sz="2000" dirty="0">
                <a:ea typeface="ＭＳ Ｐゴシック" panose="020B0600070205080204" pitchFamily="34" charset="-128"/>
              </a:rPr>
              <a:t>. </a:t>
            </a:r>
            <a:br>
              <a:rPr lang="cs-CZ" altLang="cs-CZ" sz="2000" dirty="0">
                <a:ea typeface="ＭＳ Ｐゴシック" panose="020B0600070205080204" pitchFamily="34" charset="-128"/>
              </a:rPr>
            </a:br>
            <a:endParaRPr lang="cs-CZ" altLang="cs-CZ" sz="2000" dirty="0">
              <a:ea typeface="ＭＳ Ｐゴシック" panose="020B0600070205080204" pitchFamily="34" charset="-128"/>
            </a:endParaRPr>
          </a:p>
          <a:p>
            <a:pPr>
              <a:buFont typeface="Wingdings" pitchFamily="2" charset="2"/>
              <a:buChar char="Ø"/>
            </a:pPr>
            <a:r>
              <a:rPr lang="cs-CZ" altLang="cs-CZ" sz="2000" dirty="0" err="1">
                <a:ea typeface="ＭＳ Ｐゴシック" panose="020B0600070205080204" pitchFamily="34" charset="-128"/>
              </a:rPr>
              <a:t>Similarly</a:t>
            </a:r>
            <a:r>
              <a:rPr lang="cs-CZ" altLang="cs-CZ" sz="2000" dirty="0">
                <a:ea typeface="ＭＳ Ｐゴシック" panose="020B0600070205080204" pitchFamily="34" charset="-128"/>
              </a:rPr>
              <a:t>, humor </a:t>
            </a:r>
            <a:r>
              <a:rPr lang="cs-CZ" altLang="cs-CZ" sz="2000" dirty="0" err="1">
                <a:ea typeface="ＭＳ Ｐゴシック" panose="020B0600070205080204" pitchFamily="34" charset="-128"/>
              </a:rPr>
              <a:t>is</a:t>
            </a:r>
            <a:r>
              <a:rPr lang="cs-CZ" altLang="cs-CZ" sz="2000" dirty="0">
                <a:ea typeface="ＭＳ Ｐゴシック" panose="020B0600070205080204" pitchFamily="34" charset="-128"/>
              </a:rPr>
              <a:t> more </a:t>
            </a:r>
            <a:r>
              <a:rPr lang="cs-CZ" altLang="cs-CZ" sz="2000" dirty="0" err="1">
                <a:ea typeface="ＭＳ Ｐゴシック" panose="020B0600070205080204" pitchFamily="34" charset="-128"/>
              </a:rPr>
              <a:t>effective</a:t>
            </a:r>
            <a:r>
              <a:rPr lang="cs-CZ" altLang="cs-CZ" sz="2000" dirty="0">
                <a:ea typeface="ＭＳ Ｐゴシック" panose="020B0600070205080204" pitchFamily="34" charset="-128"/>
              </a:rPr>
              <a:t> in </a:t>
            </a:r>
            <a:r>
              <a:rPr lang="cs-CZ" altLang="cs-CZ" sz="2000" dirty="0" err="1">
                <a:ea typeface="ＭＳ Ｐゴシック" panose="020B0600070205080204" pitchFamily="34" charset="-128"/>
              </a:rPr>
              <a:t>promoting</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an</a:t>
            </a:r>
            <a:r>
              <a:rPr lang="cs-CZ" altLang="cs-CZ" sz="2000" dirty="0">
                <a:ea typeface="ＭＳ Ｐゴシック" panose="020B0600070205080204" pitchFamily="34" charset="-128"/>
              </a:rPr>
              <a:t> </a:t>
            </a:r>
            <a:r>
              <a:rPr lang="cs-CZ" altLang="cs-CZ" sz="2000" b="1" u="sng" dirty="0" err="1">
                <a:ea typeface="ＭＳ Ｐゴシック" panose="020B0600070205080204" pitchFamily="34" charset="-128"/>
              </a:rPr>
              <a:t>existing</a:t>
            </a:r>
            <a:r>
              <a:rPr lang="cs-CZ" altLang="cs-CZ" sz="2000" b="1" u="sng" dirty="0">
                <a:ea typeface="ＭＳ Ｐゴシック" panose="020B0600070205080204" pitchFamily="34" charset="-128"/>
              </a:rPr>
              <a:t> </a:t>
            </a:r>
            <a:r>
              <a:rPr lang="cs-CZ" altLang="cs-CZ" sz="2000" b="1" u="sng" dirty="0" err="1">
                <a:ea typeface="ＭＳ Ｐゴシック" panose="020B0600070205080204" pitchFamily="34" charset="-128"/>
              </a:rPr>
              <a:t>product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than</a:t>
            </a:r>
            <a:r>
              <a:rPr lang="cs-CZ" altLang="cs-CZ" sz="2000" dirty="0">
                <a:ea typeface="ＭＳ Ｐゴシック" panose="020B0600070205080204" pitchFamily="34" charset="-128"/>
              </a:rPr>
              <a:t> in </a:t>
            </a:r>
            <a:r>
              <a:rPr lang="cs-CZ" altLang="cs-CZ" sz="2000" dirty="0" err="1">
                <a:ea typeface="ＭＳ Ｐゴシック" panose="020B0600070205080204" pitchFamily="34" charset="-128"/>
              </a:rPr>
              <a:t>launching</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new</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products</a:t>
            </a:r>
            <a:r>
              <a:rPr lang="cs-CZ" altLang="cs-CZ" sz="2000" dirty="0">
                <a:ea typeface="ＭＳ Ｐゴシック" panose="020B0600070205080204" pitchFamily="34" charset="-128"/>
              </a:rPr>
              <a:t>. </a:t>
            </a:r>
            <a:br>
              <a:rPr lang="cs-CZ" altLang="cs-CZ" sz="2000" dirty="0">
                <a:ea typeface="ＭＳ Ｐゴシック" panose="020B0600070205080204" pitchFamily="34" charset="-128"/>
              </a:rPr>
            </a:br>
            <a:endParaRPr lang="cs-CZ" altLang="cs-CZ" sz="2000" dirty="0">
              <a:ea typeface="ＭＳ Ｐゴシック" panose="020B0600070205080204" pitchFamily="34" charset="-128"/>
            </a:endParaRPr>
          </a:p>
          <a:p>
            <a:pPr>
              <a:buFont typeface="Wingdings" pitchFamily="2" charset="2"/>
              <a:buChar char="Ø"/>
            </a:pPr>
            <a:r>
              <a:rPr lang="en-US" altLang="cs-CZ" sz="2000" dirty="0">
                <a:ea typeface="ＭＳ Ｐゴシック" panose="020B0600070205080204" pitchFamily="34" charset="-128"/>
              </a:rPr>
              <a:t>I</a:t>
            </a:r>
            <a:r>
              <a:rPr lang="cs-CZ" altLang="cs-CZ" sz="2000" dirty="0" err="1">
                <a:ea typeface="ＭＳ Ｐゴシック" panose="020B0600070205080204" pitchFamily="34" charset="-128"/>
              </a:rPr>
              <a:t>t</a:t>
            </a:r>
            <a:r>
              <a:rPr lang="cs-CZ" altLang="en-US" sz="2000" dirty="0" err="1">
                <a:ea typeface="ＭＳ Ｐゴシック" panose="020B0600070205080204" pitchFamily="34" charset="-128"/>
              </a:rPr>
              <a:t>‘</a:t>
            </a:r>
            <a:r>
              <a:rPr lang="cs-CZ" altLang="cs-CZ" sz="2000" dirty="0" err="1">
                <a:ea typeface="ＭＳ Ｐゴシック" panose="020B0600070205080204" pitchFamily="34" charset="-128"/>
              </a:rPr>
              <a:t>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little</a:t>
            </a:r>
            <a:r>
              <a:rPr lang="cs-CZ" altLang="cs-CZ" sz="2000" dirty="0">
                <a:ea typeface="ＭＳ Ｐゴシック" panose="020B0600070205080204" pitchFamily="34" charset="-128"/>
              </a:rPr>
              <a:t> more </a:t>
            </a:r>
            <a:r>
              <a:rPr lang="cs-CZ" altLang="cs-CZ" sz="2000" dirty="0" err="1">
                <a:ea typeface="ＭＳ Ｐゴシック" panose="020B0600070205080204" pitchFamily="34" charset="-128"/>
              </a:rPr>
              <a:t>difficult</a:t>
            </a:r>
            <a:r>
              <a:rPr lang="cs-CZ" altLang="cs-CZ" sz="2000" dirty="0">
                <a:ea typeface="ＭＳ Ｐゴシック" panose="020B0600070205080204" pitchFamily="34" charset="-128"/>
              </a:rPr>
              <a:t> to use humor to </a:t>
            </a:r>
            <a:r>
              <a:rPr lang="cs-CZ" altLang="cs-CZ" sz="2000" dirty="0" err="1">
                <a:ea typeface="ＭＳ Ｐゴシック" panose="020B0600070205080204" pitchFamily="34" charset="-128"/>
              </a:rPr>
              <a:t>promote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services</a:t>
            </a:r>
            <a:r>
              <a:rPr lang="cs-CZ" altLang="cs-CZ" sz="2000" dirty="0">
                <a:ea typeface="ＭＳ Ｐゴシック" panose="020B0600070205080204" pitchFamily="34" charset="-128"/>
              </a:rPr>
              <a:t> </a:t>
            </a:r>
            <a:br>
              <a:rPr lang="cs-CZ" altLang="cs-CZ" sz="2000" dirty="0">
                <a:ea typeface="ＭＳ Ｐゴシック" panose="020B0600070205080204" pitchFamily="34" charset="-128"/>
              </a:rPr>
            </a:br>
            <a:br>
              <a:rPr lang="cs-CZ" altLang="cs-CZ" sz="2000" dirty="0">
                <a:ea typeface="ＭＳ Ｐゴシック" panose="020B0600070205080204" pitchFamily="34" charset="-128"/>
              </a:rPr>
            </a:br>
            <a:endParaRPr lang="en-US" altLang="cs-CZ" sz="2000" dirty="0">
              <a:ea typeface="ＭＳ Ｐゴシック" panose="020B0600070205080204" pitchFamily="34" charset="-128"/>
            </a:endParaRPr>
          </a:p>
          <a:p>
            <a:pPr>
              <a:buFont typeface="Wingdings" pitchFamily="2" charset="2"/>
              <a:buChar char="Ø"/>
            </a:pPr>
            <a:endParaRPr lang="en-US" altLang="cs-CZ" sz="2000" dirty="0">
              <a:ea typeface="ＭＳ Ｐゴシック" panose="020B0600070205080204" pitchFamily="34" charset="-128"/>
            </a:endParaRPr>
          </a:p>
        </p:txBody>
      </p:sp>
      <p:cxnSp>
        <p:nvCxnSpPr>
          <p:cNvPr id="80" name="Straight Connector 7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6D63398-EEE4-4E6A-BEF3-E92924A28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0"/>
            <a:ext cx="12226755"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804B24-17AC-406D-9636-1332F5DF9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03156" y="-2460574"/>
            <a:ext cx="6859919" cy="11777232"/>
          </a:xfrm>
          <a:prstGeom prst="rect">
            <a:avLst/>
          </a:prstGeom>
          <a:gradFill>
            <a:gsLst>
              <a:gs pos="0">
                <a:schemeClr val="accent1">
                  <a:lumMod val="50000"/>
                  <a:alpha val="0"/>
                </a:schemeClr>
              </a:gs>
              <a:gs pos="100000">
                <a:schemeClr val="accent1">
                  <a:lumMod val="5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864"/>
            <a:ext cx="3608179" cy="6858864"/>
          </a:xfrm>
          <a:prstGeom prst="rect">
            <a:avLst/>
          </a:prstGeom>
          <a:gradFill>
            <a:gsLst>
              <a:gs pos="0">
                <a:schemeClr val="accent1">
                  <a:lumMod val="75000"/>
                  <a:alpha val="48000"/>
                </a:schemeClr>
              </a:gs>
              <a:gs pos="99000">
                <a:srgbClr val="000000">
                  <a:alpha val="46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26703">
            <a:off x="1164940" y="1025588"/>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70DF94D-F28F-435E-AD56-C40FC99AF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409782"/>
            <a:ext cx="12221732" cy="4443259"/>
          </a:xfrm>
          <a:prstGeom prst="rect">
            <a:avLst/>
          </a:prstGeom>
          <a:gradFill>
            <a:gsLst>
              <a:gs pos="0">
                <a:schemeClr val="accent1">
                  <a:lumMod val="75000"/>
                  <a:alpha val="50000"/>
                </a:schemeClr>
              </a:gs>
              <a:gs pos="99000">
                <a:srgbClr val="000000">
                  <a:alpha val="11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F952EE-9AAE-4D81-BF98-35DF71334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942096" y="-2872097"/>
            <a:ext cx="6407535" cy="12151737"/>
          </a:xfrm>
          <a:prstGeom prst="rect">
            <a:avLst/>
          </a:prstGeom>
          <a:gradFill>
            <a:gsLst>
              <a:gs pos="1000">
                <a:srgbClr val="000000">
                  <a:alpha val="33000"/>
                </a:srgbClr>
              </a:gs>
              <a:gs pos="100000">
                <a:schemeClr val="accent1">
                  <a:lumMod val="50000"/>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57608-58F2-D046-A9F1-432B53BD1245}"/>
              </a:ext>
            </a:extLst>
          </p:cNvPr>
          <p:cNvSpPr>
            <a:spLocks noGrp="1"/>
          </p:cNvSpPr>
          <p:nvPr>
            <p:ph type="title"/>
          </p:nvPr>
        </p:nvSpPr>
        <p:spPr>
          <a:xfrm>
            <a:off x="4244454" y="3006586"/>
            <a:ext cx="7284935" cy="2732297"/>
          </a:xfrm>
        </p:spPr>
        <p:txBody>
          <a:bodyPr vert="horz" lIns="91440" tIns="45720" rIns="91440" bIns="45720" rtlCol="0" anchor="t">
            <a:normAutofit/>
          </a:bodyPr>
          <a:lstStyle/>
          <a:p>
            <a:pPr>
              <a:defRPr/>
            </a:pPr>
            <a:r>
              <a:rPr lang="en-US" altLang="cs-CZ" sz="4800" kern="1200">
                <a:solidFill>
                  <a:srgbClr val="FFFFFF"/>
                </a:solidFill>
                <a:effectLst>
                  <a:outerShdw blurRad="38100" dist="38100" dir="2700000" algn="tl">
                    <a:srgbClr val="C0C0C0"/>
                  </a:outerShdw>
                </a:effectLst>
                <a:latin typeface="+mj-lt"/>
                <a:ea typeface="+mj-ea"/>
                <a:cs typeface="+mj-cs"/>
              </a:rPr>
              <a:t>What about audience?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678D9B-6D45-E542-8CA5-D6601BA494CB}"/>
              </a:ext>
            </a:extLst>
          </p:cNvPr>
          <p:cNvSpPr>
            <a:spLocks noGrp="1"/>
          </p:cNvSpPr>
          <p:nvPr>
            <p:ph type="title"/>
          </p:nvPr>
        </p:nvSpPr>
        <p:spPr>
          <a:xfrm>
            <a:off x="1371599" y="294538"/>
            <a:ext cx="9895951" cy="1033669"/>
          </a:xfrm>
        </p:spPr>
        <p:txBody>
          <a:bodyPr>
            <a:normAutofit/>
          </a:bodyPr>
          <a:lstStyle/>
          <a:p>
            <a:pPr>
              <a:defRPr/>
            </a:pPr>
            <a:r>
              <a:rPr lang="en-US" altLang="cs-CZ" sz="4000" dirty="0">
                <a:solidFill>
                  <a:srgbClr val="FFFFFF"/>
                </a:solidFill>
                <a:effectLst>
                  <a:outerShdw blurRad="38100" dist="38100" dir="2700000" algn="tl">
                    <a:srgbClr val="C0C0C0"/>
                  </a:outerShdw>
                </a:effectLst>
                <a:ea typeface="ＭＳ Ｐゴシック" panose="020B0600070205080204" pitchFamily="34" charset="-128"/>
              </a:rPr>
              <a:t>What about audience?</a:t>
            </a:r>
          </a:p>
        </p:txBody>
      </p:sp>
      <p:sp>
        <p:nvSpPr>
          <p:cNvPr id="61442" name="Content Placeholder 2">
            <a:extLst>
              <a:ext uri="{FF2B5EF4-FFF2-40B4-BE49-F238E27FC236}">
                <a16:creationId xmlns:a16="http://schemas.microsoft.com/office/drawing/2014/main" id="{5FE35876-80E6-2640-AD6B-BA7917E05018}"/>
              </a:ext>
            </a:extLst>
          </p:cNvPr>
          <p:cNvSpPr>
            <a:spLocks noGrp="1"/>
          </p:cNvSpPr>
          <p:nvPr>
            <p:ph idx="1"/>
          </p:nvPr>
        </p:nvSpPr>
        <p:spPr>
          <a:xfrm>
            <a:off x="1348449" y="2503395"/>
            <a:ext cx="9724031" cy="3683358"/>
          </a:xfrm>
        </p:spPr>
        <p:txBody>
          <a:bodyPr anchor="ctr">
            <a:noAutofit/>
          </a:bodyPr>
          <a:lstStyle/>
          <a:p>
            <a:pPr>
              <a:buFont typeface="Wingdings" pitchFamily="2" charset="2"/>
              <a:buChar char="²"/>
              <a:defRPr/>
            </a:pPr>
            <a:endParaRPr lang="cs-CZ" altLang="cs-CZ" sz="1800" dirty="0">
              <a:ea typeface="ＭＳ Ｐゴシック" panose="020B0600070205080204" pitchFamily="34" charset="-128"/>
            </a:endParaRPr>
          </a:p>
          <a:p>
            <a:pPr>
              <a:buFont typeface="Wingdings" pitchFamily="2" charset="2"/>
              <a:buChar char="²"/>
              <a:defRPr/>
            </a:pPr>
            <a:r>
              <a:rPr lang="en-US" altLang="cs-CZ" sz="1800" dirty="0">
                <a:ea typeface="ＭＳ Ｐゴシック" panose="020B0600070205080204" pitchFamily="34" charset="-128"/>
              </a:rPr>
              <a:t>Perception of humor depends on</a:t>
            </a:r>
            <a:r>
              <a:rPr lang="en-US" altLang="cs-CZ" sz="1800" u="sng" dirty="0">
                <a:ea typeface="ＭＳ Ｐゴシック" panose="020B0600070205080204" pitchFamily="34" charset="-128"/>
              </a:rPr>
              <a:t> age, gender, values, attitudes, opinions, nationality, ethnicity or culture</a:t>
            </a:r>
            <a:br>
              <a:rPr lang="en-US" altLang="cs-CZ" sz="1800" dirty="0">
                <a:ea typeface="ＭＳ Ｐゴシック" panose="020B0600070205080204" pitchFamily="34" charset="-128"/>
              </a:rPr>
            </a:br>
            <a:endParaRPr lang="en-US" altLang="cs-CZ" sz="1800" dirty="0">
              <a:ea typeface="ＭＳ Ｐゴシック" panose="020B0600070205080204" pitchFamily="34" charset="-128"/>
            </a:endParaRPr>
          </a:p>
          <a:p>
            <a:pPr>
              <a:buFont typeface="Wingdings" pitchFamily="2" charset="2"/>
              <a:buChar char="²"/>
              <a:defRPr/>
            </a:pPr>
            <a:r>
              <a:rPr lang="cs-CZ" altLang="cs-CZ" sz="1800" dirty="0" err="1">
                <a:ea typeface="ＭＳ Ｐゴシック" panose="020B0600070205080204" pitchFamily="34" charset="-128"/>
              </a:rPr>
              <a:t>Differences</a:t>
            </a:r>
            <a:r>
              <a:rPr lang="cs-CZ" altLang="cs-CZ" sz="1800" dirty="0">
                <a:ea typeface="ＭＳ Ｐゴシック" panose="020B0600070205080204" pitchFamily="34" charset="-128"/>
              </a:rPr>
              <a:t> in </a:t>
            </a:r>
            <a:r>
              <a:rPr lang="cs-CZ" altLang="cs-CZ" sz="1800" dirty="0" err="1">
                <a:ea typeface="ＭＳ Ｐゴシック" panose="020B0600070205080204" pitchFamily="34" charset="-128"/>
              </a:rPr>
              <a:t>the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perception</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of</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humorous</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messages</a:t>
            </a:r>
            <a:r>
              <a:rPr lang="cs-CZ" altLang="cs-CZ" sz="1800" dirty="0">
                <a:ea typeface="ＭＳ Ｐゴシック" panose="020B0600070205080204" pitchFamily="34" charset="-128"/>
              </a:rPr>
              <a:t> are </a:t>
            </a:r>
            <a:r>
              <a:rPr lang="cs-CZ" altLang="cs-CZ" sz="1800" dirty="0" err="1">
                <a:ea typeface="ＭＳ Ｐゴシック" panose="020B0600070205080204" pitchFamily="34" charset="-128"/>
              </a:rPr>
              <a:t>also</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shown</a:t>
            </a:r>
            <a:r>
              <a:rPr lang="cs-CZ" altLang="cs-CZ" sz="1800" dirty="0">
                <a:ea typeface="ＭＳ Ｐゴシック" panose="020B0600070205080204" pitchFamily="34" charset="-128"/>
              </a:rPr>
              <a:t> in </a:t>
            </a:r>
            <a:r>
              <a:rPr lang="cs-CZ" altLang="cs-CZ" sz="1800" dirty="0" err="1">
                <a:ea typeface="ＭＳ Ｐゴシック" panose="020B0600070205080204" pitchFamily="34" charset="-128"/>
              </a:rPr>
              <a:t>terms</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of</a:t>
            </a:r>
            <a:r>
              <a:rPr lang="cs-CZ" altLang="cs-CZ" sz="1800" dirty="0">
                <a:ea typeface="ＭＳ Ｐゴシック" panose="020B0600070205080204" pitchFamily="34" charset="-128"/>
              </a:rPr>
              <a:t> gender. </a:t>
            </a:r>
            <a:br>
              <a:rPr lang="cs-CZ" altLang="cs-CZ" sz="1800" dirty="0">
                <a:ea typeface="ＭＳ Ｐゴシック" panose="020B0600070205080204" pitchFamily="34" charset="-128"/>
              </a:rPr>
            </a:br>
            <a:endParaRPr lang="en-US" altLang="cs-CZ" sz="1800" dirty="0">
              <a:ea typeface="ＭＳ Ｐゴシック" panose="020B0600070205080204" pitchFamily="34" charset="-128"/>
            </a:endParaRPr>
          </a:p>
          <a:p>
            <a:pPr>
              <a:buFont typeface="Wingdings" pitchFamily="2" charset="2"/>
              <a:buChar char="²"/>
              <a:defRPr/>
            </a:pPr>
            <a:r>
              <a:rPr lang="cs-CZ" altLang="cs-CZ" sz="1800" dirty="0" err="1">
                <a:ea typeface="ＭＳ Ｐゴシック" panose="020B0600070205080204" pitchFamily="34" charset="-128"/>
              </a:rPr>
              <a:t>The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sense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of</a:t>
            </a:r>
            <a:r>
              <a:rPr lang="cs-CZ" altLang="cs-CZ" sz="1800" dirty="0">
                <a:ea typeface="ＭＳ Ｐゴシック" panose="020B0600070205080204" pitchFamily="34" charset="-128"/>
              </a:rPr>
              <a:t> humor </a:t>
            </a:r>
            <a:r>
              <a:rPr lang="cs-CZ" altLang="cs-CZ" sz="1800" dirty="0" err="1">
                <a:ea typeface="ＭＳ Ｐゴシック" panose="020B0600070205080204" pitchFamily="34" charset="-128"/>
              </a:rPr>
              <a:t>is</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an</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individual</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characteristic</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often</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dependent</a:t>
            </a:r>
            <a:r>
              <a:rPr lang="cs-CZ" altLang="cs-CZ" sz="1800" dirty="0">
                <a:ea typeface="ＭＳ Ｐゴシック" panose="020B0600070205080204" pitchFamily="34" charset="-128"/>
              </a:rPr>
              <a:t> on </a:t>
            </a:r>
            <a:r>
              <a:rPr lang="cs-CZ" altLang="cs-CZ" sz="1800" dirty="0" err="1">
                <a:ea typeface="ＭＳ Ｐゴシック" panose="020B0600070205080204" pitchFamily="34" charset="-128"/>
              </a:rPr>
              <a:t>the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culture</a:t>
            </a:r>
            <a:r>
              <a:rPr lang="cs-CZ" altLang="cs-CZ" sz="1800" dirty="0">
                <a:ea typeface="ＭＳ Ｐゴシック" panose="020B0600070205080204" pitchFamily="34" charset="-128"/>
              </a:rPr>
              <a:t> in </a:t>
            </a:r>
            <a:r>
              <a:rPr lang="cs-CZ" altLang="cs-CZ" sz="1800" dirty="0" err="1">
                <a:ea typeface="ＭＳ Ｐゴシック" panose="020B0600070205080204" pitchFamily="34" charset="-128"/>
              </a:rPr>
              <a:t>which</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we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grow</a:t>
            </a:r>
            <a:r>
              <a:rPr lang="cs-CZ" altLang="cs-CZ" sz="1800" dirty="0">
                <a:ea typeface="ＭＳ Ｐゴシック" panose="020B0600070205080204" pitchFamily="34" charset="-128"/>
              </a:rPr>
              <a:t> up. </a:t>
            </a:r>
            <a:r>
              <a:rPr lang="cs-CZ" altLang="cs-CZ" sz="1800" b="1" u="sng" dirty="0" err="1">
                <a:ea typeface="ＭＳ Ｐゴシック" panose="020B0600070205080204" pitchFamily="34" charset="-128"/>
              </a:rPr>
              <a:t>Jokes</a:t>
            </a:r>
            <a:r>
              <a:rPr lang="cs-CZ" altLang="cs-CZ" sz="1800" b="1" u="sng" dirty="0">
                <a:ea typeface="ＭＳ Ｐゴシック" panose="020B0600070205080204" pitchFamily="34" charset="-128"/>
              </a:rPr>
              <a:t> </a:t>
            </a:r>
            <a:r>
              <a:rPr lang="cs-CZ" altLang="cs-CZ" sz="1800" b="1" u="sng" dirty="0" err="1">
                <a:ea typeface="ＭＳ Ｐゴシック" panose="020B0600070205080204" pitchFamily="34" charset="-128"/>
              </a:rPr>
              <a:t>may</a:t>
            </a:r>
            <a:r>
              <a:rPr lang="cs-CZ" altLang="cs-CZ" sz="1800" b="1" u="sng" dirty="0">
                <a:ea typeface="ＭＳ Ｐゴシック" panose="020B0600070205080204" pitchFamily="34" charset="-128"/>
              </a:rPr>
              <a:t> not </a:t>
            </a:r>
            <a:r>
              <a:rPr lang="cs-CZ" altLang="cs-CZ" sz="1800" b="1" u="sng" dirty="0" err="1">
                <a:ea typeface="ＭＳ Ｐゴシック" panose="020B0600070205080204" pitchFamily="34" charset="-128"/>
              </a:rPr>
              <a:t>only</a:t>
            </a:r>
            <a:r>
              <a:rPr lang="cs-CZ" altLang="cs-CZ" sz="1800" b="1" u="sng" dirty="0">
                <a:ea typeface="ＭＳ Ｐゴシック" panose="020B0600070205080204" pitchFamily="34" charset="-128"/>
              </a:rPr>
              <a:t> serve to </a:t>
            </a:r>
            <a:r>
              <a:rPr lang="cs-CZ" altLang="cs-CZ" sz="1800" b="1" u="sng" dirty="0" err="1">
                <a:ea typeface="ＭＳ Ｐゴシック" panose="020B0600070205080204" pitchFamily="34" charset="-128"/>
              </a:rPr>
              <a:t>entertain</a:t>
            </a:r>
            <a:r>
              <a:rPr lang="cs-CZ" altLang="cs-CZ" sz="1800" b="1" u="sng" dirty="0">
                <a:ea typeface="ＭＳ Ｐゴシック" panose="020B0600070205080204" pitchFamily="34" charset="-128"/>
              </a:rPr>
              <a:t> </a:t>
            </a:r>
            <a:r>
              <a:rPr lang="cs-CZ" altLang="cs-CZ" sz="1800" b="1" u="sng" dirty="0" err="1">
                <a:ea typeface="ＭＳ Ｐゴシック" panose="020B0600070205080204" pitchFamily="34" charset="-128"/>
              </a:rPr>
              <a:t>the</a:t>
            </a:r>
            <a:r>
              <a:rPr lang="cs-CZ" altLang="cs-CZ" sz="1800" b="1" u="sng" dirty="0">
                <a:ea typeface="ＭＳ Ｐゴシック" panose="020B0600070205080204" pitchFamily="34" charset="-128"/>
              </a:rPr>
              <a:t> audience, but </a:t>
            </a:r>
            <a:r>
              <a:rPr lang="cs-CZ" altLang="cs-CZ" sz="1800" b="1" u="sng" dirty="0" err="1">
                <a:ea typeface="ＭＳ Ｐゴシック" panose="020B0600070205080204" pitchFamily="34" charset="-128"/>
              </a:rPr>
              <a:t>sometimes</a:t>
            </a:r>
            <a:r>
              <a:rPr lang="cs-CZ" altLang="cs-CZ" sz="1800" b="1" u="sng" dirty="0">
                <a:ea typeface="ＭＳ Ｐゴシック" panose="020B0600070205080204" pitchFamily="34" charset="-128"/>
              </a:rPr>
              <a:t> </a:t>
            </a:r>
            <a:r>
              <a:rPr lang="cs-CZ" altLang="cs-CZ" sz="1800" b="1" u="sng" dirty="0" err="1">
                <a:ea typeface="ＭＳ Ｐゴシック" panose="020B0600070205080204" pitchFamily="34" charset="-128"/>
              </a:rPr>
              <a:t>they</a:t>
            </a:r>
            <a:r>
              <a:rPr lang="cs-CZ" altLang="cs-CZ" sz="1800" b="1" u="sng" dirty="0">
                <a:ea typeface="ＭＳ Ｐゴシック" panose="020B0600070205080204" pitchFamily="34" charset="-128"/>
              </a:rPr>
              <a:t> </a:t>
            </a:r>
            <a:r>
              <a:rPr lang="cs-CZ" altLang="cs-CZ" sz="1800" b="1" u="sng" dirty="0" err="1">
                <a:ea typeface="ＭＳ Ｐゴシック" panose="020B0600070205080204" pitchFamily="34" charset="-128"/>
              </a:rPr>
              <a:t>also</a:t>
            </a:r>
            <a:r>
              <a:rPr lang="cs-CZ" altLang="cs-CZ" sz="1800" b="1" u="sng" dirty="0">
                <a:ea typeface="ＭＳ Ｐゴシック" panose="020B0600070205080204" pitchFamily="34" charset="-128"/>
              </a:rPr>
              <a:t> </a:t>
            </a:r>
            <a:r>
              <a:rPr lang="cs-CZ" altLang="cs-CZ" sz="1800" b="1" u="sng" dirty="0" err="1">
                <a:ea typeface="ＭＳ Ｐゴシック" panose="020B0600070205080204" pitchFamily="34" charset="-128"/>
              </a:rPr>
              <a:t>provide</a:t>
            </a:r>
            <a:r>
              <a:rPr lang="cs-CZ" altLang="cs-CZ" sz="1800" b="1" u="sng" dirty="0">
                <a:ea typeface="ＭＳ Ｐゴシック" panose="020B0600070205080204" pitchFamily="34" charset="-128"/>
              </a:rPr>
              <a:t> </a:t>
            </a:r>
            <a:r>
              <a:rPr lang="cs-CZ" altLang="cs-CZ" sz="1800" b="1" u="sng" dirty="0" err="1">
                <a:ea typeface="ＭＳ Ｐゴシック" panose="020B0600070205080204" pitchFamily="34" charset="-128"/>
              </a:rPr>
              <a:t>important</a:t>
            </a:r>
            <a:r>
              <a:rPr lang="cs-CZ" altLang="cs-CZ" sz="1800" b="1" u="sng" dirty="0">
                <a:ea typeface="ＭＳ Ｐゴシック" panose="020B0600070205080204" pitchFamily="34" charset="-128"/>
              </a:rPr>
              <a:t> </a:t>
            </a:r>
            <a:r>
              <a:rPr lang="cs-CZ" altLang="cs-CZ" sz="1800" b="1" u="sng" dirty="0" err="1">
                <a:ea typeface="ＭＳ Ｐゴシック" panose="020B0600070205080204" pitchFamily="34" charset="-128"/>
              </a:rPr>
              <a:t>information</a:t>
            </a:r>
            <a:r>
              <a:rPr lang="cs-CZ" altLang="cs-CZ" sz="1800" b="1" u="sng" dirty="0">
                <a:ea typeface="ＭＳ Ｐゴシック" panose="020B0600070205080204" pitchFamily="34" charset="-128"/>
              </a:rPr>
              <a:t> </a:t>
            </a:r>
            <a:r>
              <a:rPr lang="cs-CZ" altLang="cs-CZ" sz="1800" b="1" u="sng" dirty="0" err="1">
                <a:ea typeface="ＭＳ Ｐゴシック" panose="020B0600070205080204" pitchFamily="34" charset="-128"/>
              </a:rPr>
              <a:t>about</a:t>
            </a:r>
            <a:r>
              <a:rPr lang="cs-CZ" altLang="cs-CZ" sz="1800" b="1" u="sng" dirty="0">
                <a:ea typeface="ＭＳ Ｐゴシック" panose="020B0600070205080204" pitchFamily="34" charset="-128"/>
              </a:rPr>
              <a:t> a </a:t>
            </a:r>
            <a:r>
              <a:rPr lang="cs-CZ" altLang="cs-CZ" sz="1800" b="1" u="sng" dirty="0" err="1">
                <a:ea typeface="ＭＳ Ｐゴシック" panose="020B0600070205080204" pitchFamily="34" charset="-128"/>
              </a:rPr>
              <a:t>particular</a:t>
            </a:r>
            <a:r>
              <a:rPr lang="cs-CZ" altLang="cs-CZ" sz="1800" b="1" u="sng" dirty="0">
                <a:ea typeface="ＭＳ Ｐゴシック" panose="020B0600070205080204" pitchFamily="34" charset="-128"/>
              </a:rPr>
              <a:t> </a:t>
            </a:r>
            <a:r>
              <a:rPr lang="cs-CZ" altLang="cs-CZ" sz="1800" b="1" u="sng" dirty="0" err="1">
                <a:ea typeface="ＭＳ Ｐゴシック" panose="020B0600070205080204" pitchFamily="34" charset="-128"/>
              </a:rPr>
              <a:t>culture</a:t>
            </a:r>
            <a:r>
              <a:rPr lang="cs-CZ" altLang="cs-CZ" sz="1800" b="1" u="sng" dirty="0">
                <a:ea typeface="ＭＳ Ｐゴシック" panose="020B0600070205080204" pitchFamily="34" charset="-128"/>
              </a:rPr>
              <a:t>, </a:t>
            </a:r>
            <a:r>
              <a:rPr lang="cs-CZ" altLang="cs-CZ" sz="1800" b="1" u="sng" dirty="0" err="1">
                <a:ea typeface="ＭＳ Ｐゴシック" panose="020B0600070205080204" pitchFamily="34" charset="-128"/>
              </a:rPr>
              <a:t>subculture</a:t>
            </a:r>
            <a:r>
              <a:rPr lang="cs-CZ" altLang="cs-CZ" sz="1800" b="1" u="sng" dirty="0">
                <a:ea typeface="ＭＳ Ｐゴシック" panose="020B0600070205080204" pitchFamily="34" charset="-128"/>
              </a:rPr>
              <a:t>.</a:t>
            </a:r>
            <a:r>
              <a:rPr lang="cs-CZ" altLang="cs-CZ" sz="1800" dirty="0">
                <a:ea typeface="ＭＳ Ｐゴシック" panose="020B0600070205080204" pitchFamily="34" charset="-128"/>
              </a:rPr>
              <a:t> </a:t>
            </a:r>
          </a:p>
          <a:p>
            <a:pPr>
              <a:buFont typeface="Wingdings" pitchFamily="2" charset="2"/>
              <a:buChar char="²"/>
              <a:defRPr/>
            </a:pPr>
            <a:endParaRPr lang="cs-CZ" altLang="cs-CZ" sz="1800" dirty="0">
              <a:ea typeface="ＭＳ Ｐゴシック" panose="020B0600070205080204" pitchFamily="34" charset="-128"/>
            </a:endParaRPr>
          </a:p>
          <a:p>
            <a:pPr>
              <a:buFont typeface="Wingdings" pitchFamily="2" charset="2"/>
              <a:buChar char="²"/>
              <a:defRPr/>
            </a:pPr>
            <a:r>
              <a:rPr lang="cs-CZ" altLang="cs-CZ" sz="1800" dirty="0">
                <a:ea typeface="ＭＳ Ｐゴシック" panose="020B0600070205080204" pitchFamily="34" charset="-128"/>
              </a:rPr>
              <a:t>On </a:t>
            </a:r>
            <a:r>
              <a:rPr lang="cs-CZ" altLang="cs-CZ" sz="1800" dirty="0" err="1">
                <a:ea typeface="ＭＳ Ｐゴシック" panose="020B0600070205080204" pitchFamily="34" charset="-128"/>
              </a:rPr>
              <a:t>the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one</a:t>
            </a:r>
            <a:r>
              <a:rPr lang="cs-CZ" altLang="cs-CZ" sz="1800" dirty="0">
                <a:ea typeface="ＭＳ Ｐゴシック" panose="020B0600070205080204" pitchFamily="34" charset="-128"/>
              </a:rPr>
              <a:t> hand, </a:t>
            </a:r>
            <a:r>
              <a:rPr lang="cs-CZ" altLang="cs-CZ" sz="1800" dirty="0" err="1">
                <a:ea typeface="ＭＳ Ｐゴシック" panose="020B0600070205080204" pitchFamily="34" charset="-128"/>
              </a:rPr>
              <a:t>culture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influences</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the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sense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of</a:t>
            </a:r>
            <a:r>
              <a:rPr lang="cs-CZ" altLang="cs-CZ" sz="1800" dirty="0">
                <a:ea typeface="ＭＳ Ｐゴシック" panose="020B0600070205080204" pitchFamily="34" charset="-128"/>
              </a:rPr>
              <a:t> humor, on </a:t>
            </a:r>
            <a:r>
              <a:rPr lang="cs-CZ" altLang="cs-CZ" sz="1800" dirty="0" err="1">
                <a:ea typeface="ＭＳ Ｐゴシック" panose="020B0600070205080204" pitchFamily="34" charset="-128"/>
              </a:rPr>
              <a:t>the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other</a:t>
            </a:r>
            <a:r>
              <a:rPr lang="cs-CZ" altLang="cs-CZ" sz="1800" dirty="0">
                <a:ea typeface="ＭＳ Ｐゴシック" panose="020B0600070205080204" pitchFamily="34" charset="-128"/>
              </a:rPr>
              <a:t> hand, humor has </a:t>
            </a:r>
            <a:r>
              <a:rPr lang="cs-CZ" altLang="cs-CZ" sz="1800" dirty="0" err="1">
                <a:ea typeface="ＭＳ Ｐゴシック" panose="020B0600070205080204" pitchFamily="34" charset="-128"/>
              </a:rPr>
              <a:t>become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largely</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global</a:t>
            </a:r>
            <a:r>
              <a:rPr lang="cs-CZ" altLang="cs-CZ" sz="1800" dirty="0">
                <a:ea typeface="ＭＳ Ｐゴシック" panose="020B0600070205080204" pitchFamily="34" charset="-128"/>
              </a:rPr>
              <a:t>. </a:t>
            </a:r>
            <a:br>
              <a:rPr lang="cs-CZ" altLang="cs-CZ" sz="1800" dirty="0">
                <a:ea typeface="ＭＳ Ｐゴシック" panose="020B0600070205080204" pitchFamily="34" charset="-128"/>
              </a:rPr>
            </a:br>
            <a:endParaRPr lang="cs-CZ" altLang="cs-CZ" sz="1800" dirty="0">
              <a:ea typeface="ＭＳ Ｐゴシック" panose="020B0600070205080204" pitchFamily="34" charset="-128"/>
            </a:endParaRPr>
          </a:p>
          <a:p>
            <a:pPr>
              <a:buFont typeface="Wingdings" pitchFamily="2" charset="2"/>
              <a:buChar char="²"/>
              <a:defRPr/>
            </a:pPr>
            <a:endParaRPr lang="cs-CZ" altLang="cs-CZ" sz="1800" dirty="0">
              <a:ea typeface="ＭＳ Ｐゴシック" panose="020B0600070205080204" pitchFamily="34" charset="-128"/>
            </a:endParaRPr>
          </a:p>
          <a:p>
            <a:pPr>
              <a:buFont typeface="Wingdings" pitchFamily="2" charset="2"/>
              <a:buChar char="²"/>
              <a:defRPr/>
            </a:pPr>
            <a:endParaRPr lang="cs-CZ" altLang="cs-CZ" sz="1800" dirty="0">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618499E-F010-244B-98B7-1A0A6C7B9C39}"/>
              </a:ext>
            </a:extLst>
          </p:cNvPr>
          <p:cNvSpPr>
            <a:spLocks noGrp="1"/>
          </p:cNvSpPr>
          <p:nvPr>
            <p:ph type="title"/>
          </p:nvPr>
        </p:nvSpPr>
        <p:spPr>
          <a:xfrm>
            <a:off x="1136397" y="502021"/>
            <a:ext cx="9688296" cy="1642969"/>
          </a:xfrm>
        </p:spPr>
        <p:txBody>
          <a:bodyPr anchor="b">
            <a:normAutofit/>
          </a:bodyPr>
          <a:lstStyle/>
          <a:p>
            <a:pPr>
              <a:defRPr/>
            </a:pPr>
            <a:r>
              <a:rPr lang="en-US" altLang="cs-CZ" sz="4000">
                <a:effectLst>
                  <a:outerShdw blurRad="38100" dist="38100" dir="2700000" algn="tl">
                    <a:srgbClr val="C0C0C0"/>
                  </a:outerShdw>
                </a:effectLst>
                <a:ea typeface="ＭＳ Ｐゴシック" panose="020B0600070205080204" pitchFamily="34" charset="-128"/>
              </a:rPr>
              <a:t>Cultural differences</a:t>
            </a:r>
          </a:p>
        </p:txBody>
      </p:sp>
      <p:sp>
        <p:nvSpPr>
          <p:cNvPr id="62465" name="Content Placeholder 2">
            <a:extLst>
              <a:ext uri="{FF2B5EF4-FFF2-40B4-BE49-F238E27FC236}">
                <a16:creationId xmlns:a16="http://schemas.microsoft.com/office/drawing/2014/main" id="{C123D8B6-B5F9-7F4B-9934-9202F4D51C65}"/>
              </a:ext>
            </a:extLst>
          </p:cNvPr>
          <p:cNvSpPr>
            <a:spLocks noGrp="1"/>
          </p:cNvSpPr>
          <p:nvPr>
            <p:ph idx="1"/>
          </p:nvPr>
        </p:nvSpPr>
        <p:spPr>
          <a:xfrm>
            <a:off x="1136397" y="2418409"/>
            <a:ext cx="9688296" cy="3454358"/>
          </a:xfrm>
        </p:spPr>
        <p:txBody>
          <a:bodyPr anchor="t">
            <a:normAutofit/>
          </a:bodyPr>
          <a:lstStyle/>
          <a:p>
            <a:pPr>
              <a:buFont typeface="Wingdings" pitchFamily="2" charset="2"/>
              <a:buChar char="²"/>
            </a:pPr>
            <a:r>
              <a:rPr lang="cs-CZ" altLang="cs-CZ" sz="2000" dirty="0" err="1">
                <a:ea typeface="ＭＳ Ｐゴシック" panose="020B0600070205080204" pitchFamily="34" charset="-128"/>
              </a:rPr>
              <a:t>Members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of</a:t>
            </a:r>
            <a:r>
              <a:rPr lang="cs-CZ" altLang="cs-CZ" sz="2000" dirty="0">
                <a:ea typeface="ＭＳ Ｐゴシック" panose="020B0600070205080204" pitchFamily="34" charset="-128"/>
              </a:rPr>
              <a:t> a </a:t>
            </a:r>
            <a:r>
              <a:rPr lang="cs-CZ" altLang="cs-CZ" sz="2000" dirty="0" err="1">
                <a:ea typeface="ＭＳ Ｐゴシック" panose="020B0600070205080204" pitchFamily="34" charset="-128"/>
              </a:rPr>
              <a:t>nation</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have</a:t>
            </a:r>
            <a:r>
              <a:rPr lang="cs-CZ" altLang="cs-CZ" sz="2000" dirty="0">
                <a:ea typeface="ＭＳ Ｐゴシック" panose="020B0600070205080204" pitchFamily="34" charset="-128"/>
              </a:rPr>
              <a:t> a </a:t>
            </a:r>
            <a:r>
              <a:rPr lang="cs-CZ" altLang="cs-CZ" sz="2000" dirty="0" err="1">
                <a:ea typeface="ＭＳ Ｐゴシック" panose="020B0600070205080204" pitchFamily="34" charset="-128"/>
              </a:rPr>
              <a:t>distinctive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sense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of</a:t>
            </a:r>
            <a:r>
              <a:rPr lang="cs-CZ" altLang="cs-CZ" sz="2000" dirty="0">
                <a:ea typeface="ＭＳ Ｐゴシック" panose="020B0600070205080204" pitchFamily="34" charset="-128"/>
              </a:rPr>
              <a:t> humor </a:t>
            </a:r>
            <a:r>
              <a:rPr lang="cs-CZ" altLang="cs-CZ" sz="2000" dirty="0" err="1">
                <a:ea typeface="ＭＳ Ｐゴシック" panose="020B0600070205080204" pitchFamily="34" charset="-128"/>
              </a:rPr>
              <a:t>that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may</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be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different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from</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other</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nationalities</a:t>
            </a:r>
            <a:br>
              <a:rPr lang="cs-CZ" altLang="cs-CZ" sz="2000" dirty="0">
                <a:ea typeface="ＭＳ Ｐゴシック" panose="020B0600070205080204" pitchFamily="34" charset="-128"/>
              </a:rPr>
            </a:br>
            <a:endParaRPr lang="cs-CZ" altLang="cs-CZ" sz="2000" dirty="0">
              <a:ea typeface="ＭＳ Ｐゴシック" panose="020B0600070205080204" pitchFamily="34" charset="-128"/>
            </a:endParaRPr>
          </a:p>
          <a:p>
            <a:pPr>
              <a:buFont typeface="Wingdings" pitchFamily="2" charset="2"/>
              <a:buChar char="²"/>
            </a:pPr>
            <a:r>
              <a:rPr lang="en-US" altLang="cs-CZ" sz="2000" dirty="0">
                <a:ea typeface="ＭＳ Ｐゴシック" panose="020B0600070205080204" pitchFamily="34" charset="-128"/>
              </a:rPr>
              <a:t>Hall and Hall</a:t>
            </a:r>
            <a:r>
              <a:rPr lang="en-US" altLang="en-US" sz="2000" dirty="0">
                <a:ea typeface="ＭＳ Ｐゴシック" panose="020B0600070205080204" pitchFamily="34" charset="-128"/>
              </a:rPr>
              <a:t>’</a:t>
            </a:r>
            <a:r>
              <a:rPr lang="en-US" altLang="cs-CZ" sz="2000" dirty="0">
                <a:ea typeface="ＭＳ Ｐゴシック" panose="020B0600070205080204" pitchFamily="34" charset="-128"/>
              </a:rPr>
              <a:t>s (1990) cultural theory of low- and high-context cultures</a:t>
            </a:r>
            <a:endParaRPr lang="cs-CZ" altLang="cs-CZ" sz="2000" dirty="0">
              <a:ea typeface="ＭＳ Ｐゴシック" panose="020B0600070205080204" pitchFamily="34" charset="-128"/>
            </a:endParaRPr>
          </a:p>
          <a:p>
            <a:pPr>
              <a:buFont typeface="Wingdings" pitchFamily="2" charset="2"/>
              <a:buChar char="²"/>
            </a:pPr>
            <a:endParaRPr lang="cs-CZ" altLang="cs-CZ" sz="2000" dirty="0">
              <a:ea typeface="ＭＳ Ｐゴシック" panose="020B0600070205080204" pitchFamily="34" charset="-128"/>
            </a:endParaRPr>
          </a:p>
          <a:p>
            <a:pPr>
              <a:buFont typeface="Wingdings" pitchFamily="2" charset="2"/>
              <a:buChar char="²"/>
            </a:pPr>
            <a:endParaRPr lang="cs-CZ" altLang="cs-CZ" sz="2000" dirty="0">
              <a:ea typeface="ＭＳ Ｐゴシック" panose="020B0600070205080204" pitchFamily="34" charset="-128"/>
            </a:endParaRPr>
          </a:p>
        </p:txBody>
      </p:sp>
      <p:sp>
        <p:nvSpPr>
          <p:cNvPr id="72" name="Rectangle 7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10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1BF0FA-1BFF-8F45-93A2-40C039E8F2D6}"/>
              </a:ext>
            </a:extLst>
          </p:cNvPr>
          <p:cNvSpPr>
            <a:spLocks noGrp="1"/>
          </p:cNvSpPr>
          <p:nvPr>
            <p:ph type="title"/>
          </p:nvPr>
        </p:nvSpPr>
        <p:spPr>
          <a:xfrm>
            <a:off x="1136397" y="502021"/>
            <a:ext cx="9688296" cy="1642969"/>
          </a:xfrm>
        </p:spPr>
        <p:txBody>
          <a:bodyPr anchor="b">
            <a:normAutofit/>
          </a:bodyPr>
          <a:lstStyle/>
          <a:p>
            <a:pPr>
              <a:defRPr/>
            </a:pPr>
            <a:r>
              <a:rPr lang="en-US" altLang="cs-CZ" sz="4000" dirty="0">
                <a:effectLst>
                  <a:outerShdw blurRad="38100" dist="38100" dir="2700000" algn="tl">
                    <a:srgbClr val="C0C0C0"/>
                  </a:outerShdw>
                </a:effectLst>
                <a:ea typeface="ＭＳ Ｐゴシック" panose="020B0600070205080204" pitchFamily="34" charset="-128"/>
              </a:rPr>
              <a:t>Some research</a:t>
            </a:r>
          </a:p>
        </p:txBody>
      </p:sp>
      <p:sp>
        <p:nvSpPr>
          <p:cNvPr id="63489" name="Content Placeholder 2">
            <a:extLst>
              <a:ext uri="{FF2B5EF4-FFF2-40B4-BE49-F238E27FC236}">
                <a16:creationId xmlns:a16="http://schemas.microsoft.com/office/drawing/2014/main" id="{76F86975-79EC-6E42-BABD-0D0DBE4AD405}"/>
              </a:ext>
            </a:extLst>
          </p:cNvPr>
          <p:cNvSpPr>
            <a:spLocks noGrp="1"/>
          </p:cNvSpPr>
          <p:nvPr>
            <p:ph idx="1"/>
          </p:nvPr>
        </p:nvSpPr>
        <p:spPr>
          <a:xfrm>
            <a:off x="1136397" y="2418409"/>
            <a:ext cx="9688296" cy="3454358"/>
          </a:xfrm>
        </p:spPr>
        <p:txBody>
          <a:bodyPr anchor="t">
            <a:normAutofit fontScale="92500" lnSpcReduction="20000"/>
          </a:bodyPr>
          <a:lstStyle/>
          <a:p>
            <a:pPr marL="0" indent="0">
              <a:buNone/>
            </a:pPr>
            <a:endParaRPr lang="cs-CZ" altLang="cs-CZ" sz="1700" dirty="0">
              <a:ea typeface="ＭＳ Ｐゴシック" panose="020B0600070205080204" pitchFamily="34" charset="-128"/>
            </a:endParaRPr>
          </a:p>
          <a:p>
            <a:pPr marL="0" indent="0">
              <a:buFont typeface="Wingdings" pitchFamily="2" charset="2"/>
              <a:buChar char="²"/>
            </a:pPr>
            <a:r>
              <a:rPr lang="cs-CZ" altLang="cs-CZ" sz="1700" dirty="0" err="1">
                <a:ea typeface="ＭＳ Ｐゴシック" panose="020B0600070205080204" pitchFamily="34" charset="-128"/>
              </a:rPr>
              <a:t>evaluation</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of</a:t>
            </a:r>
            <a:r>
              <a:rPr lang="cs-CZ" altLang="cs-CZ" sz="1700" dirty="0">
                <a:ea typeface="ＭＳ Ｐゴシック" panose="020B0600070205080204" pitchFamily="34" charset="-128"/>
              </a:rPr>
              <a:t>  humor </a:t>
            </a:r>
            <a:r>
              <a:rPr lang="cs-CZ" altLang="cs-CZ" sz="1700" dirty="0" err="1">
                <a:ea typeface="ＭＳ Ｐゴシック" panose="020B0600070205080204" pitchFamily="34" charset="-128"/>
              </a:rPr>
              <a:t>effectiveness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along</a:t>
            </a:r>
            <a:r>
              <a:rPr lang="cs-CZ" altLang="cs-CZ" sz="1700" dirty="0">
                <a:ea typeface="ＭＳ Ｐゴシック" panose="020B0600070205080204" pitchFamily="34" charset="-128"/>
              </a:rPr>
              <a:t> </a:t>
            </a:r>
            <a:r>
              <a:rPr lang="cs-CZ" altLang="cs-CZ" sz="1700" b="1" dirty="0" err="1">
                <a:ea typeface="ＭＳ Ｐゴシック" panose="020B0600070205080204" pitchFamily="34" charset="-128"/>
              </a:rPr>
              <a:t>individualistic</a:t>
            </a:r>
            <a:r>
              <a:rPr lang="cs-CZ" altLang="cs-CZ" sz="1700" b="1" dirty="0">
                <a:ea typeface="ＭＳ Ｐゴシック" panose="020B0600070205080204" pitchFamily="34" charset="-128"/>
              </a:rPr>
              <a:t> </a:t>
            </a:r>
            <a:r>
              <a:rPr lang="cs-CZ" altLang="cs-CZ" sz="1700" b="1" dirty="0" err="1">
                <a:ea typeface="ＭＳ Ｐゴシック" panose="020B0600070205080204" pitchFamily="34" charset="-128"/>
              </a:rPr>
              <a:t>dimension</a:t>
            </a:r>
            <a:r>
              <a:rPr lang="cs-CZ" altLang="cs-CZ" sz="1700" dirty="0">
                <a:ea typeface="ＭＳ Ｐゴシック" panose="020B0600070205080204" pitchFamily="34" charset="-128"/>
              </a:rPr>
              <a:t> – </a:t>
            </a:r>
            <a:r>
              <a:rPr lang="cs-CZ" altLang="cs-CZ" sz="1700" dirty="0" err="1">
                <a:ea typeface="ＭＳ Ｐゴシック" panose="020B0600070205080204" pitchFamily="34" charset="-128"/>
              </a:rPr>
              <a:t>only</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half</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of</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the</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entertaining</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commercials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viewed</a:t>
            </a:r>
            <a:r>
              <a:rPr lang="cs-CZ" altLang="cs-CZ" sz="1700" dirty="0">
                <a:ea typeface="ＭＳ Ｐゴシック" panose="020B0600070205080204" pitchFamily="34" charset="-128"/>
              </a:rPr>
              <a:t> in </a:t>
            </a:r>
            <a:r>
              <a:rPr lang="cs-CZ" altLang="cs-CZ" sz="1700" dirty="0" err="1">
                <a:ea typeface="ＭＳ Ｐゴシック" panose="020B0600070205080204" pitchFamily="34" charset="-128"/>
              </a:rPr>
              <a:t>collectivist</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cultures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were</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considered</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humorous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aggressive</a:t>
            </a:r>
            <a:r>
              <a:rPr lang="cs-CZ" altLang="cs-CZ" sz="1700" dirty="0">
                <a:ea typeface="ＭＳ Ｐゴシック" panose="020B0600070205080204" pitchFamily="34" charset="-128"/>
              </a:rPr>
              <a:t> humor </a:t>
            </a:r>
            <a:r>
              <a:rPr lang="cs-CZ" altLang="cs-CZ" sz="1700" dirty="0" err="1">
                <a:ea typeface="ＭＳ Ｐゴシック" panose="020B0600070205080204" pitchFamily="34" charset="-128"/>
              </a:rPr>
              <a:t>scored</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higher</a:t>
            </a:r>
            <a:r>
              <a:rPr lang="cs-CZ" altLang="cs-CZ" sz="1700" dirty="0">
                <a:ea typeface="ＭＳ Ｐゴシック" panose="020B0600070205080204" pitchFamily="34" charset="-128"/>
              </a:rPr>
              <a:t> in </a:t>
            </a:r>
            <a:r>
              <a:rPr lang="cs-CZ" altLang="cs-CZ" sz="1700" dirty="0" err="1">
                <a:ea typeface="ＭＳ Ｐゴシック" panose="020B0600070205080204" pitchFamily="34" charset="-128"/>
              </a:rPr>
              <a:t>engagement</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among</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highly</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individualistic</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cultures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collectivist</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cultures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may</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see</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aggressive</a:t>
            </a:r>
            <a:r>
              <a:rPr lang="cs-CZ" altLang="cs-CZ" sz="1700" dirty="0">
                <a:ea typeface="ＭＳ Ｐゴシック" panose="020B0600070205080204" pitchFamily="34" charset="-128"/>
              </a:rPr>
              <a:t> humor as </a:t>
            </a:r>
            <a:r>
              <a:rPr lang="cs-CZ" altLang="cs-CZ" sz="1700" dirty="0" err="1">
                <a:ea typeface="ＭＳ Ｐゴシック" panose="020B0600070205080204" pitchFamily="34" charset="-128"/>
              </a:rPr>
              <a:t>offensive</a:t>
            </a:r>
            <a:endParaRPr lang="cs-CZ" altLang="cs-CZ" sz="1700" dirty="0">
              <a:ea typeface="ＭＳ Ｐゴシック" panose="020B0600070205080204" pitchFamily="34" charset="-128"/>
            </a:endParaRPr>
          </a:p>
          <a:p>
            <a:pPr marL="0" indent="0">
              <a:buFont typeface="Wingdings" pitchFamily="2" charset="2"/>
              <a:buChar char="²"/>
            </a:pPr>
            <a:endParaRPr lang="cs-CZ" altLang="cs-CZ" sz="1700" dirty="0">
              <a:ea typeface="ＭＳ Ｐゴシック" panose="020B0600070205080204" pitchFamily="34" charset="-128"/>
            </a:endParaRPr>
          </a:p>
          <a:p>
            <a:pPr marL="0" indent="0">
              <a:buFont typeface="Wingdings" pitchFamily="2" charset="2"/>
              <a:buChar char="²"/>
            </a:pPr>
            <a:r>
              <a:rPr lang="cs-CZ" altLang="cs-CZ" sz="1700" dirty="0" err="1">
                <a:ea typeface="ＭＳ Ｐゴシック" panose="020B0600070205080204" pitchFamily="34" charset="-128"/>
              </a:rPr>
              <a:t>evaluation</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of</a:t>
            </a:r>
            <a:r>
              <a:rPr lang="cs-CZ" altLang="cs-CZ" sz="1700" dirty="0">
                <a:ea typeface="ＭＳ Ｐゴシック" panose="020B0600070205080204" pitchFamily="34" charset="-128"/>
              </a:rPr>
              <a:t>  humor </a:t>
            </a:r>
            <a:r>
              <a:rPr lang="cs-CZ" altLang="cs-CZ" sz="1700" dirty="0" err="1">
                <a:ea typeface="ＭＳ Ｐゴシック" panose="020B0600070205080204" pitchFamily="34" charset="-128"/>
              </a:rPr>
              <a:t>effectiveness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along</a:t>
            </a:r>
            <a:r>
              <a:rPr lang="cs-CZ" altLang="cs-CZ" sz="1700" dirty="0">
                <a:ea typeface="ＭＳ Ｐゴシック" panose="020B0600070205080204" pitchFamily="34" charset="-128"/>
              </a:rPr>
              <a:t> </a:t>
            </a:r>
            <a:r>
              <a:rPr lang="cs-CZ" altLang="cs-CZ" sz="1700" b="1" dirty="0" err="1">
                <a:ea typeface="ＭＳ Ｐゴシック" panose="020B0600070205080204" pitchFamily="34" charset="-128"/>
              </a:rPr>
              <a:t>masculinity</a:t>
            </a:r>
            <a:r>
              <a:rPr lang="cs-CZ" altLang="cs-CZ" sz="1700" b="1" dirty="0">
                <a:ea typeface="ＭＳ Ｐゴシック" panose="020B0600070205080204" pitchFamily="34" charset="-128"/>
              </a:rPr>
              <a:t> </a:t>
            </a:r>
            <a:r>
              <a:rPr lang="cs-CZ" altLang="cs-CZ" sz="1700" b="1" dirty="0" err="1">
                <a:ea typeface="ＭＳ Ｐゴシック" panose="020B0600070205080204" pitchFamily="34" charset="-128"/>
              </a:rPr>
              <a:t>dimensions</a:t>
            </a:r>
            <a:r>
              <a:rPr lang="cs-CZ" altLang="cs-CZ" sz="1700" dirty="0">
                <a:ea typeface="ＭＳ Ｐゴシック" panose="020B0600070205080204" pitchFamily="34" charset="-128"/>
              </a:rPr>
              <a:t> – </a:t>
            </a:r>
            <a:r>
              <a:rPr lang="cs-CZ" altLang="cs-CZ" sz="1700" dirty="0" err="1">
                <a:ea typeface="ＭＳ Ｐゴシック" panose="020B0600070205080204" pitchFamily="34" charset="-128"/>
              </a:rPr>
              <a:t>samples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from</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feministic</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cultures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also</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showed</a:t>
            </a:r>
            <a:r>
              <a:rPr lang="cs-CZ" altLang="cs-CZ" sz="1700" dirty="0">
                <a:ea typeface="ＭＳ Ｐゴシック" panose="020B0600070205080204" pitchFamily="34" charset="-128"/>
              </a:rPr>
              <a:t> more preference to non-</a:t>
            </a:r>
            <a:r>
              <a:rPr lang="cs-CZ" altLang="cs-CZ" sz="1700" dirty="0" err="1">
                <a:ea typeface="ＭＳ Ｐゴシック" panose="020B0600070205080204" pitchFamily="34" charset="-128"/>
              </a:rPr>
              <a:t>humorous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forms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of</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entertainment</a:t>
            </a:r>
            <a:endParaRPr lang="cs-CZ" altLang="cs-CZ" sz="1700" dirty="0">
              <a:ea typeface="ＭＳ Ｐゴシック" panose="020B0600070205080204" pitchFamily="34" charset="-128"/>
            </a:endParaRPr>
          </a:p>
          <a:p>
            <a:pPr marL="0" indent="0">
              <a:buNone/>
            </a:pPr>
            <a:r>
              <a:rPr lang="cs-CZ" altLang="cs-CZ" sz="1700" dirty="0">
                <a:ea typeface="ＭＳ Ｐゴシック" panose="020B0600070205080204" pitchFamily="34" charset="-128"/>
              </a:rPr>
              <a:t> </a:t>
            </a:r>
          </a:p>
          <a:p>
            <a:pPr marL="0" indent="0">
              <a:buFont typeface="Wingdings" pitchFamily="2" charset="2"/>
              <a:buChar char="²"/>
            </a:pPr>
            <a:r>
              <a:rPr lang="cs-CZ" altLang="cs-CZ" sz="1700" dirty="0" err="1">
                <a:ea typeface="ＭＳ Ｐゴシック" panose="020B0600070205080204" pitchFamily="34" charset="-128"/>
              </a:rPr>
              <a:t>evaluation</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of</a:t>
            </a:r>
            <a:r>
              <a:rPr lang="cs-CZ" altLang="cs-CZ" sz="1700" dirty="0">
                <a:ea typeface="ＭＳ Ｐゴシック" panose="020B0600070205080204" pitchFamily="34" charset="-128"/>
              </a:rPr>
              <a:t>  humor </a:t>
            </a:r>
            <a:r>
              <a:rPr lang="cs-CZ" altLang="cs-CZ" sz="1700" dirty="0" err="1">
                <a:ea typeface="ＭＳ Ｐゴシック" panose="020B0600070205080204" pitchFamily="34" charset="-128"/>
              </a:rPr>
              <a:t>effectiveness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along</a:t>
            </a:r>
            <a:r>
              <a:rPr lang="cs-CZ" altLang="cs-CZ" sz="1700" b="1" dirty="0">
                <a:ea typeface="ＭＳ Ｐゴシック" panose="020B0600070205080204" pitchFamily="34" charset="-128"/>
              </a:rPr>
              <a:t> </a:t>
            </a:r>
            <a:r>
              <a:rPr lang="cs-CZ" altLang="cs-CZ" sz="1700" b="1" dirty="0" err="1">
                <a:ea typeface="ＭＳ Ｐゴシック" panose="020B0600070205080204" pitchFamily="34" charset="-128"/>
              </a:rPr>
              <a:t>power</a:t>
            </a:r>
            <a:r>
              <a:rPr lang="cs-CZ" altLang="cs-CZ" sz="1700" b="1" dirty="0">
                <a:ea typeface="ＭＳ Ｐゴシック" panose="020B0600070205080204" pitchFamily="34" charset="-128"/>
              </a:rPr>
              <a:t> distance </a:t>
            </a:r>
            <a:r>
              <a:rPr lang="cs-CZ" altLang="cs-CZ" sz="1700" b="1" dirty="0" err="1">
                <a:ea typeface="ＭＳ Ｐゴシック" panose="020B0600070205080204" pitchFamily="34" charset="-128"/>
              </a:rPr>
              <a:t>dimensions</a:t>
            </a:r>
            <a:r>
              <a:rPr lang="cs-CZ" altLang="cs-CZ" sz="1700" dirty="0">
                <a:ea typeface="ＭＳ Ｐゴシック" panose="020B0600070205080204" pitchFamily="34" charset="-128"/>
              </a:rPr>
              <a:t> – </a:t>
            </a:r>
            <a:r>
              <a:rPr lang="cs-CZ" altLang="cs-CZ" sz="1700" dirty="0" err="1">
                <a:ea typeface="ＭＳ Ｐゴシック" panose="020B0600070205080204" pitchFamily="34" charset="-128"/>
              </a:rPr>
              <a:t>viewers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from</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cultures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of</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high</a:t>
            </a:r>
            <a:r>
              <a:rPr lang="cs-CZ" altLang="cs-CZ" sz="1700" dirty="0">
                <a:ea typeface="ＭＳ Ｐゴシック" panose="020B0600070205080204" pitchFamily="34" charset="-128"/>
              </a:rPr>
              <a:t> PDI show far </a:t>
            </a:r>
            <a:r>
              <a:rPr lang="cs-CZ" altLang="cs-CZ" sz="1700" dirty="0" err="1">
                <a:ea typeface="ＭＳ Ｐゴシック" panose="020B0600070205080204" pitchFamily="34" charset="-128"/>
              </a:rPr>
              <a:t>less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engagement</a:t>
            </a:r>
            <a:r>
              <a:rPr lang="cs-CZ" altLang="cs-CZ" sz="1700" dirty="0">
                <a:ea typeface="ＭＳ Ｐゴシック" panose="020B0600070205080204" pitchFamily="34" charset="-128"/>
              </a:rPr>
              <a:t> and </a:t>
            </a:r>
            <a:r>
              <a:rPr lang="cs-CZ" altLang="cs-CZ" sz="1700" dirty="0" err="1">
                <a:ea typeface="ＭＳ Ｐゴシック" panose="020B0600070205080204" pitchFamily="34" charset="-128"/>
              </a:rPr>
              <a:t>viewing</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of</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commercials</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featuring</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disparagement</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e.g</a:t>
            </a:r>
            <a:r>
              <a:rPr lang="cs-CZ" altLang="cs-CZ" sz="1700" dirty="0">
                <a:ea typeface="ＭＳ Ｐゴシック" panose="020B0600070205080204" pitchFamily="34" charset="-128"/>
              </a:rPr>
              <a:t>. </a:t>
            </a:r>
            <a:r>
              <a:rPr lang="cs-CZ" altLang="cs-CZ" sz="1700" dirty="0" err="1">
                <a:ea typeface="ＭＳ Ｐゴシック" panose="020B0600070205080204" pitchFamily="34" charset="-128"/>
              </a:rPr>
              <a:t>putdowns</a:t>
            </a:r>
            <a:r>
              <a:rPr lang="cs-CZ" altLang="cs-CZ" sz="1700" dirty="0">
                <a:ea typeface="ＭＳ Ｐゴシック" panose="020B0600070205080204" pitchFamily="34" charset="-128"/>
              </a:rPr>
              <a:t>). </a:t>
            </a:r>
            <a:br>
              <a:rPr lang="cs-CZ" altLang="cs-CZ" sz="1700" dirty="0">
                <a:ea typeface="ＭＳ Ｐゴシック" panose="020B0600070205080204" pitchFamily="34" charset="-128"/>
              </a:rPr>
            </a:br>
            <a:endParaRPr lang="cs-CZ" altLang="cs-CZ" sz="1700" dirty="0">
              <a:ea typeface="ＭＳ Ｐゴシック" panose="020B0600070205080204" pitchFamily="34" charset="-128"/>
            </a:endParaRPr>
          </a:p>
          <a:p>
            <a:pPr marL="0" indent="0">
              <a:buFont typeface="Wingdings" pitchFamily="2" charset="2"/>
              <a:buChar char="²"/>
            </a:pPr>
            <a:r>
              <a:rPr lang="en-US" altLang="cs-CZ" sz="1800" dirty="0">
                <a:ea typeface="ＭＳ Ｐゴシック" panose="020B0600070205080204" pitchFamily="34" charset="-128"/>
              </a:rPr>
              <a:t>In some countries, ads can persuade consumers more efficiently by providing </a:t>
            </a:r>
            <a:r>
              <a:rPr lang="en-US" altLang="cs-CZ" sz="1800" b="1" dirty="0">
                <a:ea typeface="ＭＳ Ｐゴシック" panose="020B0600070205080204" pitchFamily="34" charset="-128"/>
              </a:rPr>
              <a:t>information</a:t>
            </a:r>
            <a:r>
              <a:rPr lang="en-US" altLang="cs-CZ" sz="1800" dirty="0">
                <a:ea typeface="ＭＳ Ｐゴシック" panose="020B0600070205080204" pitchFamily="34" charset="-128"/>
              </a:rPr>
              <a:t>, while consumers in other countries prefer </a:t>
            </a:r>
            <a:r>
              <a:rPr lang="en-US" altLang="cs-CZ" sz="1800" b="1" dirty="0">
                <a:ea typeface="ＭＳ Ｐゴシック" panose="020B0600070205080204" pitchFamily="34" charset="-128"/>
              </a:rPr>
              <a:t>emotional advertising appeals</a:t>
            </a:r>
            <a:r>
              <a:rPr lang="en-US" altLang="cs-CZ" sz="1800" dirty="0">
                <a:ea typeface="ＭＳ Ｐゴシック" panose="020B0600070205080204" pitchFamily="34" charset="-128"/>
              </a:rPr>
              <a:t>.</a:t>
            </a:r>
            <a:br>
              <a:rPr lang="en-US" altLang="cs-CZ" sz="1800" dirty="0">
                <a:ea typeface="ＭＳ Ｐゴシック" panose="020B0600070205080204" pitchFamily="34" charset="-128"/>
              </a:rPr>
            </a:br>
            <a:endParaRPr lang="en-US" altLang="cs-CZ" sz="1800" dirty="0">
              <a:ea typeface="ＭＳ Ｐゴシック" panose="020B0600070205080204" pitchFamily="34" charset="-128"/>
            </a:endParaRPr>
          </a:p>
          <a:p>
            <a:pPr marL="0" indent="0">
              <a:buFont typeface="Wingdings" pitchFamily="2" charset="2"/>
              <a:buChar char="²"/>
            </a:pPr>
            <a:endParaRPr lang="cs-CZ" altLang="cs-CZ" sz="1700" dirty="0">
              <a:ea typeface="ＭＳ Ｐゴシック" panose="020B0600070205080204" pitchFamily="34" charset="-128"/>
            </a:endParaRPr>
          </a:p>
          <a:p>
            <a:pPr marL="0" indent="0">
              <a:buFont typeface="Wingdings" pitchFamily="2" charset="2"/>
              <a:buChar char="²"/>
            </a:pPr>
            <a:endParaRPr lang="cs-CZ" altLang="cs-CZ" sz="1700" dirty="0">
              <a:ea typeface="ＭＳ Ｐゴシック" panose="020B0600070205080204" pitchFamily="34" charset="-128"/>
            </a:endParaRPr>
          </a:p>
        </p:txBody>
      </p:sp>
      <p:sp>
        <p:nvSpPr>
          <p:cNvPr id="136" name="Rectangle 13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384F9-47F4-CE42-BAC9-44AD05D70C9A}"/>
              </a:ext>
            </a:extLst>
          </p:cNvPr>
          <p:cNvSpPr>
            <a:spLocks noGrp="1"/>
          </p:cNvSpPr>
          <p:nvPr>
            <p:ph type="title"/>
          </p:nvPr>
        </p:nvSpPr>
        <p:spPr>
          <a:xfrm>
            <a:off x="1136397" y="502021"/>
            <a:ext cx="9688296" cy="1642969"/>
          </a:xfrm>
        </p:spPr>
        <p:txBody>
          <a:bodyPr anchor="b">
            <a:normAutofit/>
          </a:bodyPr>
          <a:lstStyle/>
          <a:p>
            <a:pPr>
              <a:defRPr/>
            </a:pPr>
            <a:r>
              <a:rPr lang="en-US" altLang="cs-CZ" sz="4000">
                <a:effectLst>
                  <a:outerShdw blurRad="38100" dist="38100" dir="2700000" algn="tl">
                    <a:srgbClr val="C0C0C0"/>
                  </a:outerShdw>
                </a:effectLst>
                <a:ea typeface="ＭＳ Ｐゴシック" panose="020B0600070205080204" pitchFamily="34" charset="-128"/>
              </a:rPr>
              <a:t>Some reseach...</a:t>
            </a:r>
          </a:p>
        </p:txBody>
      </p:sp>
      <p:sp>
        <p:nvSpPr>
          <p:cNvPr id="5" name="Content Placeholder 2">
            <a:extLst>
              <a:ext uri="{FF2B5EF4-FFF2-40B4-BE49-F238E27FC236}">
                <a16:creationId xmlns:a16="http://schemas.microsoft.com/office/drawing/2014/main" id="{55C7F875-E31A-BC4A-85E5-0DC04F0A1204}"/>
              </a:ext>
            </a:extLst>
          </p:cNvPr>
          <p:cNvSpPr>
            <a:spLocks noGrp="1"/>
          </p:cNvSpPr>
          <p:nvPr>
            <p:ph idx="1"/>
          </p:nvPr>
        </p:nvSpPr>
        <p:spPr>
          <a:xfrm>
            <a:off x="1136397" y="2244788"/>
            <a:ext cx="9688296" cy="3454358"/>
          </a:xfrm>
        </p:spPr>
        <p:txBody>
          <a:bodyPr anchor="t">
            <a:normAutofit/>
          </a:bodyPr>
          <a:lstStyle/>
          <a:p>
            <a:pPr marL="0" indent="0">
              <a:buNone/>
              <a:defRPr/>
            </a:pPr>
            <a:endParaRPr lang="cs-CZ" sz="1600" i="1" dirty="0"/>
          </a:p>
          <a:p>
            <a:pPr>
              <a:spcAft>
                <a:spcPts val="1800"/>
              </a:spcAft>
            </a:pP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It has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been</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noted</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that</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there</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are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four</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different</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types</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of</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u="none" strike="noStrike" dirty="0">
                <a:solidFill>
                  <a:srgbClr val="477BE4"/>
                </a:solidFill>
                <a:effectLst/>
                <a:latin typeface="Arial" panose="020B0604020202020204" pitchFamily="34" charset="0"/>
                <a:ea typeface="MS Mincho" panose="02020609040205080304" pitchFamily="49" charset="-128"/>
                <a:cs typeface="Times New Roman" panose="02020603050405020304" pitchFamily="18" charset="0"/>
              </a:rPr>
              <a:t>humor styles</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affiliative</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humor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tendency</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to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tell</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jokes</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in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order</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to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laugh</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with</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others</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self-enhancing</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humor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finding</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amusement</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in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life’s</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hardships</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to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cheer</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oneself</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self-defeating</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humor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making</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fun</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of</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oneself</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for</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the</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enjoyment</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of</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others</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and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aggressive</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humor (a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hostile</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form</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used</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to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enhance</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oneself</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at</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the</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expense</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of</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others</a:t>
            </a:r>
            <a:r>
              <a:rPr lang="cs-CZ" sz="1800" dirty="0">
                <a:solidFill>
                  <a:srgbClr val="2C2D30"/>
                </a:solidFill>
                <a:effectLst/>
                <a:latin typeface="Arial" panose="020B0604020202020204" pitchFamily="34" charset="0"/>
                <a:ea typeface="MS Mincho" panose="02020609040205080304" pitchFamily="49" charset="-128"/>
                <a:cs typeface="Times New Roman" panose="02020603050405020304" pitchFamily="18" charset="0"/>
              </a:rPr>
              <a:t>).</a:t>
            </a:r>
          </a:p>
          <a:p>
            <a:pPr>
              <a:spcAft>
                <a:spcPts val="1800"/>
              </a:spcAft>
            </a:pPr>
            <a:r>
              <a:rPr lang="cs-CZ" sz="1800" dirty="0" err="1">
                <a:solidFill>
                  <a:srgbClr val="2C2D30"/>
                </a:solidFill>
                <a:latin typeface="Arial" panose="020B0604020202020204" pitchFamily="34" charset="0"/>
                <a:ea typeface="MS Mincho" panose="02020609040205080304" pitchFamily="49" charset="-128"/>
                <a:cs typeface="Times New Roman" panose="02020603050405020304" pitchFamily="18" charset="0"/>
              </a:rPr>
              <a:t>collectivistic</a:t>
            </a:r>
            <a:r>
              <a:rPr lang="cs-CZ" sz="1800" dirty="0">
                <a:solidFill>
                  <a:srgbClr val="2C2D30"/>
                </a:solidFill>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latin typeface="Arial" panose="020B0604020202020204" pitchFamily="34" charset="0"/>
                <a:ea typeface="MS Mincho" panose="02020609040205080304" pitchFamily="49" charset="-128"/>
                <a:cs typeface="Times New Roman" panose="02020603050405020304" pitchFamily="18" charset="0"/>
              </a:rPr>
              <a:t>cultures</a:t>
            </a:r>
            <a:r>
              <a:rPr lang="cs-CZ" sz="1800" dirty="0">
                <a:solidFill>
                  <a:srgbClr val="2C2D30"/>
                </a:solidFill>
                <a:latin typeface="Arial" panose="020B0604020202020204" pitchFamily="34" charset="0"/>
                <a:ea typeface="MS Mincho" panose="02020609040205080304" pitchFamily="49" charset="-128"/>
                <a:cs typeface="Times New Roman" panose="02020603050405020304" pitchFamily="18" charset="0"/>
              </a:rPr>
              <a:t> (such as India and Hong Kong) use </a:t>
            </a:r>
            <a:r>
              <a:rPr lang="cs-CZ" sz="1800" dirty="0" err="1">
                <a:solidFill>
                  <a:srgbClr val="2C2D30"/>
                </a:solidFill>
                <a:latin typeface="Arial" panose="020B0604020202020204" pitchFamily="34" charset="0"/>
                <a:ea typeface="MS Mincho" panose="02020609040205080304" pitchFamily="49" charset="-128"/>
                <a:cs typeface="Times New Roman" panose="02020603050405020304" pitchFamily="18" charset="0"/>
              </a:rPr>
              <a:t>affiliative</a:t>
            </a:r>
            <a:r>
              <a:rPr lang="cs-CZ" sz="1800" dirty="0">
                <a:solidFill>
                  <a:srgbClr val="2C2D30"/>
                </a:solidFill>
                <a:latin typeface="Arial" panose="020B0604020202020204" pitchFamily="34" charset="0"/>
                <a:ea typeface="MS Mincho" panose="02020609040205080304" pitchFamily="49" charset="-128"/>
                <a:cs typeface="Times New Roman" panose="02020603050405020304" pitchFamily="18" charset="0"/>
              </a:rPr>
              <a:t> and </a:t>
            </a:r>
            <a:r>
              <a:rPr lang="cs-CZ" sz="1800" dirty="0" err="1">
                <a:solidFill>
                  <a:srgbClr val="2C2D30"/>
                </a:solidFill>
                <a:latin typeface="Arial" panose="020B0604020202020204" pitchFamily="34" charset="0"/>
                <a:ea typeface="MS Mincho" panose="02020609040205080304" pitchFamily="49" charset="-128"/>
                <a:cs typeface="Times New Roman" panose="02020603050405020304" pitchFamily="18" charset="0"/>
              </a:rPr>
              <a:t>self-enhancing</a:t>
            </a:r>
            <a:r>
              <a:rPr lang="cs-CZ" sz="1800" dirty="0">
                <a:solidFill>
                  <a:srgbClr val="2C2D30"/>
                </a:solidFill>
                <a:latin typeface="Arial" panose="020B0604020202020204" pitchFamily="34" charset="0"/>
                <a:ea typeface="MS Mincho" panose="02020609040205080304" pitchFamily="49" charset="-128"/>
                <a:cs typeface="Times New Roman" panose="02020603050405020304" pitchFamily="18" charset="0"/>
              </a:rPr>
              <a:t> humor and not </a:t>
            </a:r>
            <a:r>
              <a:rPr lang="cs-CZ" sz="1800" dirty="0" err="1">
                <a:solidFill>
                  <a:srgbClr val="2C2D30"/>
                </a:solidFill>
                <a:latin typeface="Arial" panose="020B0604020202020204" pitchFamily="34" charset="0"/>
                <a:ea typeface="MS Mincho" panose="02020609040205080304" pitchFamily="49" charset="-128"/>
                <a:cs typeface="Times New Roman" panose="02020603050405020304" pitchFamily="18" charset="0"/>
              </a:rPr>
              <a:t>aggressive</a:t>
            </a:r>
            <a:r>
              <a:rPr lang="cs-CZ" sz="1800" dirty="0">
                <a:solidFill>
                  <a:srgbClr val="2C2D30"/>
                </a:solidFill>
                <a:latin typeface="Arial" panose="020B0604020202020204" pitchFamily="34" charset="0"/>
                <a:ea typeface="MS Mincho" panose="02020609040205080304" pitchFamily="49" charset="-128"/>
                <a:cs typeface="Times New Roman" panose="02020603050405020304" pitchFamily="18" charset="0"/>
              </a:rPr>
              <a:t> and </a:t>
            </a:r>
            <a:r>
              <a:rPr lang="cs-CZ" sz="1800" dirty="0" err="1">
                <a:solidFill>
                  <a:srgbClr val="2C2D30"/>
                </a:solidFill>
                <a:latin typeface="Arial" panose="020B0604020202020204" pitchFamily="34" charset="0"/>
                <a:ea typeface="MS Mincho" panose="02020609040205080304" pitchFamily="49" charset="-128"/>
                <a:cs typeface="Times New Roman" panose="02020603050405020304" pitchFamily="18" charset="0"/>
              </a:rPr>
              <a:t>self-defeating</a:t>
            </a:r>
            <a:r>
              <a:rPr lang="cs-CZ" sz="1800" dirty="0">
                <a:solidFill>
                  <a:srgbClr val="2C2D30"/>
                </a:solidFill>
                <a:latin typeface="Arial" panose="020B0604020202020204" pitchFamily="34" charset="0"/>
                <a:ea typeface="MS Mincho" panose="02020609040205080304" pitchFamily="49" charset="-128"/>
                <a:cs typeface="Times New Roman" panose="02020603050405020304" pitchFamily="18" charset="0"/>
              </a:rPr>
              <a:t> humor. </a:t>
            </a:r>
            <a:r>
              <a:rPr lang="cs-CZ" sz="1800" dirty="0" err="1">
                <a:solidFill>
                  <a:srgbClr val="2C2D30"/>
                </a:solidFill>
                <a:latin typeface="Arial" panose="020B0604020202020204" pitchFamily="34" charset="0"/>
                <a:ea typeface="MS Mincho" panose="02020609040205080304" pitchFamily="49" charset="-128"/>
                <a:cs typeface="Times New Roman" panose="02020603050405020304" pitchFamily="18" charset="0"/>
              </a:rPr>
              <a:t>Individualistic</a:t>
            </a:r>
            <a:r>
              <a:rPr lang="cs-CZ" sz="1800" dirty="0">
                <a:solidFill>
                  <a:srgbClr val="2C2D30"/>
                </a:solidFill>
                <a:latin typeface="Arial" panose="020B0604020202020204" pitchFamily="34" charset="0"/>
                <a:ea typeface="MS Mincho" panose="02020609040205080304" pitchFamily="49" charset="-128"/>
                <a:cs typeface="Times New Roman" panose="02020603050405020304" pitchFamily="18" charset="0"/>
              </a:rPr>
              <a:t> </a:t>
            </a:r>
            <a:r>
              <a:rPr lang="cs-CZ" sz="1800" dirty="0" err="1">
                <a:solidFill>
                  <a:srgbClr val="2C2D30"/>
                </a:solidFill>
                <a:latin typeface="Arial" panose="020B0604020202020204" pitchFamily="34" charset="0"/>
                <a:ea typeface="MS Mincho" panose="02020609040205080304" pitchFamily="49" charset="-128"/>
                <a:cs typeface="Times New Roman" panose="02020603050405020304" pitchFamily="18" charset="0"/>
              </a:rPr>
              <a:t>cultures</a:t>
            </a:r>
            <a:r>
              <a:rPr lang="cs-CZ" sz="1800" dirty="0">
                <a:solidFill>
                  <a:srgbClr val="2C2D30"/>
                </a:solidFill>
                <a:latin typeface="Arial" panose="020B0604020202020204" pitchFamily="34" charset="0"/>
                <a:ea typeface="MS Mincho" panose="02020609040205080304" pitchFamily="49" charset="-128"/>
                <a:cs typeface="Times New Roman" panose="02020603050405020304" pitchFamily="18" charset="0"/>
              </a:rPr>
              <a:t> use more </a:t>
            </a:r>
            <a:r>
              <a:rPr lang="cs-CZ" sz="1800" dirty="0" err="1">
                <a:solidFill>
                  <a:srgbClr val="2C2D30"/>
                </a:solidFill>
                <a:latin typeface="Arial" panose="020B0604020202020204" pitchFamily="34" charset="0"/>
                <a:ea typeface="MS Mincho" panose="02020609040205080304" pitchFamily="49" charset="-128"/>
                <a:cs typeface="Times New Roman" panose="02020603050405020304" pitchFamily="18" charset="0"/>
              </a:rPr>
              <a:t>aggressive</a:t>
            </a:r>
            <a:r>
              <a:rPr lang="cs-CZ" sz="1800" dirty="0">
                <a:solidFill>
                  <a:srgbClr val="2C2D30"/>
                </a:solidFill>
                <a:latin typeface="Arial" panose="020B0604020202020204" pitchFamily="34" charset="0"/>
                <a:ea typeface="MS Mincho" panose="02020609040205080304" pitchFamily="49" charset="-128"/>
                <a:cs typeface="Times New Roman" panose="02020603050405020304" pitchFamily="18" charset="0"/>
              </a:rPr>
              <a:t> humor.</a:t>
            </a:r>
          </a:p>
          <a:p>
            <a:pPr>
              <a:spcAft>
                <a:spcPts val="1800"/>
              </a:spcAft>
            </a:pPr>
            <a:endParaRPr lang="cs-CZ" sz="1800" dirty="0">
              <a:effectLst/>
              <a:latin typeface="Times" pitchFamily="2" charset="0"/>
              <a:ea typeface="MS Mincho" panose="02020609040205080304" pitchFamily="49" charset="-128"/>
              <a:cs typeface="Times New Roman" panose="02020603050405020304" pitchFamily="18" charset="0"/>
            </a:endParaRPr>
          </a:p>
        </p:txBody>
      </p:sp>
      <p:sp>
        <p:nvSpPr>
          <p:cNvPr id="21" name="Rectangle 2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99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Rectangle 7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Rectangle 8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3A0FE54-F5B8-314C-9D14-2A9282CD2C74}"/>
              </a:ext>
            </a:extLst>
          </p:cNvPr>
          <p:cNvSpPr txBox="1">
            <a:spLocks/>
          </p:cNvSpPr>
          <p:nvPr/>
        </p:nvSpPr>
        <p:spPr>
          <a:xfrm>
            <a:off x="466722" y="586855"/>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defRPr/>
            </a:pPr>
            <a:r>
              <a:rPr lang="en-US" sz="4000" kern="1200">
                <a:solidFill>
                  <a:srgbClr val="FFFFFF"/>
                </a:solidFill>
                <a:latin typeface="+mj-lt"/>
                <a:ea typeface="+mj-ea"/>
                <a:cs typeface="+mj-cs"/>
              </a:rPr>
              <a:t>cultural aspects of humor</a:t>
            </a:r>
            <a:br>
              <a:rPr lang="en-US" sz="4000" kern="1200">
                <a:solidFill>
                  <a:srgbClr val="FFFFFF"/>
                </a:solidFill>
                <a:latin typeface="+mj-lt"/>
                <a:ea typeface="+mj-ea"/>
                <a:cs typeface="+mj-cs"/>
              </a:rPr>
            </a:br>
            <a:endParaRPr lang="en-US" sz="4000" kern="1200">
              <a:solidFill>
                <a:srgbClr val="FFFFFF"/>
              </a:solidFill>
              <a:latin typeface="+mj-lt"/>
              <a:ea typeface="+mj-ea"/>
              <a:cs typeface="+mj-cs"/>
            </a:endParaRPr>
          </a:p>
        </p:txBody>
      </p:sp>
      <p:sp>
        <p:nvSpPr>
          <p:cNvPr id="32769" name="Content Placeholder 2">
            <a:extLst>
              <a:ext uri="{FF2B5EF4-FFF2-40B4-BE49-F238E27FC236}">
                <a16:creationId xmlns:a16="http://schemas.microsoft.com/office/drawing/2014/main" id="{BDE895DF-0317-9040-848C-28536DE3ED0A}"/>
              </a:ext>
            </a:extLst>
          </p:cNvPr>
          <p:cNvSpPr>
            <a:spLocks noGrp="1"/>
          </p:cNvSpPr>
          <p:nvPr>
            <p:ph idx="1"/>
          </p:nvPr>
        </p:nvSpPr>
        <p:spPr>
          <a:xfrm>
            <a:off x="4810259" y="1205070"/>
            <a:ext cx="6555347" cy="5546047"/>
          </a:xfrm>
        </p:spPr>
        <p:txBody>
          <a:bodyPr vert="horz" lIns="91440" tIns="45720" rIns="91440" bIns="45720" rtlCol="0" anchor="ctr">
            <a:normAutofit/>
          </a:bodyPr>
          <a:lstStyle/>
          <a:p>
            <a:r>
              <a:rPr lang="en-US" altLang="cs-CZ" sz="2000" dirty="0"/>
              <a:t>humor is one of the most commonly used emotional appeals in advertising (Beard 2005)</a:t>
            </a:r>
            <a:br>
              <a:rPr lang="en-US" altLang="cs-CZ" sz="2000" dirty="0"/>
            </a:br>
            <a:endParaRPr lang="en-US" altLang="cs-CZ" sz="2000" dirty="0"/>
          </a:p>
          <a:p>
            <a:r>
              <a:rPr lang="en-US" altLang="cs-CZ" sz="2000" dirty="0"/>
              <a:t>humorous advertising is used extensively throughout the world. However, like in every aspect of international advertising, the standardization/adaption-question arises. </a:t>
            </a:r>
            <a:br>
              <a:rPr lang="en-US" altLang="cs-CZ" sz="2000" dirty="0"/>
            </a:br>
            <a:endParaRPr lang="en-US" altLang="cs-CZ" sz="2000" dirty="0"/>
          </a:p>
          <a:p>
            <a:r>
              <a:rPr lang="cs-CZ" sz="2000" i="1" dirty="0"/>
              <a:t>Humor </a:t>
            </a:r>
            <a:r>
              <a:rPr lang="cs-CZ" sz="2000" i="1" dirty="0" err="1"/>
              <a:t>is</a:t>
            </a:r>
            <a:r>
              <a:rPr lang="cs-CZ" sz="2000" i="1" dirty="0"/>
              <a:t> a universal </a:t>
            </a:r>
            <a:r>
              <a:rPr lang="cs-CZ" sz="2000" i="1" dirty="0" err="1"/>
              <a:t>human</a:t>
            </a:r>
            <a:r>
              <a:rPr lang="cs-CZ" sz="2000" i="1" dirty="0"/>
              <a:t> </a:t>
            </a:r>
            <a:r>
              <a:rPr lang="cs-CZ" sz="2000" i="1" dirty="0" err="1"/>
              <a:t>activity</a:t>
            </a:r>
            <a:r>
              <a:rPr lang="cs-CZ" sz="2000" i="1" dirty="0"/>
              <a:t> </a:t>
            </a:r>
            <a:r>
              <a:rPr lang="cs-CZ" sz="2000" i="1" dirty="0" err="1"/>
              <a:t>that</a:t>
            </a:r>
            <a:r>
              <a:rPr lang="cs-CZ" sz="2000" i="1" dirty="0"/>
              <a:t> most </a:t>
            </a:r>
            <a:r>
              <a:rPr lang="cs-CZ" sz="2000" i="1" dirty="0" err="1"/>
              <a:t>people</a:t>
            </a:r>
            <a:r>
              <a:rPr lang="cs-CZ" sz="2000" i="1" dirty="0"/>
              <a:t> </a:t>
            </a:r>
            <a:r>
              <a:rPr lang="cs-CZ" sz="2000" i="1" dirty="0" err="1"/>
              <a:t>experience</a:t>
            </a:r>
            <a:r>
              <a:rPr lang="cs-CZ" sz="2000" i="1" dirty="0"/>
              <a:t> many </a:t>
            </a:r>
            <a:r>
              <a:rPr lang="cs-CZ" sz="2000" i="1" dirty="0" err="1"/>
              <a:t>times</a:t>
            </a:r>
            <a:r>
              <a:rPr lang="cs-CZ" sz="2000" i="1" dirty="0"/>
              <a:t> </a:t>
            </a:r>
            <a:r>
              <a:rPr lang="cs-CZ" sz="2000" i="1" dirty="0" err="1"/>
              <a:t>over</a:t>
            </a:r>
            <a:r>
              <a:rPr lang="cs-CZ" sz="2000" i="1" dirty="0"/>
              <a:t> </a:t>
            </a:r>
            <a:r>
              <a:rPr lang="cs-CZ" sz="2000" i="1" dirty="0" err="1"/>
              <a:t>the</a:t>
            </a:r>
            <a:r>
              <a:rPr lang="cs-CZ" sz="2000" i="1" dirty="0"/>
              <a:t> </a:t>
            </a:r>
            <a:r>
              <a:rPr lang="cs-CZ" sz="2000" i="1" dirty="0" err="1"/>
              <a:t>course</a:t>
            </a:r>
            <a:r>
              <a:rPr lang="cs-CZ" sz="2000" i="1" dirty="0"/>
              <a:t> </a:t>
            </a:r>
            <a:r>
              <a:rPr lang="cs-CZ" sz="2000" i="1" dirty="0" err="1"/>
              <a:t>of</a:t>
            </a:r>
            <a:r>
              <a:rPr lang="cs-CZ" sz="2000" i="1" dirty="0"/>
              <a:t> a </a:t>
            </a:r>
            <a:r>
              <a:rPr lang="cs-CZ" sz="2000" i="1" dirty="0" err="1"/>
              <a:t>typical</a:t>
            </a:r>
            <a:r>
              <a:rPr lang="cs-CZ" sz="2000" i="1" dirty="0"/>
              <a:t> </a:t>
            </a:r>
            <a:r>
              <a:rPr lang="cs-CZ" sz="2000" i="1" dirty="0" err="1"/>
              <a:t>day</a:t>
            </a:r>
            <a:r>
              <a:rPr lang="cs-CZ" sz="2000" i="1" dirty="0"/>
              <a:t> and in </a:t>
            </a:r>
            <a:r>
              <a:rPr lang="cs-CZ" sz="2000" i="1" dirty="0" err="1"/>
              <a:t>all</a:t>
            </a:r>
            <a:r>
              <a:rPr lang="cs-CZ" sz="2000" i="1" dirty="0"/>
              <a:t> </a:t>
            </a:r>
            <a:r>
              <a:rPr lang="cs-CZ" sz="2000" i="1" dirty="0" err="1"/>
              <a:t>sorts</a:t>
            </a:r>
            <a:r>
              <a:rPr lang="cs-CZ" sz="2000" i="1" dirty="0"/>
              <a:t> </a:t>
            </a:r>
            <a:r>
              <a:rPr lang="cs-CZ" sz="2000" i="1" dirty="0" err="1"/>
              <a:t>of</a:t>
            </a:r>
            <a:r>
              <a:rPr lang="cs-CZ" sz="2000" i="1" dirty="0"/>
              <a:t> </a:t>
            </a:r>
            <a:r>
              <a:rPr lang="cs-CZ" sz="2000" i="1" dirty="0" err="1"/>
              <a:t>social</a:t>
            </a:r>
            <a:r>
              <a:rPr lang="cs-CZ" sz="2000" i="1" dirty="0"/>
              <a:t> </a:t>
            </a:r>
            <a:r>
              <a:rPr lang="cs-CZ" sz="2000" i="1" dirty="0" err="1"/>
              <a:t>contexts</a:t>
            </a:r>
            <a:r>
              <a:rPr lang="cs-CZ" sz="2000" i="1" dirty="0"/>
              <a:t>. At </a:t>
            </a:r>
            <a:r>
              <a:rPr lang="cs-CZ" sz="2000" i="1" dirty="0" err="1"/>
              <a:t>the</a:t>
            </a:r>
            <a:r>
              <a:rPr lang="cs-CZ" sz="2000" i="1" dirty="0"/>
              <a:t> </a:t>
            </a:r>
            <a:r>
              <a:rPr lang="cs-CZ" sz="2000" i="1" dirty="0" err="1"/>
              <a:t>same</a:t>
            </a:r>
            <a:r>
              <a:rPr lang="cs-CZ" sz="2000" i="1" dirty="0"/>
              <a:t> </a:t>
            </a:r>
            <a:r>
              <a:rPr lang="cs-CZ" sz="2000" i="1" dirty="0" err="1"/>
              <a:t>time</a:t>
            </a:r>
            <a:r>
              <a:rPr lang="cs-CZ" sz="2000" i="1" dirty="0"/>
              <a:t>, </a:t>
            </a:r>
            <a:r>
              <a:rPr lang="cs-CZ" sz="2000" i="1" dirty="0" err="1"/>
              <a:t>there</a:t>
            </a:r>
            <a:r>
              <a:rPr lang="cs-CZ" sz="2000" i="1" dirty="0"/>
              <a:t> are </a:t>
            </a:r>
            <a:r>
              <a:rPr lang="cs-CZ" sz="2000" i="1" dirty="0" err="1"/>
              <a:t>obviously</a:t>
            </a:r>
            <a:r>
              <a:rPr lang="cs-CZ" sz="2000" i="1" dirty="0"/>
              <a:t> </a:t>
            </a:r>
            <a:r>
              <a:rPr lang="cs-CZ" sz="2000" i="1" dirty="0" err="1"/>
              <a:t>important</a:t>
            </a:r>
            <a:r>
              <a:rPr lang="cs-CZ" sz="2000" i="1" dirty="0"/>
              <a:t> </a:t>
            </a:r>
            <a:r>
              <a:rPr lang="cs-CZ" sz="2000" i="1" dirty="0" err="1"/>
              <a:t>cultural</a:t>
            </a:r>
            <a:r>
              <a:rPr lang="cs-CZ" sz="2000" i="1" dirty="0"/>
              <a:t> </a:t>
            </a:r>
            <a:r>
              <a:rPr lang="cs-CZ" sz="2000" i="1" dirty="0" err="1"/>
              <a:t>influences</a:t>
            </a:r>
            <a:r>
              <a:rPr lang="cs-CZ" sz="2000" i="1" dirty="0"/>
              <a:t> on </a:t>
            </a:r>
            <a:r>
              <a:rPr lang="cs-CZ" sz="2000" i="1" dirty="0" err="1"/>
              <a:t>the</a:t>
            </a:r>
            <a:r>
              <a:rPr lang="cs-CZ" sz="2000" i="1" dirty="0"/>
              <a:t> </a:t>
            </a:r>
            <a:r>
              <a:rPr lang="cs-CZ" sz="2000" i="1" dirty="0" err="1"/>
              <a:t>way</a:t>
            </a:r>
            <a:r>
              <a:rPr lang="cs-CZ" sz="2000" i="1" dirty="0"/>
              <a:t> humor </a:t>
            </a:r>
            <a:r>
              <a:rPr lang="cs-CZ" sz="2000" i="1" dirty="0" err="1"/>
              <a:t>is</a:t>
            </a:r>
            <a:r>
              <a:rPr lang="cs-CZ" sz="2000" i="1" dirty="0"/>
              <a:t> </a:t>
            </a:r>
            <a:r>
              <a:rPr lang="cs-CZ" sz="2000" i="1" dirty="0" err="1"/>
              <a:t>used</a:t>
            </a:r>
            <a:r>
              <a:rPr lang="cs-CZ" sz="2000" i="1" dirty="0"/>
              <a:t> and </a:t>
            </a:r>
            <a:r>
              <a:rPr lang="cs-CZ" sz="2000" i="1" dirty="0" err="1"/>
              <a:t>the</a:t>
            </a:r>
            <a:r>
              <a:rPr lang="cs-CZ" sz="2000" i="1" dirty="0"/>
              <a:t> </a:t>
            </a:r>
            <a:r>
              <a:rPr lang="cs-CZ" sz="2000" i="1" dirty="0" err="1"/>
              <a:t>situations</a:t>
            </a:r>
            <a:r>
              <a:rPr lang="cs-CZ" sz="2000" i="1" dirty="0"/>
              <a:t> </a:t>
            </a:r>
            <a:r>
              <a:rPr lang="cs-CZ" sz="2000" i="1" dirty="0" err="1"/>
              <a:t>that</a:t>
            </a:r>
            <a:r>
              <a:rPr lang="cs-CZ" sz="2000" i="1" dirty="0"/>
              <a:t> are </a:t>
            </a:r>
            <a:r>
              <a:rPr lang="cs-CZ" sz="2000" i="1" dirty="0" err="1"/>
              <a:t>considered</a:t>
            </a:r>
            <a:r>
              <a:rPr lang="cs-CZ" sz="2000" i="1" dirty="0"/>
              <a:t> </a:t>
            </a:r>
            <a:r>
              <a:rPr lang="cs-CZ" sz="2000" i="1" dirty="0" err="1"/>
              <a:t>appropriate</a:t>
            </a:r>
            <a:r>
              <a:rPr lang="cs-CZ" sz="2000" i="1" dirty="0"/>
              <a:t> </a:t>
            </a:r>
            <a:r>
              <a:rPr lang="cs-CZ" sz="2000" i="1" dirty="0" err="1"/>
              <a:t>for</a:t>
            </a:r>
            <a:r>
              <a:rPr lang="cs-CZ" sz="2000" i="1" dirty="0"/>
              <a:t> </a:t>
            </a:r>
            <a:r>
              <a:rPr lang="cs-CZ" sz="2000" i="1" dirty="0" err="1"/>
              <a:t>laughter</a:t>
            </a:r>
            <a:r>
              <a:rPr lang="cs-CZ" sz="2000" dirty="0"/>
              <a:t> (Martin, Ford, 2018)</a:t>
            </a:r>
          </a:p>
          <a:p>
            <a:pPr marL="0" indent="0">
              <a:buNone/>
            </a:pPr>
            <a:br>
              <a:rPr lang="en-US" altLang="cs-CZ" sz="2000" dirty="0"/>
            </a:br>
            <a:br>
              <a:rPr lang="en-US" altLang="cs-CZ" sz="2000" dirty="0"/>
            </a:br>
            <a:endParaRPr lang="en-US" altLang="cs-CZ" sz="2000" i="1" dirty="0"/>
          </a:p>
          <a:p>
            <a:endParaRPr lang="en-US" altLang="cs-CZ"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CFF4B0C-FB2B-1047-B78F-D606E1A52476}"/>
              </a:ext>
            </a:extLst>
          </p:cNvPr>
          <p:cNvSpPr>
            <a:spLocks noGrp="1"/>
          </p:cNvSpPr>
          <p:nvPr>
            <p:ph idx="1"/>
          </p:nvPr>
        </p:nvSpPr>
        <p:spPr>
          <a:xfrm>
            <a:off x="1136397" y="2170982"/>
            <a:ext cx="9688296" cy="3454358"/>
          </a:xfrm>
        </p:spPr>
        <p:txBody>
          <a:bodyPr anchor="t">
            <a:normAutofit/>
          </a:bodyPr>
          <a:lstStyle/>
          <a:p>
            <a:pPr marL="0" indent="0">
              <a:buNone/>
              <a:defRPr/>
            </a:pPr>
            <a:endParaRPr lang="cs-CZ" altLang="cs-CZ" sz="2000" dirty="0">
              <a:ea typeface="ＭＳ Ｐゴシック" panose="020B0600070205080204" pitchFamily="34" charset="-128"/>
            </a:endParaRPr>
          </a:p>
          <a:p>
            <a:pPr marL="0" indent="0">
              <a:buNone/>
              <a:defRPr/>
            </a:pPr>
            <a:r>
              <a:rPr lang="cs-CZ" altLang="cs-CZ" sz="2000" dirty="0" err="1">
                <a:ea typeface="ＭＳ Ｐゴシック" panose="020B0600070205080204" pitchFamily="34" charset="-128"/>
              </a:rPr>
              <a:t>Among</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humor </a:t>
            </a:r>
            <a:r>
              <a:rPr lang="cs-CZ" altLang="cs-CZ" sz="2000" dirty="0" err="1">
                <a:ea typeface="ＭＳ Ｐゴシック" panose="020B0600070205080204" pitchFamily="34" charset="-128"/>
              </a:rPr>
              <a:t>types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that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consistantly</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score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above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average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across</a:t>
            </a:r>
            <a:r>
              <a:rPr lang="cs-CZ" altLang="cs-CZ" sz="2000" dirty="0">
                <a:ea typeface="ＭＳ Ｐゴシック" panose="020B0600070205080204" pitchFamily="34" charset="-128"/>
              </a:rPr>
              <a:t> most </a:t>
            </a:r>
            <a:r>
              <a:rPr lang="cs-CZ" altLang="cs-CZ" sz="2000" dirty="0" err="1">
                <a:ea typeface="ＭＳ Ｐゴシック" panose="020B0600070205080204" pitchFamily="34" charset="-128"/>
              </a:rPr>
              <a:t>cultures</a:t>
            </a:r>
            <a:r>
              <a:rPr lang="cs-CZ" altLang="cs-CZ" sz="2000" dirty="0">
                <a:ea typeface="ＭＳ Ｐゴシック" panose="020B0600070205080204" pitchFamily="34" charset="-128"/>
              </a:rPr>
              <a:t> are </a:t>
            </a:r>
            <a:r>
              <a:rPr lang="cs-CZ" altLang="cs-CZ" sz="2000" dirty="0" err="1">
                <a:ea typeface="ＭＳ Ｐゴシック" panose="020B0600070205080204" pitchFamily="34" charset="-128"/>
              </a:rPr>
              <a:t>those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based</a:t>
            </a:r>
            <a:r>
              <a:rPr lang="cs-CZ" altLang="cs-CZ" sz="2000" dirty="0">
                <a:ea typeface="ＭＳ Ｐゴシック" panose="020B0600070205080204" pitchFamily="34" charset="-128"/>
              </a:rPr>
              <a:t> on </a:t>
            </a:r>
            <a:r>
              <a:rPr lang="cs-CZ" altLang="cs-CZ" sz="2000" dirty="0" err="1">
                <a:ea typeface="ＭＳ Ｐゴシック" panose="020B0600070205080204" pitchFamily="34" charset="-128"/>
              </a:rPr>
              <a:t>incongruity</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theory</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e.g</a:t>
            </a:r>
            <a:r>
              <a:rPr lang="cs-CZ" altLang="cs-CZ" sz="2000" dirty="0">
                <a:ea typeface="ＭＳ Ｐゴシック" panose="020B0600070205080204" pitchFamily="34" charset="-128"/>
              </a:rPr>
              <a:t>. absurdity, irony and </a:t>
            </a:r>
            <a:r>
              <a:rPr lang="cs-CZ" altLang="cs-CZ" sz="2000" dirty="0" err="1">
                <a:ea typeface="ＭＳ Ｐゴシック" panose="020B0600070205080204" pitchFamily="34" charset="-128"/>
              </a:rPr>
              <a:t>surprise</a:t>
            </a:r>
            <a:r>
              <a:rPr lang="cs-CZ" altLang="cs-CZ" sz="2000" dirty="0">
                <a:ea typeface="ＭＳ Ｐゴシック" panose="020B0600070205080204" pitchFamily="34" charset="-128"/>
              </a:rPr>
              <a:t>). Many </a:t>
            </a:r>
            <a:r>
              <a:rPr lang="cs-CZ" altLang="cs-CZ" sz="2000" dirty="0" err="1">
                <a:ea typeface="ＭＳ Ｐゴシック" panose="020B0600070205080204" pitchFamily="34" charset="-128"/>
              </a:rPr>
              <a:t>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cultural</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distinctions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fall</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along</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lines </a:t>
            </a:r>
            <a:r>
              <a:rPr lang="cs-CZ" altLang="cs-CZ" sz="2000" dirty="0" err="1">
                <a:ea typeface="ＭＳ Ｐゴシック" panose="020B0600070205080204" pitchFamily="34" charset="-128"/>
              </a:rPr>
              <a:t>of</a:t>
            </a:r>
            <a:r>
              <a:rPr lang="cs-CZ" altLang="cs-CZ" sz="2000" dirty="0">
                <a:ea typeface="ＭＳ Ｐゴシック" panose="020B0600070205080204" pitchFamily="34" charset="-128"/>
              </a:rPr>
              <a:t> negative </a:t>
            </a:r>
            <a:r>
              <a:rPr lang="cs-CZ" altLang="cs-CZ" sz="2000" dirty="0" err="1">
                <a:ea typeface="ＭＳ Ｐゴシック" panose="020B0600070205080204" pitchFamily="34" charset="-128"/>
              </a:rPr>
              <a:t>or</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aggressive</a:t>
            </a:r>
            <a:r>
              <a:rPr lang="cs-CZ" altLang="cs-CZ" sz="2000" dirty="0">
                <a:ea typeface="ＭＳ Ｐゴシック" panose="020B0600070205080204" pitchFamily="34" charset="-128"/>
              </a:rPr>
              <a:t> humor. </a:t>
            </a:r>
            <a:r>
              <a:rPr lang="cs-CZ" altLang="cs-CZ" sz="2000" dirty="0" err="1">
                <a:ea typeface="ＭＳ Ｐゴシック" panose="020B0600070205080204" pitchFamily="34" charset="-128"/>
              </a:rPr>
              <a:t>This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implies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that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marketers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should</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be</a:t>
            </a:r>
            <a:r>
              <a:rPr lang="cs-CZ" altLang="cs-CZ" sz="2000" dirty="0">
                <a:ea typeface="ＭＳ Ｐゴシック" panose="020B0600070205080204" pitchFamily="34" charset="-128"/>
              </a:rPr>
              <a:t> sensitive to a </a:t>
            </a:r>
            <a:r>
              <a:rPr lang="cs-CZ" altLang="cs-CZ" sz="2000" dirty="0" err="1">
                <a:ea typeface="ＭＳ Ｐゴシック" panose="020B0600070205080204" pitchFamily="34" charset="-128"/>
              </a:rPr>
              <a:t>culture</a:t>
            </a:r>
            <a:r>
              <a:rPr lang="cs-CZ" altLang="en-US" sz="2000" dirty="0" err="1">
                <a:ea typeface="ＭＳ Ｐゴシック" panose="020B0600070205080204" pitchFamily="34" charset="-128"/>
              </a:rPr>
              <a:t>’</a:t>
            </a:r>
            <a:r>
              <a:rPr lang="cs-CZ" altLang="cs-CZ" sz="2000" dirty="0" err="1">
                <a:ea typeface="ＭＳ Ｐゴシック" panose="020B0600070205080204" pitchFamily="34" charset="-128"/>
              </a:rPr>
              <a:t>s</a:t>
            </a:r>
            <a:r>
              <a:rPr lang="cs-CZ" altLang="cs-CZ" sz="2000" dirty="0">
                <a:ea typeface="ＭＳ Ｐゴシック" panose="020B0600070205080204" pitchFamily="34" charset="-128"/>
              </a:rPr>
              <a:t> receptivity to humor </a:t>
            </a:r>
            <a:r>
              <a:rPr lang="cs-CZ" altLang="cs-CZ" sz="2000" dirty="0" err="1">
                <a:ea typeface="ＭＳ Ｐゴシック" panose="020B0600070205080204" pitchFamily="34" charset="-128"/>
              </a:rPr>
              <a:t>that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is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deemed</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disparaging</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or</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socialy</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inappropriate</a:t>
            </a:r>
            <a:r>
              <a:rPr lang="cs-CZ" altLang="cs-CZ" sz="2000" dirty="0">
                <a:ea typeface="ＭＳ Ｐゴシック" panose="020B0600070205080204" pitchFamily="34" charset="-128"/>
              </a:rPr>
              <a:t>.</a:t>
            </a:r>
          </a:p>
        </p:txBody>
      </p:sp>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90B542-3426-3343-8B11-0455948C8FCF}"/>
              </a:ext>
            </a:extLst>
          </p:cNvPr>
          <p:cNvSpPr>
            <a:spLocks noGrp="1"/>
          </p:cNvSpPr>
          <p:nvPr>
            <p:ph type="title"/>
          </p:nvPr>
        </p:nvSpPr>
        <p:spPr>
          <a:xfrm>
            <a:off x="1136397" y="502021"/>
            <a:ext cx="9688296" cy="1642969"/>
          </a:xfrm>
        </p:spPr>
        <p:txBody>
          <a:bodyPr anchor="b">
            <a:normAutofit/>
          </a:bodyPr>
          <a:lstStyle/>
          <a:p>
            <a:pPr>
              <a:defRPr/>
            </a:pPr>
            <a:r>
              <a:rPr lang="en-US" altLang="cs-CZ" sz="4000" dirty="0">
                <a:effectLst>
                  <a:outerShdw blurRad="38100" dist="38100" dir="2700000" algn="tl">
                    <a:srgbClr val="C0C0C0"/>
                  </a:outerShdw>
                </a:effectLst>
                <a:ea typeface="ＭＳ Ｐゴシック" panose="020B0600070205080204" pitchFamily="34" charset="-128"/>
              </a:rPr>
              <a:t>Some research...</a:t>
            </a:r>
          </a:p>
        </p:txBody>
      </p:sp>
      <p:sp>
        <p:nvSpPr>
          <p:cNvPr id="65538" name="Content Placeholder 2">
            <a:extLst>
              <a:ext uri="{FF2B5EF4-FFF2-40B4-BE49-F238E27FC236}">
                <a16:creationId xmlns:a16="http://schemas.microsoft.com/office/drawing/2014/main" id="{6AC746E1-7137-5343-8106-69F46B9F343D}"/>
              </a:ext>
            </a:extLst>
          </p:cNvPr>
          <p:cNvSpPr>
            <a:spLocks noGrp="1"/>
          </p:cNvSpPr>
          <p:nvPr>
            <p:ph idx="1"/>
          </p:nvPr>
        </p:nvSpPr>
        <p:spPr>
          <a:xfrm>
            <a:off x="1136397" y="2418409"/>
            <a:ext cx="9688296" cy="3454358"/>
          </a:xfrm>
        </p:spPr>
        <p:txBody>
          <a:bodyPr anchor="t">
            <a:normAutofit/>
          </a:bodyPr>
          <a:lstStyle/>
          <a:p>
            <a:pPr marL="0" indent="0">
              <a:buNone/>
            </a:pPr>
            <a:endParaRPr lang="cs-CZ" altLang="cs-CZ" sz="2000" i="1">
              <a:ea typeface="ＭＳ Ｐゴシック" panose="020B0600070205080204" pitchFamily="34" charset="-128"/>
            </a:endParaRPr>
          </a:p>
          <a:p>
            <a:pPr marL="0" indent="0">
              <a:buNone/>
            </a:pPr>
            <a:r>
              <a:rPr lang="en-US" altLang="cs-CZ" sz="2000" i="1">
                <a:ea typeface="ＭＳ Ｐゴシック" panose="020B0600070205080204" pitchFamily="34" charset="-128"/>
              </a:rPr>
              <a:t>The percentage of advertisements intending to be humorous varies across countries. There is for example a significantly higher percentage of humorous</a:t>
            </a:r>
            <a:r>
              <a:rPr lang="cs-CZ" altLang="cs-CZ" sz="2000" i="1">
                <a:ea typeface="ＭＳ Ｐゴシック" panose="020B0600070205080204" pitchFamily="34" charset="-128"/>
              </a:rPr>
              <a:t> </a:t>
            </a:r>
            <a:r>
              <a:rPr lang="en-US" altLang="cs-CZ" sz="2000" i="1">
                <a:ea typeface="ＭＳ Ｐゴシック" panose="020B0600070205080204" pitchFamily="34" charset="-128"/>
              </a:rPr>
              <a:t>advertisements in television commercials in the UK than in the United States whereas French commercials use humor about as frequently as US spots but clearly</a:t>
            </a:r>
            <a:r>
              <a:rPr lang="cs-CZ" altLang="cs-CZ" sz="2000" i="1">
                <a:ea typeface="ＭＳ Ｐゴシック" panose="020B0600070205080204" pitchFamily="34" charset="-128"/>
              </a:rPr>
              <a:t> </a:t>
            </a:r>
            <a:r>
              <a:rPr lang="en-US" altLang="cs-CZ" sz="2000" i="1">
                <a:ea typeface="ＭＳ Ｐゴシック" panose="020B0600070205080204" pitchFamily="34" charset="-128"/>
              </a:rPr>
              <a:t>more often than German spots.  </a:t>
            </a:r>
            <a:br>
              <a:rPr lang="en-US" altLang="cs-CZ" sz="2000" i="1">
                <a:ea typeface="ＭＳ Ｐゴシック" panose="020B0600070205080204" pitchFamily="34" charset="-128"/>
              </a:rPr>
            </a:br>
            <a:endParaRPr lang="en-US" altLang="cs-CZ" sz="2000" i="1">
              <a:ea typeface="ＭＳ Ｐゴシック" panose="020B0600070205080204" pitchFamily="34" charset="-128"/>
            </a:endParaRPr>
          </a:p>
          <a:p>
            <a:pPr marL="0" indent="0">
              <a:buFont typeface="Wingdings" pitchFamily="2" charset="2"/>
              <a:buChar char="²"/>
            </a:pPr>
            <a:endParaRPr lang="cs-CZ" altLang="cs-CZ" sz="2000" i="1">
              <a:ea typeface="ＭＳ Ｐゴシック" panose="020B0600070205080204" pitchFamily="34" charset="-128"/>
            </a:endParaRPr>
          </a:p>
        </p:txBody>
      </p:sp>
      <p:sp>
        <p:nvSpPr>
          <p:cNvPr id="137" name="Rectangle 13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384F9-47F4-CE42-BAC9-44AD05D70C9A}"/>
              </a:ext>
            </a:extLst>
          </p:cNvPr>
          <p:cNvSpPr>
            <a:spLocks noGrp="1"/>
          </p:cNvSpPr>
          <p:nvPr>
            <p:ph type="title"/>
          </p:nvPr>
        </p:nvSpPr>
        <p:spPr>
          <a:xfrm>
            <a:off x="1136397" y="502021"/>
            <a:ext cx="9688296" cy="1642969"/>
          </a:xfrm>
        </p:spPr>
        <p:txBody>
          <a:bodyPr anchor="b">
            <a:normAutofit/>
          </a:bodyPr>
          <a:lstStyle/>
          <a:p>
            <a:pPr>
              <a:defRPr/>
            </a:pPr>
            <a:r>
              <a:rPr lang="en-US" altLang="cs-CZ" sz="4000">
                <a:effectLst>
                  <a:outerShdw blurRad="38100" dist="38100" dir="2700000" algn="tl">
                    <a:srgbClr val="C0C0C0"/>
                  </a:outerShdw>
                </a:effectLst>
                <a:ea typeface="ＭＳ Ｐゴシック" panose="020B0600070205080204" pitchFamily="34" charset="-128"/>
              </a:rPr>
              <a:t>Some reseach...</a:t>
            </a:r>
          </a:p>
        </p:txBody>
      </p:sp>
      <p:sp>
        <p:nvSpPr>
          <p:cNvPr id="5" name="Content Placeholder 2">
            <a:extLst>
              <a:ext uri="{FF2B5EF4-FFF2-40B4-BE49-F238E27FC236}">
                <a16:creationId xmlns:a16="http://schemas.microsoft.com/office/drawing/2014/main" id="{55C7F875-E31A-BC4A-85E5-0DC04F0A1204}"/>
              </a:ext>
            </a:extLst>
          </p:cNvPr>
          <p:cNvSpPr>
            <a:spLocks noGrp="1"/>
          </p:cNvSpPr>
          <p:nvPr>
            <p:ph idx="1"/>
          </p:nvPr>
        </p:nvSpPr>
        <p:spPr>
          <a:xfrm>
            <a:off x="1136397" y="2244788"/>
            <a:ext cx="9688296" cy="3454358"/>
          </a:xfrm>
        </p:spPr>
        <p:txBody>
          <a:bodyPr anchor="t">
            <a:normAutofit/>
          </a:bodyPr>
          <a:lstStyle/>
          <a:p>
            <a:pPr marL="0" indent="0">
              <a:buNone/>
              <a:defRPr/>
            </a:pPr>
            <a:endParaRPr lang="cs-CZ" sz="1600" i="1" dirty="0"/>
          </a:p>
          <a:p>
            <a:pPr>
              <a:buFont typeface="Wingdings" charset="2"/>
              <a:buChar char="²"/>
              <a:defRPr/>
            </a:pPr>
            <a:r>
              <a:rPr lang="en-US" sz="1600" i="1" dirty="0"/>
              <a:t>Although the incongruity principle can</a:t>
            </a:r>
            <a:r>
              <a:rPr lang="cs-CZ" sz="1600" i="1" dirty="0"/>
              <a:t> </a:t>
            </a:r>
            <a:r>
              <a:rPr lang="en-US" sz="1600" i="1" dirty="0"/>
              <a:t>be found in the advertising of different countries, the relative importance of such </a:t>
            </a:r>
            <a:r>
              <a:rPr lang="en-US" sz="1600" i="1" dirty="0" err="1"/>
              <a:t>humour</a:t>
            </a:r>
            <a:r>
              <a:rPr lang="en-US" sz="1600" i="1" dirty="0"/>
              <a:t> varies. </a:t>
            </a:r>
            <a:br>
              <a:rPr lang="en-US" sz="1600" i="1" dirty="0"/>
            </a:br>
            <a:r>
              <a:rPr lang="en-US" sz="1600" i="1" dirty="0"/>
              <a:t>The kind of </a:t>
            </a:r>
            <a:r>
              <a:rPr lang="en-US" sz="1600" i="1" dirty="0" err="1"/>
              <a:t>humour</a:t>
            </a:r>
            <a:r>
              <a:rPr lang="en-US" sz="1600" i="1" dirty="0"/>
              <a:t> preferred by each target culture differs: while English people are known for their black </a:t>
            </a:r>
            <a:r>
              <a:rPr lang="en-US" sz="1600" i="1" dirty="0" err="1"/>
              <a:t>humour</a:t>
            </a:r>
            <a:r>
              <a:rPr lang="en-US" sz="1600" i="1" dirty="0"/>
              <a:t>, Germans seem to prefer</a:t>
            </a:r>
            <a:r>
              <a:rPr lang="cs-CZ" sz="1600" i="1" dirty="0"/>
              <a:t> </a:t>
            </a:r>
            <a:r>
              <a:rPr lang="en-US" sz="1600" i="1" dirty="0" err="1"/>
              <a:t>humour</a:t>
            </a:r>
            <a:r>
              <a:rPr lang="en-US" sz="1600" i="1" dirty="0"/>
              <a:t> based on gloating (</a:t>
            </a:r>
            <a:r>
              <a:rPr lang="en-US" sz="1600" i="1" dirty="0" err="1"/>
              <a:t>Huth</a:t>
            </a:r>
            <a:r>
              <a:rPr lang="en-US" sz="1600" i="1" dirty="0"/>
              <a:t> and Unger, 1988). </a:t>
            </a:r>
            <a:br>
              <a:rPr lang="en-US" sz="1600" i="1" dirty="0"/>
            </a:br>
            <a:endParaRPr lang="en-US" sz="1600" i="1" dirty="0"/>
          </a:p>
          <a:p>
            <a:pPr>
              <a:buFont typeface="Wingdings" charset="2"/>
              <a:buChar char="²"/>
              <a:defRPr/>
            </a:pPr>
            <a:r>
              <a:rPr lang="en-US" sz="1600" i="1" dirty="0"/>
              <a:t>The latter would not be much appreciated in Japan where slapstick or demeaning </a:t>
            </a:r>
            <a:r>
              <a:rPr lang="en-US" sz="1600" i="1" dirty="0" err="1"/>
              <a:t>humour</a:t>
            </a:r>
            <a:r>
              <a:rPr lang="en-US" sz="1600" i="1" dirty="0"/>
              <a:t> is seldom seen</a:t>
            </a:r>
            <a:r>
              <a:rPr lang="cs-CZ" sz="1600" i="1" dirty="0"/>
              <a:t> </a:t>
            </a:r>
            <a:r>
              <a:rPr lang="en-US" sz="1600" i="1" dirty="0"/>
              <a:t>in advertising. Instead the Japanese make humorous dramatizations of situations involving family members, colleagues, </a:t>
            </a:r>
            <a:r>
              <a:rPr lang="en-US" sz="1600" i="1" dirty="0" err="1"/>
              <a:t>neighbours</a:t>
            </a:r>
            <a:r>
              <a:rPr lang="en-US" sz="1600" i="1" dirty="0"/>
              <a:t>, etc., to create a bond of</a:t>
            </a:r>
            <a:r>
              <a:rPr lang="cs-CZ" sz="1600" i="1" dirty="0"/>
              <a:t> </a:t>
            </a:r>
            <a:r>
              <a:rPr lang="en-US" sz="1600" i="1" dirty="0"/>
              <a:t>mutual feelings between the advertiser and the viewer (Hanna et al. , 1994). </a:t>
            </a:r>
          </a:p>
        </p:txBody>
      </p:sp>
      <p:sp>
        <p:nvSpPr>
          <p:cNvPr id="21" name="Rectangle 2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9A67A2AC-9B2F-FA40-98A2-1D22F61FF58A}"/>
              </a:ext>
            </a:extLst>
          </p:cNvPr>
          <p:cNvSpPr>
            <a:spLocks noGrp="1"/>
          </p:cNvSpPr>
          <p:nvPr>
            <p:ph type="title"/>
          </p:nvPr>
        </p:nvSpPr>
        <p:spPr>
          <a:xfrm>
            <a:off x="1136397" y="502021"/>
            <a:ext cx="9688296" cy="1642969"/>
          </a:xfrm>
        </p:spPr>
        <p:txBody>
          <a:bodyPr vert="horz" lIns="91440" tIns="45720" rIns="91440" bIns="45720" rtlCol="0" anchor="b">
            <a:normAutofit/>
          </a:bodyPr>
          <a:lstStyle/>
          <a:p>
            <a:pPr>
              <a:defRPr/>
            </a:pPr>
            <a:r>
              <a:rPr lang="en-US" altLang="cs-CZ" sz="4000" kern="1200">
                <a:solidFill>
                  <a:schemeClr val="tx1"/>
                </a:solidFill>
                <a:effectLst>
                  <a:outerShdw blurRad="38100" dist="38100" dir="2700000" algn="tl">
                    <a:srgbClr val="C0C0C0"/>
                  </a:outerShdw>
                </a:effectLst>
                <a:latin typeface="+mj-lt"/>
                <a:ea typeface="+mj-ea"/>
                <a:cs typeface="+mj-cs"/>
              </a:rPr>
              <a:t>LaughLab</a:t>
            </a:r>
          </a:p>
        </p:txBody>
      </p:sp>
      <p:sp>
        <p:nvSpPr>
          <p:cNvPr id="66561" name="Rectangle 2">
            <a:extLst>
              <a:ext uri="{FF2B5EF4-FFF2-40B4-BE49-F238E27FC236}">
                <a16:creationId xmlns:a16="http://schemas.microsoft.com/office/drawing/2014/main" id="{C0B703AA-D1A7-D747-A66E-F64561A2AD25}"/>
              </a:ext>
            </a:extLst>
          </p:cNvPr>
          <p:cNvSpPr>
            <a:spLocks noChangeArrowheads="1"/>
          </p:cNvSpPr>
          <p:nvPr/>
        </p:nvSpPr>
        <p:spPr bwMode="auto">
          <a:xfrm>
            <a:off x="1136397" y="2418409"/>
            <a:ext cx="9688296" cy="3454358"/>
          </a:xfrm>
          <a:prstGeom prst="rect">
            <a:avLst/>
          </a:prstGeom>
        </p:spPr>
        <p:txBody>
          <a:bodyPr vert="horz" lIns="91440" tIns="45720" rIns="91440" bIns="45720" rtlCol="0" anchor="t">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28600" eaLnBrk="1" hangingPunct="1">
              <a:lnSpc>
                <a:spcPct val="90000"/>
              </a:lnSpc>
              <a:spcAft>
                <a:spcPts val="600"/>
              </a:spcAft>
              <a:buFont typeface="Arial" panose="020B0604020202020204" pitchFamily="34" charset="0"/>
              <a:buChar char="•"/>
              <a:defRPr/>
            </a:pPr>
            <a:r>
              <a:rPr lang="en-US" altLang="cs-CZ" sz="1900" dirty="0">
                <a:latin typeface="+mn-lt"/>
                <a:ea typeface="+mn-ea"/>
              </a:rPr>
              <a:t>British University in Hertfordshire (since 2001)</a:t>
            </a:r>
            <a:br>
              <a:rPr lang="en-US" altLang="cs-CZ" sz="1900" dirty="0">
                <a:latin typeface="+mn-lt"/>
                <a:ea typeface="+mn-ea"/>
              </a:rPr>
            </a:br>
            <a:endParaRPr lang="en-US" altLang="cs-CZ" sz="1900" dirty="0">
              <a:latin typeface="+mn-lt"/>
              <a:ea typeface="+mn-ea"/>
            </a:endParaRPr>
          </a:p>
          <a:p>
            <a:pPr marL="285750" indent="-228600" eaLnBrk="1" hangingPunct="1">
              <a:lnSpc>
                <a:spcPct val="90000"/>
              </a:lnSpc>
              <a:spcAft>
                <a:spcPts val="600"/>
              </a:spcAft>
              <a:buFont typeface="Arial" panose="020B0604020202020204" pitchFamily="34" charset="0"/>
              <a:buChar char="•"/>
              <a:defRPr/>
            </a:pPr>
            <a:r>
              <a:rPr lang="en-US" altLang="cs-CZ" sz="1900" dirty="0">
                <a:latin typeface="+mn-lt"/>
                <a:ea typeface="+mn-ea"/>
              </a:rPr>
              <a:t>The </a:t>
            </a:r>
            <a:r>
              <a:rPr lang="en-US" altLang="cs-CZ" sz="1900" dirty="0" err="1">
                <a:latin typeface="+mn-lt"/>
                <a:ea typeface="+mn-ea"/>
              </a:rPr>
              <a:t>LaughLab</a:t>
            </a:r>
            <a:r>
              <a:rPr lang="en-US" altLang="cs-CZ" sz="1900" dirty="0">
                <a:latin typeface="+mn-lt"/>
                <a:ea typeface="+mn-ea"/>
              </a:rPr>
              <a:t> experiment conducted by psychologist Dr Richard Wiseman attracted more than 40,000 jokes and almost two million ratings. </a:t>
            </a:r>
            <a:br>
              <a:rPr lang="en-US" altLang="cs-CZ" sz="1900" dirty="0">
                <a:latin typeface="+mn-lt"/>
                <a:ea typeface="+mn-ea"/>
              </a:rPr>
            </a:br>
            <a:endParaRPr lang="en-US" altLang="cs-CZ" sz="1900" dirty="0">
              <a:latin typeface="+mn-lt"/>
              <a:ea typeface="+mn-ea"/>
            </a:endParaRPr>
          </a:p>
          <a:p>
            <a:pPr marL="285750" indent="-228600" eaLnBrk="1" hangingPunct="1">
              <a:lnSpc>
                <a:spcPct val="90000"/>
              </a:lnSpc>
              <a:spcAft>
                <a:spcPts val="600"/>
              </a:spcAft>
              <a:buFont typeface="Arial" panose="020B0604020202020204" pitchFamily="34" charset="0"/>
              <a:buChar char="•"/>
              <a:defRPr/>
            </a:pPr>
            <a:r>
              <a:rPr lang="en-US" altLang="cs-CZ" sz="1900" dirty="0">
                <a:latin typeface="+mn-lt"/>
                <a:ea typeface="+mn-ea"/>
              </a:rPr>
              <a:t>identify the </a:t>
            </a:r>
            <a:r>
              <a:rPr lang="en-US" altLang="cs-CZ" sz="1900" b="1" dirty="0">
                <a:latin typeface="+mn-lt"/>
                <a:ea typeface="+mn-ea"/>
              </a:rPr>
              <a:t>joke which appealed most to people around the world</a:t>
            </a:r>
            <a:br>
              <a:rPr lang="en-US" altLang="cs-CZ" sz="1900" b="1" dirty="0">
                <a:latin typeface="+mn-lt"/>
                <a:ea typeface="+mn-ea"/>
              </a:rPr>
            </a:br>
            <a:endParaRPr lang="en-US" altLang="cs-CZ" sz="1900" b="1" dirty="0">
              <a:latin typeface="+mn-lt"/>
              <a:ea typeface="+mn-ea"/>
            </a:endParaRPr>
          </a:p>
          <a:p>
            <a:pPr marL="285750" indent="-228600" eaLnBrk="1" hangingPunct="1">
              <a:lnSpc>
                <a:spcPct val="90000"/>
              </a:lnSpc>
              <a:spcAft>
                <a:spcPts val="600"/>
              </a:spcAft>
              <a:buFont typeface="Arial" panose="020B0604020202020204" pitchFamily="34" charset="0"/>
              <a:buChar char="•"/>
              <a:defRPr/>
            </a:pPr>
            <a:r>
              <a:rPr lang="en-US" altLang="cs-CZ" sz="1900" dirty="0">
                <a:latin typeface="+mn-lt"/>
                <a:ea typeface="+mn-ea"/>
              </a:rPr>
              <a:t>revealed wide </a:t>
            </a:r>
            <a:r>
              <a:rPr lang="en-US" altLang="cs-CZ" sz="1900" dirty="0" err="1">
                <a:latin typeface="+mn-lt"/>
                <a:ea typeface="+mn-ea"/>
              </a:rPr>
              <a:t>humour</a:t>
            </a:r>
            <a:r>
              <a:rPr lang="en-US" altLang="cs-CZ" sz="1900" dirty="0">
                <a:latin typeface="+mn-lt"/>
                <a:ea typeface="+mn-ea"/>
              </a:rPr>
              <a:t> differences between nations.</a:t>
            </a:r>
          </a:p>
          <a:p>
            <a:pPr indent="-228600" eaLnBrk="1" hangingPunct="1">
              <a:lnSpc>
                <a:spcPct val="90000"/>
              </a:lnSpc>
              <a:spcAft>
                <a:spcPts val="600"/>
              </a:spcAft>
              <a:buFont typeface="Arial" panose="020B0604020202020204" pitchFamily="34" charset="0"/>
              <a:buChar char="•"/>
              <a:defRPr/>
            </a:pPr>
            <a:endParaRPr lang="en-US" altLang="cs-CZ" sz="1900" dirty="0">
              <a:latin typeface="+mn-lt"/>
              <a:ea typeface="+mn-ea"/>
            </a:endParaRPr>
          </a:p>
          <a:p>
            <a:pPr indent="-228600" eaLnBrk="1" hangingPunct="1">
              <a:lnSpc>
                <a:spcPct val="90000"/>
              </a:lnSpc>
              <a:spcAft>
                <a:spcPts val="600"/>
              </a:spcAft>
              <a:buFont typeface="Arial" panose="020B0604020202020204" pitchFamily="34" charset="0"/>
              <a:buChar char="•"/>
              <a:defRPr/>
            </a:pPr>
            <a:r>
              <a:rPr lang="en-US" altLang="cs-CZ" sz="1900" dirty="0">
                <a:latin typeface="+mn-lt"/>
                <a:ea typeface="+mn-ea"/>
              </a:rPr>
              <a:t>The joke which received the highest global ratings was submitted by 31-year-old psychiatrist </a:t>
            </a:r>
            <a:r>
              <a:rPr lang="en-US" altLang="cs-CZ" sz="1900" dirty="0" err="1">
                <a:latin typeface="+mn-lt"/>
                <a:ea typeface="+mn-ea"/>
              </a:rPr>
              <a:t>Gurpal</a:t>
            </a:r>
            <a:r>
              <a:rPr lang="en-US" altLang="cs-CZ" sz="1900" dirty="0">
                <a:latin typeface="+mn-lt"/>
                <a:ea typeface="+mn-ea"/>
              </a:rPr>
              <a:t> </a:t>
            </a:r>
            <a:r>
              <a:rPr lang="en-US" altLang="cs-CZ" sz="1900" dirty="0" err="1">
                <a:latin typeface="+mn-lt"/>
                <a:ea typeface="+mn-ea"/>
              </a:rPr>
              <a:t>Gosall</a:t>
            </a:r>
            <a:r>
              <a:rPr lang="en-US" altLang="cs-CZ" sz="1900" dirty="0">
                <a:latin typeface="+mn-lt"/>
                <a:ea typeface="+mn-ea"/>
              </a:rPr>
              <a:t>, from Manchester -&gt; </a:t>
            </a:r>
          </a:p>
        </p:txBody>
      </p:sp>
      <p:sp>
        <p:nvSpPr>
          <p:cNvPr id="72" name="Rectangle 7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641CF865-B610-D744-B4EC-096E4D8996DA}"/>
              </a:ext>
            </a:extLst>
          </p:cNvPr>
          <p:cNvSpPr>
            <a:spLocks noGrp="1"/>
          </p:cNvSpPr>
          <p:nvPr>
            <p:ph type="title"/>
          </p:nvPr>
        </p:nvSpPr>
        <p:spPr>
          <a:xfrm>
            <a:off x="1136397" y="502021"/>
            <a:ext cx="9688296" cy="1642969"/>
          </a:xfrm>
        </p:spPr>
        <p:txBody>
          <a:bodyPr anchor="b">
            <a:normAutofit/>
          </a:bodyPr>
          <a:lstStyle/>
          <a:p>
            <a:pPr>
              <a:defRPr/>
            </a:pPr>
            <a:r>
              <a:rPr lang="en-US" altLang="cs-CZ" sz="4000">
                <a:effectLst>
                  <a:outerShdw blurRad="38100" dist="38100" dir="2700000" algn="tl">
                    <a:srgbClr val="C0C0C0"/>
                  </a:outerShdw>
                </a:effectLst>
                <a:ea typeface="ＭＳ Ｐゴシック" panose="020B0600070205080204" pitchFamily="34" charset="-128"/>
              </a:rPr>
              <a:t>LaughLab</a:t>
            </a:r>
          </a:p>
        </p:txBody>
      </p:sp>
      <p:sp>
        <p:nvSpPr>
          <p:cNvPr id="54274" name="Content Placeholder 3">
            <a:extLst>
              <a:ext uri="{FF2B5EF4-FFF2-40B4-BE49-F238E27FC236}">
                <a16:creationId xmlns:a16="http://schemas.microsoft.com/office/drawing/2014/main" id="{B1BBE289-E84F-F241-87B9-091B61A8D311}"/>
              </a:ext>
            </a:extLst>
          </p:cNvPr>
          <p:cNvSpPr>
            <a:spLocks noGrp="1"/>
          </p:cNvSpPr>
          <p:nvPr>
            <p:ph idx="1"/>
          </p:nvPr>
        </p:nvSpPr>
        <p:spPr>
          <a:xfrm>
            <a:off x="1136397" y="2418409"/>
            <a:ext cx="9688296" cy="3454358"/>
          </a:xfrm>
        </p:spPr>
        <p:txBody>
          <a:bodyPr anchor="t">
            <a:normAutofit/>
          </a:bodyPr>
          <a:lstStyle/>
          <a:p>
            <a:pPr marL="0" indent="0">
              <a:buNone/>
              <a:defRPr/>
            </a:pPr>
            <a:r>
              <a:rPr lang="cs-CZ" altLang="cs-CZ" sz="2000">
                <a:ea typeface="ＭＳ Ｐゴシック" panose="020B0600070205080204" pitchFamily="34" charset="-128"/>
              </a:rPr>
              <a:t>Two hunters are out in the woods when one of them collapses. He doesn't seem to be breathing and his eyes are glazed. The other guy whips out his phone and calls the emergency services. He gasps: "My friend is dead! What can I do?" The operator says: "Calm down, I can help. First, let's make sure he's dead." There is a silence, then a shot is heard. Back on the phone, the guy says: "OK, now what?" "Also, we find jokes funny for lots of different reasons. They sometimes make us feel superior to others, reduce the emotional impact of anxiety-provoking situations or surprise us because of some kind of incongruity. The hunters joke contained all three elements."</a:t>
            </a:r>
          </a:p>
          <a:p>
            <a:pPr marL="0" indent="0">
              <a:buNone/>
              <a:defRPr/>
            </a:pPr>
            <a:endParaRPr lang="en-US" altLang="cs-CZ" sz="2000">
              <a:ea typeface="ＭＳ Ｐゴシック" panose="020B0600070205080204" pitchFamily="34" charset="-128"/>
            </a:endParaRPr>
          </a:p>
        </p:txBody>
      </p:sp>
      <p:sp>
        <p:nvSpPr>
          <p:cNvPr id="73" name="Rectangle 7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43AC3C65-92A1-414D-A7FD-BBBB1646FCBB}"/>
              </a:ext>
            </a:extLst>
          </p:cNvPr>
          <p:cNvSpPr>
            <a:spLocks noGrp="1"/>
          </p:cNvSpPr>
          <p:nvPr>
            <p:ph type="title"/>
          </p:nvPr>
        </p:nvSpPr>
        <p:spPr>
          <a:xfrm>
            <a:off x="1136397" y="502021"/>
            <a:ext cx="9688296" cy="1642969"/>
          </a:xfrm>
        </p:spPr>
        <p:txBody>
          <a:bodyPr anchor="b">
            <a:normAutofit/>
          </a:bodyPr>
          <a:lstStyle/>
          <a:p>
            <a:pPr>
              <a:defRPr/>
            </a:pPr>
            <a:r>
              <a:rPr lang="en-US" altLang="cs-CZ" sz="4000">
                <a:effectLst>
                  <a:outerShdw blurRad="38100" dist="38100" dir="2700000" algn="tl">
                    <a:srgbClr val="C0C0C0"/>
                  </a:outerShdw>
                </a:effectLst>
                <a:ea typeface="ＭＳ Ｐゴシック" panose="020B0600070205080204" pitchFamily="34" charset="-128"/>
              </a:rPr>
              <a:t>LaughLab</a:t>
            </a:r>
          </a:p>
        </p:txBody>
      </p:sp>
      <p:sp>
        <p:nvSpPr>
          <p:cNvPr id="3" name="Content Placeholder 2">
            <a:extLst>
              <a:ext uri="{FF2B5EF4-FFF2-40B4-BE49-F238E27FC236}">
                <a16:creationId xmlns:a16="http://schemas.microsoft.com/office/drawing/2014/main" id="{CD1A74F3-48B9-1F42-B722-FB6475B4D0BD}"/>
              </a:ext>
            </a:extLst>
          </p:cNvPr>
          <p:cNvSpPr>
            <a:spLocks noGrp="1"/>
          </p:cNvSpPr>
          <p:nvPr>
            <p:ph idx="1"/>
          </p:nvPr>
        </p:nvSpPr>
        <p:spPr>
          <a:xfrm>
            <a:off x="1136397" y="2418409"/>
            <a:ext cx="9688296" cy="3454358"/>
          </a:xfrm>
        </p:spPr>
        <p:txBody>
          <a:bodyPr anchor="t">
            <a:normAutofit/>
          </a:bodyPr>
          <a:lstStyle/>
          <a:p>
            <a:pPr marL="0" indent="0">
              <a:buNone/>
              <a:defRPr/>
            </a:pPr>
            <a:endParaRPr lang="cs-CZ" sz="2000"/>
          </a:p>
          <a:p>
            <a:pPr>
              <a:buFont typeface="Wingdings" charset="2"/>
              <a:buChar char="²"/>
              <a:defRPr/>
            </a:pPr>
            <a:r>
              <a:rPr lang="cs-CZ" sz="2000"/>
              <a:t>Germans - did not express a strong preference for any type of joke. </a:t>
            </a:r>
            <a:br>
              <a:rPr lang="cs-CZ" sz="2000"/>
            </a:br>
            <a:endParaRPr lang="cs-CZ" sz="2000"/>
          </a:p>
          <a:p>
            <a:pPr>
              <a:buFont typeface="Wingdings" charset="2"/>
              <a:buChar char="²"/>
              <a:defRPr/>
            </a:pPr>
            <a:r>
              <a:rPr lang="cs-CZ" sz="2000"/>
              <a:t>Ireland, the UK, Australia and New Zealand – jokes involving word plays. </a:t>
            </a:r>
            <a:br>
              <a:rPr lang="cs-CZ" sz="2000"/>
            </a:br>
            <a:br>
              <a:rPr lang="cs-CZ" sz="2000"/>
            </a:br>
            <a:r>
              <a:rPr lang="cs-CZ" sz="2000" i="1"/>
              <a:t>Patient: "Doctor, I've got a strawberry stuck up my bum." </a:t>
            </a:r>
            <a:br>
              <a:rPr lang="cs-CZ" sz="2000" i="1"/>
            </a:br>
            <a:r>
              <a:rPr lang="cs-CZ" sz="2000" i="1"/>
              <a:t>Doctor: "I've got some cream for that!" </a:t>
            </a:r>
            <a:br>
              <a:rPr lang="cs-CZ" sz="2000" i="1"/>
            </a:br>
            <a:endParaRPr lang="cs-CZ" sz="2000" i="1"/>
          </a:p>
          <a:p>
            <a:pPr>
              <a:buFont typeface="Wingdings" charset="2"/>
              <a:buChar char="²"/>
              <a:defRPr/>
            </a:pPr>
            <a:r>
              <a:rPr lang="cs-CZ" sz="2000"/>
              <a:t>Americans and Canadians – jokes with a strong sense of superiority - either because a character looks stupid or is made to look stupid by someone else. </a:t>
            </a:r>
          </a:p>
        </p:txBody>
      </p:sp>
      <p:sp>
        <p:nvSpPr>
          <p:cNvPr id="13" name="Rectangle 1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07E683A2-CAB0-A747-8273-221445200B94}"/>
              </a:ext>
            </a:extLst>
          </p:cNvPr>
          <p:cNvSpPr>
            <a:spLocks noGrp="1"/>
          </p:cNvSpPr>
          <p:nvPr>
            <p:ph type="title"/>
          </p:nvPr>
        </p:nvSpPr>
        <p:spPr>
          <a:xfrm>
            <a:off x="1136397" y="502021"/>
            <a:ext cx="9688296" cy="1642969"/>
          </a:xfrm>
        </p:spPr>
        <p:txBody>
          <a:bodyPr anchor="b">
            <a:normAutofit/>
          </a:bodyPr>
          <a:lstStyle/>
          <a:p>
            <a:pPr>
              <a:defRPr/>
            </a:pPr>
            <a:r>
              <a:rPr lang="en-US" altLang="cs-CZ" sz="4000">
                <a:effectLst>
                  <a:outerShdw blurRad="38100" dist="38100" dir="2700000" algn="tl">
                    <a:srgbClr val="C0C0C0"/>
                  </a:outerShdw>
                </a:effectLst>
                <a:ea typeface="ＭＳ Ｐゴシック" panose="020B0600070205080204" pitchFamily="34" charset="-128"/>
              </a:rPr>
              <a:t>LaughLab</a:t>
            </a:r>
          </a:p>
        </p:txBody>
      </p:sp>
      <p:sp>
        <p:nvSpPr>
          <p:cNvPr id="70657" name="Content Placeholder 2">
            <a:extLst>
              <a:ext uri="{FF2B5EF4-FFF2-40B4-BE49-F238E27FC236}">
                <a16:creationId xmlns:a16="http://schemas.microsoft.com/office/drawing/2014/main" id="{4E47E60F-1E6D-4546-B417-6BAB875DD130}"/>
              </a:ext>
            </a:extLst>
          </p:cNvPr>
          <p:cNvSpPr>
            <a:spLocks noGrp="1"/>
          </p:cNvSpPr>
          <p:nvPr>
            <p:ph idx="1"/>
          </p:nvPr>
        </p:nvSpPr>
        <p:spPr>
          <a:xfrm>
            <a:off x="1136397" y="2418409"/>
            <a:ext cx="9688296" cy="3454358"/>
          </a:xfrm>
        </p:spPr>
        <p:txBody>
          <a:bodyPr anchor="t">
            <a:normAutofit/>
          </a:bodyPr>
          <a:lstStyle/>
          <a:p>
            <a:pPr marL="0" indent="0">
              <a:buNone/>
            </a:pPr>
            <a:endParaRPr lang="cs-CZ" altLang="cs-CZ" sz="2000" dirty="0">
              <a:ea typeface="ＭＳ Ｐゴシック" panose="020B0600070205080204" pitchFamily="34" charset="-128"/>
            </a:endParaRPr>
          </a:p>
          <a:p>
            <a:pPr marL="0" indent="0">
              <a:buFont typeface="Wingdings" pitchFamily="2" charset="2"/>
              <a:buChar char="²"/>
            </a:pPr>
            <a:r>
              <a:rPr lang="cs-CZ" altLang="cs-CZ" sz="2000" dirty="0">
                <a:ea typeface="ＭＳ Ｐゴシック" panose="020B0600070205080204" pitchFamily="34" charset="-128"/>
              </a:rPr>
              <a:t>Many </a:t>
            </a:r>
            <a:r>
              <a:rPr lang="cs-CZ" altLang="cs-CZ" sz="2000" dirty="0" err="1">
                <a:ea typeface="ＭＳ Ｐゴシック" panose="020B0600070205080204" pitchFamily="34" charset="-128"/>
              </a:rPr>
              <a:t>European</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countries</a:t>
            </a:r>
            <a:r>
              <a:rPr lang="cs-CZ" altLang="cs-CZ" sz="2000" dirty="0">
                <a:ea typeface="ＭＳ Ｐゴシック" panose="020B0600070205080204" pitchFamily="34" charset="-128"/>
              </a:rPr>
              <a:t>, such as France, </a:t>
            </a:r>
            <a:r>
              <a:rPr lang="cs-CZ" altLang="cs-CZ" sz="2000" dirty="0" err="1">
                <a:ea typeface="ＭＳ Ｐゴシック" panose="020B0600070205080204" pitchFamily="34" charset="-128"/>
              </a:rPr>
              <a:t>Denmark</a:t>
            </a:r>
            <a:r>
              <a:rPr lang="cs-CZ" altLang="cs-CZ" sz="2000" dirty="0">
                <a:ea typeface="ＭＳ Ｐゴシック" panose="020B0600070205080204" pitchFamily="34" charset="-128"/>
              </a:rPr>
              <a:t> and </a:t>
            </a:r>
            <a:r>
              <a:rPr lang="cs-CZ" altLang="cs-CZ" sz="2000" dirty="0" err="1">
                <a:ea typeface="ＭＳ Ｐゴシック" panose="020B0600070205080204" pitchFamily="34" charset="-128"/>
              </a:rPr>
              <a:t>Belgium</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displayed</a:t>
            </a:r>
            <a:r>
              <a:rPr lang="cs-CZ" altLang="cs-CZ" sz="2000" dirty="0">
                <a:ea typeface="ＭＳ Ｐゴシック" panose="020B0600070205080204" pitchFamily="34" charset="-128"/>
              </a:rPr>
              <a:t> a </a:t>
            </a:r>
            <a:r>
              <a:rPr lang="cs-CZ" altLang="cs-CZ" sz="2000" dirty="0" err="1">
                <a:ea typeface="ＭＳ Ｐゴシック" panose="020B0600070205080204" pitchFamily="34" charset="-128"/>
              </a:rPr>
              <a:t>penchant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for</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off</a:t>
            </a:r>
            <a:r>
              <a:rPr lang="cs-CZ" altLang="cs-CZ" sz="2000" dirty="0">
                <a:ea typeface="ＭＳ Ｐゴシック" panose="020B0600070205080204" pitchFamily="34" charset="-128"/>
              </a:rPr>
              <a:t>-beat </a:t>
            </a:r>
            <a:r>
              <a:rPr lang="cs-CZ" altLang="cs-CZ" sz="2000" dirty="0" err="1">
                <a:ea typeface="ＭＳ Ｐゴシック" panose="020B0600070205080204" pitchFamily="34" charset="-128"/>
              </a:rPr>
              <a:t>surreal</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humour</a:t>
            </a:r>
            <a:r>
              <a:rPr lang="cs-CZ" altLang="cs-CZ" sz="2000" dirty="0">
                <a:ea typeface="ＭＳ Ｐゴシック" panose="020B0600070205080204" pitchFamily="34" charset="-128"/>
              </a:rPr>
              <a:t>.</a:t>
            </a:r>
            <a:br>
              <a:rPr lang="cs-CZ" altLang="cs-CZ" sz="2000" dirty="0">
                <a:ea typeface="ＭＳ Ｐゴシック" panose="020B0600070205080204" pitchFamily="34" charset="-128"/>
              </a:rPr>
            </a:br>
            <a:br>
              <a:rPr lang="cs-CZ" altLang="cs-CZ" sz="2000" dirty="0">
                <a:ea typeface="ＭＳ Ｐゴシック" panose="020B0600070205080204" pitchFamily="34" charset="-128"/>
              </a:rPr>
            </a:br>
            <a:r>
              <a:rPr lang="cs-CZ" altLang="cs-CZ" sz="2000" dirty="0">
                <a:ea typeface="ＭＳ Ｐゴシック" panose="020B0600070205080204" pitchFamily="34" charset="-128"/>
              </a:rPr>
              <a:t>An </a:t>
            </a:r>
            <a:r>
              <a:rPr lang="cs-CZ" altLang="cs-CZ" sz="2000" dirty="0" err="1">
                <a:ea typeface="ＭＳ Ｐゴシック" panose="020B0600070205080204" pitchFamily="34" charset="-128"/>
              </a:rPr>
              <a:t>Alsatian</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went</a:t>
            </a:r>
            <a:r>
              <a:rPr lang="cs-CZ" altLang="cs-CZ" sz="2000" dirty="0">
                <a:ea typeface="ＭＳ Ｐゴシック" panose="020B0600070205080204" pitchFamily="34" charset="-128"/>
              </a:rPr>
              <a:t> to a telegram office, </a:t>
            </a:r>
            <a:r>
              <a:rPr lang="cs-CZ" altLang="cs-CZ" sz="2000" dirty="0" err="1">
                <a:ea typeface="ＭＳ Ｐゴシック" panose="020B0600070205080204" pitchFamily="34" charset="-128"/>
              </a:rPr>
              <a:t>took</a:t>
            </a:r>
            <a:r>
              <a:rPr lang="cs-CZ" altLang="cs-CZ" sz="2000" dirty="0">
                <a:ea typeface="ＭＳ Ｐゴシック" panose="020B0600070205080204" pitchFamily="34" charset="-128"/>
              </a:rPr>
              <a:t> out a </a:t>
            </a:r>
            <a:r>
              <a:rPr lang="cs-CZ" altLang="cs-CZ" sz="2000" dirty="0" err="1">
                <a:ea typeface="ＭＳ Ｐゴシック" panose="020B0600070205080204" pitchFamily="34" charset="-128"/>
              </a:rPr>
              <a:t>blank</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form</a:t>
            </a:r>
            <a:r>
              <a:rPr lang="cs-CZ" altLang="cs-CZ" sz="2000" dirty="0">
                <a:ea typeface="ＭＳ Ｐゴシック" panose="020B0600070205080204" pitchFamily="34" charset="-128"/>
              </a:rPr>
              <a:t> and </a:t>
            </a:r>
            <a:r>
              <a:rPr lang="cs-CZ" altLang="cs-CZ" sz="2000" dirty="0" err="1">
                <a:ea typeface="ＭＳ Ｐゴシック" panose="020B0600070205080204" pitchFamily="34" charset="-128"/>
              </a:rPr>
              <a:t>wrote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Woof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Woof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Woof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Woof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Woof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Woof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Woof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Woof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Woof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clerk</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examined</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paper</a:t>
            </a:r>
            <a:r>
              <a:rPr lang="cs-CZ" altLang="cs-CZ" sz="2000" dirty="0">
                <a:ea typeface="ＭＳ Ｐゴシック" panose="020B0600070205080204" pitchFamily="34" charset="-128"/>
              </a:rPr>
              <a:t> and </a:t>
            </a:r>
            <a:r>
              <a:rPr lang="cs-CZ" altLang="cs-CZ" sz="2000" dirty="0" err="1">
                <a:ea typeface="ＭＳ Ｐゴシック" panose="020B0600070205080204" pitchFamily="34" charset="-128"/>
              </a:rPr>
              <a:t>politely</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told</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dog: "</a:t>
            </a:r>
            <a:r>
              <a:rPr lang="cs-CZ" altLang="cs-CZ" sz="2000" dirty="0" err="1">
                <a:ea typeface="ＭＳ Ｐゴシック" panose="020B0600070205080204" pitchFamily="34" charset="-128"/>
              </a:rPr>
              <a:t>There</a:t>
            </a:r>
            <a:r>
              <a:rPr lang="cs-CZ" altLang="cs-CZ" sz="2000" dirty="0">
                <a:ea typeface="ＭＳ Ｐゴシック" panose="020B0600070205080204" pitchFamily="34" charset="-128"/>
              </a:rPr>
              <a:t> are </a:t>
            </a:r>
            <a:r>
              <a:rPr lang="cs-CZ" altLang="cs-CZ" sz="2000" dirty="0" err="1">
                <a:ea typeface="ＭＳ Ｐゴシック" panose="020B0600070205080204" pitchFamily="34" charset="-128"/>
              </a:rPr>
              <a:t>only</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nine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words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here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You</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could</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send</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another</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Woof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for</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same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price</a:t>
            </a:r>
            <a:r>
              <a:rPr lang="cs-CZ" altLang="cs-CZ" sz="2000" dirty="0">
                <a:ea typeface="ＭＳ Ｐゴシック" panose="020B0600070205080204" pitchFamily="34" charset="-128"/>
              </a:rPr>
              <a:t>." "But,"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dog </a:t>
            </a:r>
            <a:r>
              <a:rPr lang="cs-CZ" altLang="cs-CZ" sz="2000" dirty="0" err="1">
                <a:ea typeface="ＭＳ Ｐゴシック" panose="020B0600070205080204" pitchFamily="34" charset="-128"/>
              </a:rPr>
              <a:t>replied</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that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would</a:t>
            </a:r>
            <a:r>
              <a:rPr lang="cs-CZ" altLang="cs-CZ" sz="2000" dirty="0">
                <a:ea typeface="ＭＳ Ｐゴシック" panose="020B0600070205080204" pitchFamily="34" charset="-128"/>
              </a:rPr>
              <a:t> make no </a:t>
            </a:r>
            <a:r>
              <a:rPr lang="cs-CZ" altLang="cs-CZ" sz="2000" dirty="0" err="1">
                <a:ea typeface="ＭＳ Ｐゴシック" panose="020B0600070205080204" pitchFamily="34" charset="-128"/>
              </a:rPr>
              <a:t>sense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all</a:t>
            </a:r>
            <a:r>
              <a:rPr lang="cs-CZ" altLang="cs-CZ" sz="2000" dirty="0">
                <a:ea typeface="ＭＳ Ｐゴシック" panose="020B0600070205080204" pitchFamily="34" charset="-128"/>
              </a:rPr>
              <a:t>." </a:t>
            </a:r>
            <a:br>
              <a:rPr lang="cs-CZ" altLang="cs-CZ" sz="2000" dirty="0">
                <a:ea typeface="ＭＳ Ｐゴシック" panose="020B0600070205080204" pitchFamily="34" charset="-128"/>
              </a:rPr>
            </a:br>
            <a:endParaRPr lang="cs-CZ" altLang="cs-CZ" sz="2000" dirty="0">
              <a:ea typeface="ＭＳ Ｐゴシック" panose="020B0600070205080204" pitchFamily="34" charset="-128"/>
            </a:endParaRPr>
          </a:p>
          <a:p>
            <a:pPr marL="0" indent="0">
              <a:buFont typeface="Wingdings" pitchFamily="2" charset="2"/>
              <a:buChar char="²"/>
            </a:pPr>
            <a:r>
              <a:rPr lang="cs-CZ" altLang="cs-CZ" sz="2000" dirty="0" err="1">
                <a:ea typeface="ＭＳ Ｐゴシック" panose="020B0600070205080204" pitchFamily="34" charset="-128"/>
              </a:rPr>
              <a:t>Europeans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also</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enjoyed</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jokes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that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involved</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making</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light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topics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that</a:t>
            </a:r>
            <a:r>
              <a:rPr lang="cs-CZ" altLang="cs-CZ" sz="2000" dirty="0">
                <a:ea typeface="ＭＳ Ｐゴシック" panose="020B0600070205080204" pitchFamily="34" charset="-128"/>
              </a:rPr>
              <a:t> make </a:t>
            </a:r>
            <a:r>
              <a:rPr lang="cs-CZ" altLang="cs-CZ" sz="2000" dirty="0" err="1">
                <a:ea typeface="ＭＳ Ｐゴシック" panose="020B0600070205080204" pitchFamily="34" charset="-128"/>
              </a:rPr>
              <a:t>people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feel</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anxious</a:t>
            </a:r>
            <a:r>
              <a:rPr lang="cs-CZ" altLang="cs-CZ" sz="2000" dirty="0">
                <a:ea typeface="ＭＳ Ｐゴシック" panose="020B0600070205080204" pitchFamily="34" charset="-128"/>
              </a:rPr>
              <a:t>, such as </a:t>
            </a:r>
            <a:r>
              <a:rPr lang="cs-CZ" altLang="cs-CZ" sz="2000" dirty="0" err="1">
                <a:ea typeface="ＭＳ Ｐゴシック" panose="020B0600070205080204" pitchFamily="34" charset="-128"/>
              </a:rPr>
              <a:t>death</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illness</a:t>
            </a:r>
            <a:r>
              <a:rPr lang="cs-CZ" altLang="cs-CZ" sz="2000" dirty="0">
                <a:ea typeface="ＭＳ Ｐゴシック" panose="020B0600070205080204" pitchFamily="34" charset="-128"/>
              </a:rPr>
              <a:t> and </a:t>
            </a:r>
            <a:r>
              <a:rPr lang="cs-CZ" altLang="cs-CZ" sz="2000" dirty="0" err="1">
                <a:ea typeface="ＭＳ Ｐゴシック" panose="020B0600070205080204" pitchFamily="34" charset="-128"/>
              </a:rPr>
              <a:t>marriage</a:t>
            </a:r>
            <a:r>
              <a:rPr lang="cs-CZ" altLang="cs-CZ" sz="2000" dirty="0">
                <a:ea typeface="ＭＳ Ｐゴシック" panose="020B0600070205080204" pitchFamily="34" charset="-128"/>
              </a:rPr>
              <a:t>. </a:t>
            </a:r>
          </a:p>
          <a:p>
            <a:pPr marL="0" indent="0">
              <a:buFont typeface="Wingdings" pitchFamily="2" charset="2"/>
              <a:buChar char="²"/>
            </a:pPr>
            <a:endParaRPr lang="cs-CZ" altLang="cs-CZ" sz="2000" dirty="0">
              <a:ea typeface="ＭＳ Ｐゴシック" panose="020B0600070205080204" pitchFamily="34" charset="-128"/>
            </a:endParaRPr>
          </a:p>
          <a:p>
            <a:pPr marL="0" indent="0">
              <a:buFont typeface="Wingdings" pitchFamily="2" charset="2"/>
              <a:buChar char="²"/>
            </a:pPr>
            <a:endParaRPr lang="cs-CZ" altLang="cs-CZ" sz="2000" dirty="0">
              <a:ea typeface="ＭＳ Ｐゴシック" panose="020B0600070205080204" pitchFamily="34" charset="-128"/>
            </a:endParaRPr>
          </a:p>
        </p:txBody>
      </p:sp>
      <p:sp>
        <p:nvSpPr>
          <p:cNvPr id="72" name="Rectangle 7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EACA57-43DF-BE48-B09D-C1415F637806}"/>
              </a:ext>
            </a:extLst>
          </p:cNvPr>
          <p:cNvSpPr>
            <a:spLocks noGrp="1"/>
          </p:cNvSpPr>
          <p:nvPr>
            <p:ph type="title"/>
          </p:nvPr>
        </p:nvSpPr>
        <p:spPr>
          <a:xfrm>
            <a:off x="1329766" y="1146412"/>
            <a:ext cx="9014348" cy="2402006"/>
          </a:xfrm>
        </p:spPr>
        <p:txBody>
          <a:bodyPr vert="horz" lIns="91440" tIns="45720" rIns="91440" bIns="45720" rtlCol="0" anchor="b">
            <a:normAutofit/>
          </a:bodyPr>
          <a:lstStyle/>
          <a:p>
            <a:pPr>
              <a:defRPr/>
            </a:pPr>
            <a:r>
              <a:rPr lang="en-US" altLang="cs-CZ" sz="4800" kern="1200">
                <a:solidFill>
                  <a:schemeClr val="tx1"/>
                </a:solidFill>
                <a:effectLst>
                  <a:outerShdw blurRad="38100" dist="38100" dir="2700000" algn="tl">
                    <a:srgbClr val="C0C0C0"/>
                  </a:outerShdw>
                </a:effectLst>
                <a:latin typeface="+mj-lt"/>
                <a:ea typeface="+mj-ea"/>
                <a:cs typeface="+mj-cs"/>
              </a:rPr>
              <a:t>What is universal?</a:t>
            </a: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56163A-26F9-DF47-A934-565003424BCC}"/>
              </a:ext>
            </a:extLst>
          </p:cNvPr>
          <p:cNvSpPr>
            <a:spLocks noGrp="1"/>
          </p:cNvSpPr>
          <p:nvPr>
            <p:ph type="title"/>
          </p:nvPr>
        </p:nvSpPr>
        <p:spPr>
          <a:xfrm>
            <a:off x="1136397" y="502021"/>
            <a:ext cx="9688296" cy="1642969"/>
          </a:xfrm>
        </p:spPr>
        <p:txBody>
          <a:bodyPr anchor="b">
            <a:normAutofit/>
          </a:bodyPr>
          <a:lstStyle/>
          <a:p>
            <a:pPr>
              <a:defRPr/>
            </a:pPr>
            <a:r>
              <a:rPr lang="en-US" altLang="cs-CZ" sz="4000">
                <a:effectLst>
                  <a:outerShdw blurRad="38100" dist="38100" dir="2700000" algn="tl">
                    <a:srgbClr val="C0C0C0"/>
                  </a:outerShdw>
                </a:effectLst>
                <a:ea typeface="ＭＳ Ｐゴシック" panose="020B0600070205080204" pitchFamily="34" charset="-128"/>
              </a:rPr>
              <a:t>What is universal?</a:t>
            </a:r>
          </a:p>
        </p:txBody>
      </p:sp>
      <p:sp>
        <p:nvSpPr>
          <p:cNvPr id="72706" name="Zástupný obsah 3">
            <a:extLst>
              <a:ext uri="{FF2B5EF4-FFF2-40B4-BE49-F238E27FC236}">
                <a16:creationId xmlns:a16="http://schemas.microsoft.com/office/drawing/2014/main" id="{FD333CC8-F5B2-A14D-B04B-E31C30B439D5}"/>
              </a:ext>
            </a:extLst>
          </p:cNvPr>
          <p:cNvSpPr>
            <a:spLocks noGrp="1"/>
          </p:cNvSpPr>
          <p:nvPr>
            <p:ph idx="1"/>
          </p:nvPr>
        </p:nvSpPr>
        <p:spPr>
          <a:xfrm>
            <a:off x="1136397" y="2418409"/>
            <a:ext cx="9688296" cy="3454358"/>
          </a:xfrm>
        </p:spPr>
        <p:txBody>
          <a:bodyPr anchor="t">
            <a:normAutofit/>
          </a:bodyPr>
          <a:lstStyle/>
          <a:p>
            <a:pPr>
              <a:buFont typeface="Wingdings" pitchFamily="2" charset="2"/>
              <a:buChar char="v"/>
            </a:pPr>
            <a:r>
              <a:rPr lang="cs-CZ" altLang="cs-CZ" sz="2000" dirty="0" err="1">
                <a:ea typeface="ＭＳ Ｐゴシック" panose="020B0600070205080204" pitchFamily="34" charset="-128"/>
              </a:rPr>
              <a:t>Some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types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of</a:t>
            </a:r>
            <a:r>
              <a:rPr lang="cs-CZ" altLang="cs-CZ" sz="2000" dirty="0">
                <a:ea typeface="ＭＳ Ｐゴシック" panose="020B0600070205080204" pitchFamily="34" charset="-128"/>
              </a:rPr>
              <a:t> humor are more </a:t>
            </a:r>
            <a:r>
              <a:rPr lang="cs-CZ" altLang="cs-CZ" sz="2000" dirty="0" err="1">
                <a:ea typeface="ＭＳ Ｐゴシック" panose="020B0600070205080204" pitchFamily="34" charset="-128"/>
              </a:rPr>
              <a:t>commonly</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used</a:t>
            </a:r>
            <a:r>
              <a:rPr lang="cs-CZ" altLang="cs-CZ" sz="2000" dirty="0">
                <a:ea typeface="ＭＳ Ｐゴシック" panose="020B0600070205080204" pitchFamily="34" charset="-128"/>
              </a:rPr>
              <a:t> in </a:t>
            </a:r>
            <a:r>
              <a:rPr lang="cs-CZ" altLang="cs-CZ" sz="2000" dirty="0" err="1">
                <a:ea typeface="ＭＳ Ｐゴシック" panose="020B0600070205080204" pitchFamily="34" charset="-128"/>
              </a:rPr>
              <a:t>international</a:t>
            </a:r>
            <a:r>
              <a:rPr lang="cs-CZ" altLang="cs-CZ" sz="2000" dirty="0">
                <a:ea typeface="ＭＳ Ｐゴシック" panose="020B0600070205080204" pitchFamily="34" charset="-128"/>
              </a:rPr>
              <a:t> and </a:t>
            </a:r>
            <a:r>
              <a:rPr lang="cs-CZ" altLang="cs-CZ" sz="2000" dirty="0" err="1">
                <a:ea typeface="ＭＳ Ｐゴシック" panose="020B0600070205080204" pitchFamily="34" charset="-128"/>
              </a:rPr>
              <a:t>multicultural</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conditions</a:t>
            </a:r>
            <a:r>
              <a:rPr lang="cs-CZ" altLang="cs-CZ" sz="2000" dirty="0">
                <a:ea typeface="ＭＳ Ｐゴシック" panose="020B0600070205080204" pitchFamily="34" charset="-128"/>
              </a:rPr>
              <a:t> – such as </a:t>
            </a:r>
            <a:r>
              <a:rPr lang="cs-CZ" altLang="cs-CZ" sz="2000" dirty="0" err="1">
                <a:ea typeface="ＭＳ Ｐゴシック" panose="020B0600070205080204" pitchFamily="34" charset="-128"/>
              </a:rPr>
              <a:t>airports</a:t>
            </a:r>
            <a:r>
              <a:rPr lang="cs-CZ" altLang="cs-CZ" sz="2000" dirty="0">
                <a:ea typeface="ＭＳ Ｐゴシック" panose="020B0600070205080204" pitchFamily="34" charset="-128"/>
              </a:rPr>
              <a:t>. </a:t>
            </a:r>
          </a:p>
          <a:p>
            <a:pPr>
              <a:buFont typeface="Wingdings" pitchFamily="2" charset="2"/>
              <a:buChar char="v"/>
            </a:pPr>
            <a:r>
              <a:rPr lang="cs-CZ" altLang="cs-CZ" sz="2000" dirty="0">
                <a:ea typeface="ＭＳ Ｐゴシック" panose="020B0600070205080204" pitchFamily="34" charset="-128"/>
              </a:rPr>
              <a:t>In </a:t>
            </a:r>
            <a:r>
              <a:rPr lang="cs-CZ" altLang="cs-CZ" sz="2000" dirty="0" err="1">
                <a:ea typeface="ＭＳ Ｐゴシック" panose="020B0600070205080204" pitchFamily="34" charset="-128"/>
              </a:rPr>
              <a:t>terms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entertainment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especially</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airlines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like</a:t>
            </a:r>
            <a:r>
              <a:rPr lang="cs-CZ" altLang="cs-CZ" sz="2000" dirty="0">
                <a:ea typeface="ＭＳ Ｐゴシック" panose="020B0600070205080204" pitchFamily="34" charset="-128"/>
              </a:rPr>
              <a:t> humor </a:t>
            </a:r>
            <a:r>
              <a:rPr lang="cs-CZ" altLang="cs-CZ" sz="2000" dirty="0" err="1">
                <a:ea typeface="ＭＳ Ｐゴシック" panose="020B0600070205080204" pitchFamily="34" charset="-128"/>
              </a:rPr>
              <a:t>that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goes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beyond</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cultural</a:t>
            </a:r>
            <a:r>
              <a:rPr lang="cs-CZ" altLang="cs-CZ" sz="2000" dirty="0">
                <a:ea typeface="ＭＳ Ｐゴシック" panose="020B0600070205080204" pitchFamily="34" charset="-128"/>
              </a:rPr>
              <a:t> and </a:t>
            </a:r>
            <a:r>
              <a:rPr lang="cs-CZ" altLang="cs-CZ" sz="2000" dirty="0" err="1">
                <a:ea typeface="ＭＳ Ｐゴシック" panose="020B0600070205080204" pitchFamily="34" charset="-128"/>
              </a:rPr>
              <a:t>linguistic</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boundaries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for</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obvious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reasons</a:t>
            </a:r>
            <a:r>
              <a:rPr lang="cs-CZ" altLang="cs-CZ" sz="2000" dirty="0">
                <a:ea typeface="ＭＳ Ｐゴシック" panose="020B0600070205080204" pitchFamily="34" charset="-128"/>
              </a:rPr>
              <a:t>. </a:t>
            </a:r>
          </a:p>
          <a:p>
            <a:pPr>
              <a:buFont typeface="Wingdings" pitchFamily="2" charset="2"/>
              <a:buChar char="v"/>
            </a:pPr>
            <a:r>
              <a:rPr lang="cs-CZ" altLang="cs-CZ" sz="2000" dirty="0" err="1">
                <a:ea typeface="ＭＳ Ｐゴシック" panose="020B0600070205080204" pitchFamily="34" charset="-128"/>
              </a:rPr>
              <a:t>grotesque</a:t>
            </a:r>
            <a:r>
              <a:rPr lang="cs-CZ" altLang="cs-CZ" sz="2000" dirty="0">
                <a:ea typeface="ＭＳ Ｐゴシック" panose="020B0600070205080204" pitchFamily="34" charset="-128"/>
              </a:rPr>
              <a:t> humor and </a:t>
            </a:r>
            <a:r>
              <a:rPr lang="cs-CZ" altLang="cs-CZ" sz="2000" dirty="0" err="1">
                <a:ea typeface="ＭＳ Ｐゴシック" panose="020B0600070205080204" pitchFamily="34" charset="-128"/>
              </a:rPr>
              <a:t>gentle</a:t>
            </a:r>
            <a:r>
              <a:rPr lang="cs-CZ" altLang="cs-CZ" sz="2000" dirty="0">
                <a:ea typeface="ＭＳ Ｐゴシック" panose="020B0600070205080204" pitchFamily="34" charset="-128"/>
              </a:rPr>
              <a:t> but </a:t>
            </a:r>
            <a:r>
              <a:rPr lang="cs-CZ" altLang="cs-CZ" sz="2000" dirty="0" err="1">
                <a:ea typeface="ＭＳ Ｐゴシック" panose="020B0600070205080204" pitchFamily="34" charset="-128"/>
              </a:rPr>
              <a:t>almost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universally</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tolerable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social</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misconduct</a:t>
            </a:r>
            <a:r>
              <a:rPr lang="cs-CZ" altLang="cs-CZ" sz="2000" dirty="0">
                <a:ea typeface="ＭＳ Ｐゴシック" panose="020B0600070205080204" pitchFamily="34" charset="-128"/>
              </a:rPr>
              <a:t> and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faux pas </a:t>
            </a:r>
            <a:r>
              <a:rPr lang="cs-CZ" altLang="cs-CZ" sz="2000" dirty="0" err="1">
                <a:ea typeface="ＭＳ Ｐゴシック" panose="020B0600070205080204" pitchFamily="34" charset="-128"/>
              </a:rPr>
              <a:t>of</a:t>
            </a:r>
            <a:r>
              <a:rPr lang="cs-CZ" altLang="cs-CZ" sz="2000" dirty="0">
                <a:ea typeface="ＭＳ Ｐゴシック" panose="020B0600070205080204" pitchFamily="34" charset="-128"/>
              </a:rPr>
              <a:t> Mr Bean </a:t>
            </a:r>
          </a:p>
          <a:p>
            <a:pPr>
              <a:buFont typeface="Wingdings" pitchFamily="2" charset="2"/>
              <a:buChar char="v"/>
            </a:pPr>
            <a:r>
              <a:rPr lang="cs-CZ" altLang="cs-CZ" sz="2000" dirty="0">
                <a:ea typeface="ＭＳ Ｐゴシック" panose="020B0600070205080204" pitchFamily="34" charset="-128"/>
              </a:rPr>
              <a:t>"</a:t>
            </a:r>
            <a:r>
              <a:rPr lang="cs-CZ" altLang="cs-CZ" sz="2000" dirty="0" err="1">
                <a:ea typeface="ＭＳ Ｐゴシック" panose="020B0600070205080204" pitchFamily="34" charset="-128"/>
              </a:rPr>
              <a:t>Hidden</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Camera</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television</a:t>
            </a:r>
            <a:r>
              <a:rPr lang="cs-CZ" altLang="cs-CZ" sz="2000" dirty="0">
                <a:ea typeface="ＭＳ Ｐゴシック" panose="020B0600070205080204" pitchFamily="34" charset="-128"/>
              </a:rPr>
              <a:t> show has long </a:t>
            </a:r>
            <a:r>
              <a:rPr lang="cs-CZ" altLang="cs-CZ" sz="2000" dirty="0" err="1">
                <a:ea typeface="ＭＳ Ｐゴシック" panose="020B0600070205080204" pitchFamily="34" charset="-128"/>
              </a:rPr>
              <a:t>been</a:t>
            </a:r>
            <a:r>
              <a:rPr lang="cs-CZ" altLang="cs-CZ" sz="2000" dirty="0">
                <a:ea typeface="ＭＳ Ｐゴシック" panose="020B0600070205080204" pitchFamily="34" charset="-128"/>
              </a:rPr>
              <a:t> a </a:t>
            </a:r>
            <a:r>
              <a:rPr lang="cs-CZ" altLang="cs-CZ" sz="2000" dirty="0" err="1">
                <a:ea typeface="ＭＳ Ｐゴシック" panose="020B0600070205080204" pitchFamily="34" charset="-128"/>
              </a:rPr>
              <a:t>fundamental</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choice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for</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airlines</a:t>
            </a:r>
            <a:r>
              <a:rPr lang="cs-CZ" altLang="cs-CZ" sz="2000" dirty="0">
                <a:ea typeface="ＭＳ Ｐゴシック" panose="020B0600070205080204" pitchFamily="34" charset="-128"/>
              </a:rPr>
              <a:t>. </a:t>
            </a:r>
          </a:p>
          <a:p>
            <a:pPr>
              <a:buFont typeface="Wingdings" pitchFamily="2" charset="2"/>
              <a:buChar char="v"/>
            </a:pPr>
            <a:r>
              <a:rPr lang="cs-CZ" altLang="cs-CZ" sz="2000" dirty="0" err="1">
                <a:ea typeface="ＭＳ Ｐゴシック" panose="020B0600070205080204" pitchFamily="34" charset="-128"/>
              </a:rPr>
              <a:t>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course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an</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important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component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their</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wide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range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is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that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they</a:t>
            </a:r>
            <a:r>
              <a:rPr lang="cs-CZ" altLang="cs-CZ" sz="2000" dirty="0">
                <a:ea typeface="ＭＳ Ｐゴシック" panose="020B0600070205080204" pitchFamily="34" charset="-128"/>
              </a:rPr>
              <a:t> are not </a:t>
            </a:r>
            <a:r>
              <a:rPr lang="cs-CZ" altLang="cs-CZ" sz="2000" dirty="0" err="1">
                <a:ea typeface="ＭＳ Ｐゴシック" panose="020B0600070205080204" pitchFamily="34" charset="-128"/>
              </a:rPr>
              <a:t>really</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based</a:t>
            </a:r>
            <a:r>
              <a:rPr lang="cs-CZ" altLang="cs-CZ" sz="2000" dirty="0">
                <a:ea typeface="ＭＳ Ｐゴシック" panose="020B0600070205080204" pitchFamily="34" charset="-128"/>
              </a:rPr>
              <a:t> on </a:t>
            </a:r>
            <a:r>
              <a:rPr lang="cs-CZ" altLang="cs-CZ" sz="2000" dirty="0" err="1">
                <a:ea typeface="ＭＳ Ｐゴシック" panose="020B0600070205080204" pitchFamily="34" charset="-128"/>
              </a:rPr>
              <a:t>language</a:t>
            </a:r>
            <a:r>
              <a:rPr lang="cs-CZ" altLang="cs-CZ" sz="2000" dirty="0">
                <a:ea typeface="ＭＳ Ｐゴシック" panose="020B0600070205080204" pitchFamily="34" charset="-128"/>
              </a:rPr>
              <a:t>.</a:t>
            </a:r>
          </a:p>
        </p:txBody>
      </p:sp>
      <p:sp>
        <p:nvSpPr>
          <p:cNvPr id="73" name="Rectangle 7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Rectangle 7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Rectangle 8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B88013F-088B-524F-BDFC-22F6155CCAE7}"/>
              </a:ext>
            </a:extLst>
          </p:cNvPr>
          <p:cNvSpPr txBox="1">
            <a:spLocks noChangeArrowheads="1"/>
          </p:cNvSpPr>
          <p:nvPr/>
        </p:nvSpPr>
        <p:spPr bwMode="auto">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defRPr/>
            </a:pPr>
            <a:r>
              <a:rPr lang="en-US" sz="4000" kern="1200" dirty="0">
                <a:solidFill>
                  <a:srgbClr val="FFFFFF"/>
                </a:solidFill>
                <a:latin typeface="+mj-lt"/>
                <a:ea typeface="+mj-ea"/>
                <a:cs typeface="+mj-cs"/>
              </a:rPr>
              <a:t>Humor in history</a:t>
            </a:r>
          </a:p>
        </p:txBody>
      </p:sp>
      <p:sp>
        <p:nvSpPr>
          <p:cNvPr id="32769" name="Content Placeholder 2">
            <a:extLst>
              <a:ext uri="{FF2B5EF4-FFF2-40B4-BE49-F238E27FC236}">
                <a16:creationId xmlns:a16="http://schemas.microsoft.com/office/drawing/2014/main" id="{34ED5BBD-E58D-EF49-98F8-01A8F9A06DAC}"/>
              </a:ext>
            </a:extLst>
          </p:cNvPr>
          <p:cNvSpPr>
            <a:spLocks noGrp="1"/>
          </p:cNvSpPr>
          <p:nvPr>
            <p:ph idx="1"/>
          </p:nvPr>
        </p:nvSpPr>
        <p:spPr>
          <a:xfrm>
            <a:off x="4810259" y="649480"/>
            <a:ext cx="6555347" cy="5546047"/>
          </a:xfrm>
        </p:spPr>
        <p:txBody>
          <a:bodyPr vert="horz" lIns="91440" tIns="45720" rIns="91440" bIns="45720" rtlCol="0" anchor="ctr">
            <a:normAutofit/>
          </a:bodyPr>
          <a:lstStyle/>
          <a:p>
            <a:pPr>
              <a:defRPr/>
            </a:pPr>
            <a:r>
              <a:rPr lang="en-US" altLang="cs-CZ" sz="2000" dirty="0"/>
              <a:t>the term derives from the humoral medicine of the ancient Greeks; the balance of fluids in the human body, known as </a:t>
            </a:r>
            <a:r>
              <a:rPr lang="en-US" altLang="cs-CZ" sz="2000" dirty="0" err="1"/>
              <a:t>humours</a:t>
            </a:r>
            <a:r>
              <a:rPr lang="en-US" altLang="cs-CZ" sz="2000" dirty="0"/>
              <a:t> (Latin: </a:t>
            </a:r>
            <a:r>
              <a:rPr lang="en-US" altLang="cs-CZ" sz="2000" i="1" dirty="0"/>
              <a:t>humor</a:t>
            </a:r>
            <a:r>
              <a:rPr lang="en-US" altLang="cs-CZ" sz="2000" dirty="0"/>
              <a:t>, "body fluid"), controlled human health and emotion</a:t>
            </a:r>
          </a:p>
          <a:p>
            <a:pPr>
              <a:defRPr/>
            </a:pPr>
            <a:r>
              <a:rPr lang="en-US" altLang="cs-CZ" sz="2000" dirty="0"/>
              <a:t>the word </a:t>
            </a:r>
            <a:r>
              <a:rPr lang="en-US" altLang="cs-CZ" sz="2000" i="1" dirty="0"/>
              <a:t>humor</a:t>
            </a:r>
            <a:r>
              <a:rPr lang="en-US" altLang="cs-CZ" sz="2000" dirty="0"/>
              <a:t> was not used in its current sense of funniness until the 18</a:t>
            </a:r>
            <a:r>
              <a:rPr lang="en-US" altLang="cs-CZ" sz="2000" baseline="30000" dirty="0"/>
              <a:t>th</a:t>
            </a:r>
            <a:r>
              <a:rPr lang="en-US" altLang="cs-CZ" sz="2000" dirty="0"/>
              <a:t> century and so traditional discussions were about laughter or comedy </a:t>
            </a:r>
          </a:p>
          <a:p>
            <a:pPr>
              <a:defRPr/>
            </a:pPr>
            <a:r>
              <a:rPr lang="en-US" altLang="cs-CZ" sz="2000" dirty="0"/>
              <a:t>1900 – Laughter (Henri Bergson) – first book by a notable philosopher on humor </a:t>
            </a:r>
            <a:br>
              <a:rPr lang="en-US" altLang="cs-CZ" sz="2000" dirty="0"/>
            </a:br>
            <a:endParaRPr lang="en-US" altLang="cs-CZ"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1">
            <a:extLst>
              <a:ext uri="{FF2B5EF4-FFF2-40B4-BE49-F238E27FC236}">
                <a16:creationId xmlns:a16="http://schemas.microsoft.com/office/drawing/2014/main" id="{53DA1761-CB82-8F40-8218-2FA5F31ED8FD}"/>
              </a:ext>
            </a:extLst>
          </p:cNvPr>
          <p:cNvSpPr txBox="1">
            <a:spLocks noChangeArrowheads="1"/>
          </p:cNvSpPr>
          <p:nvPr/>
        </p:nvSpPr>
        <p:spPr bwMode="auto">
          <a:xfrm>
            <a:off x="777240" y="731519"/>
            <a:ext cx="2845191" cy="3237579"/>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3800" kern="1200" dirty="0">
                <a:solidFill>
                  <a:srgbClr val="FFFFFF"/>
                </a:solidFill>
                <a:latin typeface="+mj-lt"/>
                <a:ea typeface="+mj-ea"/>
                <a:cs typeface="+mj-cs"/>
              </a:rPr>
              <a:t>Humor definition</a:t>
            </a:r>
          </a:p>
        </p:txBody>
      </p:sp>
      <p:sp>
        <p:nvSpPr>
          <p:cNvPr id="72" name="Rectangle 7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4" name="Rectangle 7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5" name="Content Placeholder 2">
            <a:extLst>
              <a:ext uri="{FF2B5EF4-FFF2-40B4-BE49-F238E27FC236}">
                <a16:creationId xmlns:a16="http://schemas.microsoft.com/office/drawing/2014/main" id="{9BC5572C-1E5A-BB4B-A438-67C041076238}"/>
              </a:ext>
            </a:extLst>
          </p:cNvPr>
          <p:cNvSpPr>
            <a:spLocks noGrp="1"/>
          </p:cNvSpPr>
          <p:nvPr>
            <p:ph idx="1"/>
          </p:nvPr>
        </p:nvSpPr>
        <p:spPr>
          <a:xfrm>
            <a:off x="4379709" y="999379"/>
            <a:ext cx="7037591" cy="5475129"/>
          </a:xfrm>
        </p:spPr>
        <p:txBody>
          <a:bodyPr vert="horz" lIns="91440" tIns="45720" rIns="91440" bIns="45720" rtlCol="0" anchor="ctr">
            <a:normAutofit/>
          </a:bodyPr>
          <a:lstStyle/>
          <a:p>
            <a:r>
              <a:rPr lang="en-US" altLang="cs-CZ" sz="2600" dirty="0"/>
              <a:t>Humor is . . . all pervasive; we don't know of any culture where people don't have a sense of humor, and in contemporary societies, it is found everywhere – in film, on television, in books and newspapers, in our conversations, and in graffiti. Joking behavior has even been observed in primates (Fry 1987).</a:t>
            </a:r>
            <a:br>
              <a:rPr lang="en-US" altLang="cs-CZ" sz="2600" dirty="0"/>
            </a:br>
            <a:endParaRPr lang="en-US" altLang="cs-CZ" sz="2600" dirty="0"/>
          </a:p>
          <a:p>
            <a:r>
              <a:rPr lang="en-US" altLang="ja-JP" sz="2600" dirty="0"/>
              <a:t>The faculty of observing what is ludicrous or amusing or of expressing it; jocose imagination or treatment of a subject (Oxford English Dictionary).</a:t>
            </a:r>
          </a:p>
          <a:p>
            <a:endParaRPr lang="en-US" altLang="cs-CZ"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1">
            <a:extLst>
              <a:ext uri="{FF2B5EF4-FFF2-40B4-BE49-F238E27FC236}">
                <a16:creationId xmlns:a16="http://schemas.microsoft.com/office/drawing/2014/main" id="{607455C7-C87B-FC4C-A112-CE646F1D560A}"/>
              </a:ext>
            </a:extLst>
          </p:cNvPr>
          <p:cNvSpPr txBox="1">
            <a:spLocks noChangeArrowheads="1"/>
          </p:cNvSpPr>
          <p:nvPr/>
        </p:nvSpPr>
        <p:spPr bwMode="auto">
          <a:xfrm>
            <a:off x="777240" y="731519"/>
            <a:ext cx="2845191" cy="3237579"/>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3800" kern="1200" dirty="0">
                <a:solidFill>
                  <a:srgbClr val="FFFFFF"/>
                </a:solidFill>
                <a:latin typeface="+mj-lt"/>
                <a:ea typeface="+mj-ea"/>
                <a:cs typeface="+mj-cs"/>
              </a:rPr>
              <a:t>Three theories of humor</a:t>
            </a:r>
          </a:p>
        </p:txBody>
      </p:sp>
      <p:sp>
        <p:nvSpPr>
          <p:cNvPr id="72" name="Rectangle 7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4" name="Rectangle 7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3" name="Content Placeholder 2">
            <a:extLst>
              <a:ext uri="{FF2B5EF4-FFF2-40B4-BE49-F238E27FC236}">
                <a16:creationId xmlns:a16="http://schemas.microsoft.com/office/drawing/2014/main" id="{BBE4BBCF-190B-4446-99FD-54ECE2D280E2}"/>
              </a:ext>
            </a:extLst>
          </p:cNvPr>
          <p:cNvSpPr>
            <a:spLocks noGrp="1"/>
          </p:cNvSpPr>
          <p:nvPr>
            <p:ph idx="1"/>
          </p:nvPr>
        </p:nvSpPr>
        <p:spPr>
          <a:xfrm>
            <a:off x="4379709" y="686862"/>
            <a:ext cx="7037591" cy="5475129"/>
          </a:xfrm>
        </p:spPr>
        <p:txBody>
          <a:bodyPr vert="horz" lIns="91440" tIns="45720" rIns="91440" bIns="45720" rtlCol="0" anchor="ctr">
            <a:normAutofit/>
          </a:bodyPr>
          <a:lstStyle/>
          <a:p>
            <a:pPr marL="0"/>
            <a:endParaRPr lang="en-US" altLang="cs-CZ" sz="2000" b="1" dirty="0"/>
          </a:p>
          <a:p>
            <a:pPr marL="0"/>
            <a:r>
              <a:rPr lang="en-US" altLang="cs-CZ" sz="2000" b="1" dirty="0"/>
              <a:t>Superiority theory of humor (disparagement)</a:t>
            </a:r>
            <a:r>
              <a:rPr lang="en-US" altLang="cs-CZ" sz="2000" dirty="0"/>
              <a:t> - theory articulating the view of laughter that started in Plato and the Bible and dominated Western thinking about laughter for two millennia. In the 20</a:t>
            </a:r>
            <a:r>
              <a:rPr lang="en-US" altLang="cs-CZ" sz="2000" baseline="30000" dirty="0"/>
              <a:t>th</a:t>
            </a:r>
            <a:r>
              <a:rPr lang="en-US" altLang="cs-CZ" sz="2000" dirty="0"/>
              <a:t> century, this idea was called the Superiority Theory. Our laughter expresses feelings of superiority over other people or over a former state of ourselves. In this theory, humor is seen as a negative phenomenon.</a:t>
            </a:r>
          </a:p>
          <a:p>
            <a:pPr marL="0" indent="0">
              <a:buNone/>
            </a:pPr>
            <a:br>
              <a:rPr lang="en-US" altLang="cs-CZ" sz="2000" dirty="0"/>
            </a:br>
            <a:endParaRPr lang="en-US" altLang="cs-CZ" sz="2000" dirty="0"/>
          </a:p>
          <a:p>
            <a:pPr marL="0"/>
            <a:r>
              <a:rPr lang="en-US" altLang="cs-CZ" sz="2000" b="1" dirty="0"/>
              <a:t>Relief Theory of Humor</a:t>
            </a:r>
            <a:r>
              <a:rPr lang="en-US" altLang="cs-CZ" sz="2000" dirty="0"/>
              <a:t> - laughter results when psychological tension is reduced. Homeostatic (Arousal-safety) mechanism from release of nervous energy or hysteria (overcoming sociocultural inhibitions, revealing suppressed desires, barely escaping danger) – Spencer, Freud</a:t>
            </a:r>
            <a:br>
              <a:rPr lang="en-US" altLang="cs-CZ" sz="2000" dirty="0"/>
            </a:br>
            <a:endParaRPr lang="en-US" altLang="ja-JP"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3"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64"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965" name="Group 73">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75"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79" name="Freeform: Shape 7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0" name="Freeform: Shape 7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1" name="Freeform: Shape 8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2" name="Freeform: Shape 8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3" name="Freeform: Shape 8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4" name="Freeform: Shape 8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Freeform: Shape 8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7" name="TextBox 1">
            <a:extLst>
              <a:ext uri="{FF2B5EF4-FFF2-40B4-BE49-F238E27FC236}">
                <a16:creationId xmlns:a16="http://schemas.microsoft.com/office/drawing/2014/main" id="{E5893B6E-3687-8547-92C1-5BE612A2BB00}"/>
              </a:ext>
            </a:extLst>
          </p:cNvPr>
          <p:cNvSpPr txBox="1">
            <a:spLocks noChangeArrowheads="1"/>
          </p:cNvSpPr>
          <p:nvPr/>
        </p:nvSpPr>
        <p:spPr bwMode="auto">
          <a:xfrm>
            <a:off x="786384" y="841249"/>
            <a:ext cx="5692953" cy="2587131"/>
          </a:xfrm>
          <a:prstGeom prst="rect">
            <a:avLst/>
          </a:prstGeom>
        </p:spPr>
        <p:txBody>
          <a:bodyPr vert="horz" lIns="91440" tIns="45720" rIns="91440" bIns="45720" rtlCol="0" anchor="b">
            <a:normAutofit/>
          </a:bodyPr>
          <a:lstStyle/>
          <a:p>
            <a:pPr>
              <a:lnSpc>
                <a:spcPct val="90000"/>
              </a:lnSpc>
              <a:spcBef>
                <a:spcPct val="0"/>
              </a:spcBef>
              <a:spcAft>
                <a:spcPts val="600"/>
              </a:spcAft>
              <a:defRPr/>
            </a:pPr>
            <a:r>
              <a:rPr lang="en-US" sz="4800" kern="1200">
                <a:solidFill>
                  <a:schemeClr val="bg1"/>
                </a:solidFill>
                <a:latin typeface="+mj-lt"/>
                <a:ea typeface="+mj-ea"/>
                <a:cs typeface="+mj-cs"/>
              </a:rPr>
              <a:t>Three theories of humor</a:t>
            </a:r>
          </a:p>
        </p:txBody>
      </p:sp>
      <p:sp>
        <p:nvSpPr>
          <p:cNvPr id="40961" name="Content Placeholder 2">
            <a:extLst>
              <a:ext uri="{FF2B5EF4-FFF2-40B4-BE49-F238E27FC236}">
                <a16:creationId xmlns:a16="http://schemas.microsoft.com/office/drawing/2014/main" id="{BDADD73E-3F0E-4440-8510-306997EC69CB}"/>
              </a:ext>
            </a:extLst>
          </p:cNvPr>
          <p:cNvSpPr>
            <a:spLocks noGrp="1"/>
          </p:cNvSpPr>
          <p:nvPr>
            <p:ph idx="1"/>
          </p:nvPr>
        </p:nvSpPr>
        <p:spPr>
          <a:xfrm>
            <a:off x="786383" y="3566810"/>
            <a:ext cx="10619234" cy="2651110"/>
          </a:xfrm>
        </p:spPr>
        <p:txBody>
          <a:bodyPr vert="horz" lIns="91440" tIns="45720" rIns="91440" bIns="45720" rtlCol="0" anchor="ctr">
            <a:normAutofit/>
          </a:bodyPr>
          <a:lstStyle/>
          <a:p>
            <a:pPr marL="0"/>
            <a:endParaRPr lang="en-US" altLang="cs-CZ" sz="1800" b="1" dirty="0">
              <a:solidFill>
                <a:schemeClr val="tx2"/>
              </a:solidFill>
            </a:endParaRPr>
          </a:p>
          <a:p>
            <a:pPr marL="0"/>
            <a:r>
              <a:rPr lang="en-US" altLang="cs-CZ" sz="1800" b="1" dirty="0">
                <a:solidFill>
                  <a:schemeClr val="tx2"/>
                </a:solidFill>
              </a:rPr>
              <a:t>Incongruity Theory of Humor</a:t>
            </a:r>
            <a:r>
              <a:rPr lang="en-US" altLang="cs-CZ" sz="1800" dirty="0">
                <a:solidFill>
                  <a:schemeClr val="tx2"/>
                </a:solidFill>
              </a:rPr>
              <a:t> (Cognitive stimulus) - it is the perception of something incongruous—something that violates our mental patterns and expectations. This approach was taken by James Beattie, Immanuel Kant, Arthur Schopenhauer, </a:t>
            </a:r>
            <a:r>
              <a:rPr lang="en-US" altLang="cs-CZ" sz="1800" dirty="0" err="1">
                <a:solidFill>
                  <a:schemeClr val="tx2"/>
                </a:solidFill>
              </a:rPr>
              <a:t>Søren</a:t>
            </a:r>
            <a:r>
              <a:rPr lang="en-US" altLang="cs-CZ" sz="1800" dirty="0">
                <a:solidFill>
                  <a:schemeClr val="tx2"/>
                </a:solidFill>
              </a:rPr>
              <a:t> Kierkegaard. It is now the dominant theory of humor in philosophy and psychology. </a:t>
            </a:r>
          </a:p>
          <a:p>
            <a:pPr marL="0"/>
            <a:endParaRPr lang="en-US" altLang="cs-CZ" sz="1800" dirty="0">
              <a:solidFill>
                <a:schemeClr val="tx2"/>
              </a:solidFill>
            </a:endParaRPr>
          </a:p>
        </p:txBody>
      </p:sp>
      <p:sp>
        <p:nvSpPr>
          <p:cNvPr id="23" name="Rectangle 1">
            <a:extLst>
              <a:ext uri="{FF2B5EF4-FFF2-40B4-BE49-F238E27FC236}">
                <a16:creationId xmlns:a16="http://schemas.microsoft.com/office/drawing/2014/main" id="{CFDE57E8-BBA4-FA45-A9F7-959C6BFEF152}"/>
              </a:ext>
            </a:extLst>
          </p:cNvPr>
          <p:cNvSpPr>
            <a:spLocks noChangeArrowheads="1"/>
          </p:cNvSpPr>
          <p:nvPr/>
        </p:nvSpPr>
        <p:spPr bwMode="auto">
          <a:xfrm>
            <a:off x="786383" y="6065701"/>
            <a:ext cx="5741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nl-NL" altLang="cs-CZ" sz="1800" dirty="0">
                <a:hlinkClick r:id="rId3"/>
              </a:rPr>
              <a:t>https://www.youtube.com/watch?v=ysSgG5V-R3U</a:t>
            </a:r>
            <a:endParaRPr lang="en-US" altLang="cs-CZ" sz="1800"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5C487A-084C-124A-A081-3540A25CE4F1}"/>
              </a:ext>
            </a:extLst>
          </p:cNvPr>
          <p:cNvSpPr>
            <a:spLocks noGrp="1"/>
          </p:cNvSpPr>
          <p:nvPr>
            <p:ph type="title"/>
          </p:nvPr>
        </p:nvSpPr>
        <p:spPr>
          <a:xfrm>
            <a:off x="1371599" y="294538"/>
            <a:ext cx="9895951" cy="1033669"/>
          </a:xfrm>
        </p:spPr>
        <p:txBody>
          <a:bodyPr>
            <a:normAutofit/>
          </a:bodyPr>
          <a:lstStyle/>
          <a:p>
            <a:pPr>
              <a:defRPr/>
            </a:pPr>
            <a:r>
              <a:rPr lang="en-US" altLang="cs-CZ" sz="4000">
                <a:solidFill>
                  <a:srgbClr val="FFFFFF"/>
                </a:solidFill>
                <a:effectLst>
                  <a:outerShdw blurRad="38100" dist="38100" dir="2700000" algn="tl">
                    <a:srgbClr val="C0C0C0"/>
                  </a:outerShdw>
                </a:effectLst>
                <a:ea typeface="ＭＳ Ｐゴシック" panose="020B0600070205080204" pitchFamily="34" charset="-128"/>
              </a:rPr>
              <a:t>Does humor sells?</a:t>
            </a:r>
          </a:p>
        </p:txBody>
      </p:sp>
      <p:sp>
        <p:nvSpPr>
          <p:cNvPr id="34818" name="Content Placeholder 2">
            <a:extLst>
              <a:ext uri="{FF2B5EF4-FFF2-40B4-BE49-F238E27FC236}">
                <a16:creationId xmlns:a16="http://schemas.microsoft.com/office/drawing/2014/main" id="{0F06463F-8DF7-F04C-A4FE-E4F17285BE89}"/>
              </a:ext>
            </a:extLst>
          </p:cNvPr>
          <p:cNvSpPr>
            <a:spLocks noGrp="1"/>
          </p:cNvSpPr>
          <p:nvPr>
            <p:ph idx="1"/>
          </p:nvPr>
        </p:nvSpPr>
        <p:spPr>
          <a:xfrm>
            <a:off x="1371599" y="2318197"/>
            <a:ext cx="9724031" cy="3683358"/>
          </a:xfrm>
        </p:spPr>
        <p:txBody>
          <a:bodyPr anchor="ctr">
            <a:normAutofit/>
          </a:bodyPr>
          <a:lstStyle/>
          <a:p>
            <a:pPr marL="0" indent="0">
              <a:buNone/>
              <a:defRPr/>
            </a:pPr>
            <a:r>
              <a:rPr lang="cs-CZ" sz="2000"/>
              <a:t>The basic question is not whether the humor in marketing is effective, but rather when and under what conditions or for what types of products it should be used.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F2798B-4CFD-2D4F-84DF-2B3F4D365413}"/>
              </a:ext>
            </a:extLst>
          </p:cNvPr>
          <p:cNvSpPr>
            <a:spLocks noGrp="1"/>
          </p:cNvSpPr>
          <p:nvPr>
            <p:ph type="title"/>
          </p:nvPr>
        </p:nvSpPr>
        <p:spPr>
          <a:xfrm>
            <a:off x="1136397" y="502021"/>
            <a:ext cx="9688296" cy="1642969"/>
          </a:xfrm>
        </p:spPr>
        <p:txBody>
          <a:bodyPr anchor="b">
            <a:normAutofit/>
          </a:bodyPr>
          <a:lstStyle/>
          <a:p>
            <a:pPr>
              <a:defRPr/>
            </a:pPr>
            <a:r>
              <a:rPr lang="en-US" altLang="cs-CZ" sz="4000" dirty="0">
                <a:effectLst>
                  <a:outerShdw blurRad="38100" dist="38100" dir="2700000" algn="tl">
                    <a:srgbClr val="C0C0C0"/>
                  </a:outerShdw>
                </a:effectLst>
                <a:ea typeface="ＭＳ Ｐゴシック" panose="020B0600070205080204" pitchFamily="34" charset="-128"/>
              </a:rPr>
              <a:t>Effectivity of humor in advertising</a:t>
            </a:r>
          </a:p>
        </p:txBody>
      </p:sp>
      <p:sp>
        <p:nvSpPr>
          <p:cNvPr id="44034" name="Content Placeholder 2">
            <a:extLst>
              <a:ext uri="{FF2B5EF4-FFF2-40B4-BE49-F238E27FC236}">
                <a16:creationId xmlns:a16="http://schemas.microsoft.com/office/drawing/2014/main" id="{878B3AEF-4344-D84E-ABFF-E14A2A756412}"/>
              </a:ext>
            </a:extLst>
          </p:cNvPr>
          <p:cNvSpPr>
            <a:spLocks noGrp="1"/>
          </p:cNvSpPr>
          <p:nvPr>
            <p:ph idx="1"/>
          </p:nvPr>
        </p:nvSpPr>
        <p:spPr>
          <a:xfrm>
            <a:off x="1136397" y="2418409"/>
            <a:ext cx="9688296" cy="3454358"/>
          </a:xfrm>
        </p:spPr>
        <p:txBody>
          <a:bodyPr anchor="t">
            <a:normAutofit/>
          </a:bodyPr>
          <a:lstStyle/>
          <a:p>
            <a:pPr>
              <a:buFont typeface="Wingdings" pitchFamily="2" charset="2"/>
              <a:buChar char="²"/>
            </a:pPr>
            <a:r>
              <a:rPr lang="cs-CZ" altLang="cs-CZ" sz="2000" dirty="0">
                <a:ea typeface="ＭＳ Ｐゴシック" panose="020B0600070205080204" pitchFamily="34" charset="-128"/>
              </a:rPr>
              <a:t>humor in </a:t>
            </a:r>
            <a:r>
              <a:rPr lang="cs-CZ" altLang="cs-CZ" sz="2000" dirty="0" err="1">
                <a:ea typeface="ＭＳ Ｐゴシック" panose="020B0600070205080204" pitchFamily="34" charset="-128"/>
              </a:rPr>
              <a:t>advertising</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helps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primarily</a:t>
            </a:r>
            <a:r>
              <a:rPr lang="cs-CZ" altLang="cs-CZ" sz="2000" dirty="0">
                <a:ea typeface="ＭＳ Ｐゴシック" panose="020B0600070205080204" pitchFamily="34" charset="-128"/>
              </a:rPr>
              <a:t> to </a:t>
            </a:r>
            <a:r>
              <a:rPr lang="cs-CZ" altLang="cs-CZ" sz="2000" b="1" dirty="0" err="1">
                <a:ea typeface="ＭＳ Ｐゴシック" panose="020B0600070205080204" pitchFamily="34" charset="-128"/>
              </a:rPr>
              <a:t>attract</a:t>
            </a:r>
            <a:r>
              <a:rPr lang="cs-CZ" altLang="cs-CZ" sz="2000" b="1" dirty="0">
                <a:ea typeface="ＭＳ Ｐゴシック" panose="020B0600070205080204" pitchFamily="34" charset="-128"/>
              </a:rPr>
              <a:t> </a:t>
            </a:r>
            <a:r>
              <a:rPr lang="cs-CZ" altLang="cs-CZ" sz="2000" b="1" dirty="0" err="1">
                <a:ea typeface="ＭＳ Ｐゴシック" panose="020B0600070205080204" pitchFamily="34" charset="-128"/>
              </a:rPr>
              <a:t>the</a:t>
            </a:r>
            <a:r>
              <a:rPr lang="cs-CZ" altLang="cs-CZ" sz="2000" b="1" dirty="0">
                <a:ea typeface="ＭＳ Ｐゴシック" panose="020B0600070205080204" pitchFamily="34" charset="-128"/>
              </a:rPr>
              <a:t> </a:t>
            </a:r>
            <a:r>
              <a:rPr lang="cs-CZ" altLang="cs-CZ" sz="2000" b="1" dirty="0" err="1">
                <a:ea typeface="ＭＳ Ｐゴシック" panose="020B0600070205080204" pitchFamily="34" charset="-128"/>
              </a:rPr>
              <a:t>attention</a:t>
            </a:r>
            <a:r>
              <a:rPr lang="cs-CZ" altLang="cs-CZ" sz="2000" dirty="0">
                <a:ea typeface="ＭＳ Ｐゴシック" panose="020B0600070205080204" pitchFamily="34" charset="-128"/>
              </a:rPr>
              <a:t>  </a:t>
            </a:r>
            <a:r>
              <a:rPr lang="en-US" altLang="cs-CZ" sz="2000" dirty="0">
                <a:ea typeface="ＭＳ Ｐゴシック" panose="020B0600070205080204" pitchFamily="34" charset="-128"/>
              </a:rPr>
              <a:t>(BUT humorous message should coincide with ad objectives, be well-integrated with those objectives, and should be viewed as appropriate for the product category</a:t>
            </a:r>
            <a:r>
              <a:rPr lang="cs-CZ" altLang="cs-CZ" sz="2000" dirty="0">
                <a:ea typeface="ＭＳ Ｐゴシック" panose="020B0600070205080204" pitchFamily="34" charset="-128"/>
              </a:rPr>
              <a:t>)</a:t>
            </a:r>
          </a:p>
          <a:p>
            <a:pPr>
              <a:buFont typeface="Wingdings" pitchFamily="2" charset="2"/>
              <a:buChar char="²"/>
            </a:pPr>
            <a:r>
              <a:rPr lang="cs-CZ" altLang="cs-CZ" sz="2000" dirty="0">
                <a:ea typeface="ＭＳ Ｐゴシック" panose="020B0600070205080204" pitchFamily="34" charset="-128"/>
              </a:rPr>
              <a:t>humor </a:t>
            </a:r>
            <a:r>
              <a:rPr lang="cs-CZ" altLang="cs-CZ" sz="2000" dirty="0" err="1">
                <a:ea typeface="ＭＳ Ｐゴシック" panose="020B0600070205080204" pitchFamily="34" charset="-128"/>
              </a:rPr>
              <a:t>is</a:t>
            </a:r>
            <a:r>
              <a:rPr lang="cs-CZ" altLang="cs-CZ" sz="2000" dirty="0">
                <a:ea typeface="ＭＳ Ｐゴシック" panose="020B0600070205080204" pitchFamily="34" charset="-128"/>
              </a:rPr>
              <a:t> a </a:t>
            </a:r>
            <a:r>
              <a:rPr lang="cs-CZ" altLang="cs-CZ" sz="2000" dirty="0" err="1">
                <a:ea typeface="ＭＳ Ｐゴシック" panose="020B0600070205080204" pitchFamily="34" charset="-128"/>
              </a:rPr>
              <a:t>successful</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tool</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especially</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for</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products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services</a:t>
            </a:r>
            <a:r>
              <a:rPr lang="cs-CZ" altLang="cs-CZ" sz="2000" dirty="0">
                <a:ea typeface="ＭＳ Ｐゴシック" panose="020B0600070205080204" pitchFamily="34" charset="-128"/>
              </a:rPr>
              <a:t> and </a:t>
            </a:r>
            <a:r>
              <a:rPr lang="cs-CZ" altLang="cs-CZ" sz="2000" dirty="0" err="1">
                <a:ea typeface="ＭＳ Ｐゴシック" panose="020B0600070205080204" pitchFamily="34" charset="-128"/>
              </a:rPr>
              <a:t>events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that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can</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be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somehow</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associated</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with</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pleasure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or</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joy</a:t>
            </a:r>
            <a:r>
              <a:rPr lang="cs-CZ" altLang="cs-CZ" sz="2000" dirty="0">
                <a:ea typeface="ＭＳ Ｐゴシック" panose="020B0600070205080204" pitchFamily="34" charset="-128"/>
              </a:rPr>
              <a:t>. </a:t>
            </a:r>
            <a:endParaRPr lang="en-US" altLang="cs-CZ" sz="2000" dirty="0">
              <a:ea typeface="ＭＳ Ｐゴシック" panose="020B0600070205080204" pitchFamily="34" charset="-128"/>
            </a:endParaRPr>
          </a:p>
          <a:p>
            <a:pPr>
              <a:buFont typeface="Wingdings" pitchFamily="2" charset="2"/>
              <a:buChar char="²"/>
            </a:pPr>
            <a:r>
              <a:rPr lang="cs-CZ" altLang="cs-CZ" sz="2000" dirty="0">
                <a:ea typeface="ＭＳ Ｐゴシック" panose="020B0600070205080204" pitchFamily="34" charset="-128"/>
              </a:rPr>
              <a:t>humor </a:t>
            </a:r>
            <a:r>
              <a:rPr lang="cs-CZ" altLang="cs-CZ" sz="2000" dirty="0" err="1">
                <a:ea typeface="ＭＳ Ｐゴシック" panose="020B0600070205080204" pitchFamily="34" charset="-128"/>
              </a:rPr>
              <a:t>can</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also</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affect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the</a:t>
            </a:r>
            <a:r>
              <a:rPr lang="cs-CZ" altLang="cs-CZ" sz="2000" dirty="0">
                <a:ea typeface="ＭＳ Ｐゴシック" panose="020B0600070205080204" pitchFamily="34" charset="-128"/>
              </a:rPr>
              <a:t> period </a:t>
            </a:r>
            <a:r>
              <a:rPr lang="cs-CZ" altLang="cs-CZ" sz="2000" dirty="0" err="1">
                <a:ea typeface="ＭＳ Ｐゴシック" panose="020B0600070205080204" pitchFamily="34" charset="-128"/>
              </a:rPr>
              <a:t>of</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time</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that</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consumers</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remember</a:t>
            </a:r>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ads</a:t>
            </a:r>
            <a:r>
              <a:rPr lang="en-US" altLang="cs-CZ" sz="2000" dirty="0">
                <a:ea typeface="ＭＳ Ｐゴシック" panose="020B0600070205080204" pitchFamily="34" charset="-128"/>
              </a:rPr>
              <a:t> -&gt; enhance recall, brand evaluation </a:t>
            </a:r>
            <a:br>
              <a:rPr lang="en-US" altLang="cs-CZ" sz="2000" dirty="0">
                <a:ea typeface="ＭＳ Ｐゴシック" panose="020B0600070205080204" pitchFamily="34" charset="-128"/>
              </a:rPr>
            </a:br>
            <a:br>
              <a:rPr lang="en-US" altLang="cs-CZ" sz="2000" dirty="0">
                <a:ea typeface="ＭＳ Ｐゴシック" panose="020B0600070205080204" pitchFamily="34" charset="-128"/>
              </a:rPr>
            </a:br>
            <a:r>
              <a:rPr lang="cs-CZ" altLang="cs-CZ" sz="2000" i="1" dirty="0">
                <a:ea typeface="ＭＳ Ｐゴシック" panose="020B0600070205080204" pitchFamily="34" charset="-128"/>
              </a:rPr>
              <a:t>(</a:t>
            </a:r>
            <a:r>
              <a:rPr lang="cs-CZ" altLang="cs-CZ" sz="2000" i="1" dirty="0" err="1">
                <a:ea typeface="ＭＳ Ｐゴシック" panose="020B0600070205080204" pitchFamily="34" charset="-128"/>
              </a:rPr>
              <a:t>Marc</a:t>
            </a:r>
            <a:r>
              <a:rPr lang="cs-CZ" altLang="cs-CZ" sz="2000" i="1" dirty="0">
                <a:ea typeface="ＭＳ Ｐゴシック" panose="020B0600070205080204" pitchFamily="34" charset="-128"/>
              </a:rPr>
              <a:t> C. </a:t>
            </a:r>
            <a:r>
              <a:rPr lang="cs-CZ" altLang="cs-CZ" sz="2000" i="1" dirty="0" err="1">
                <a:ea typeface="ＭＳ Ｐゴシック" panose="020B0600070205080204" pitchFamily="34" charset="-128"/>
              </a:rPr>
              <a:t>Weinberger</a:t>
            </a:r>
            <a:r>
              <a:rPr lang="cs-CZ" altLang="cs-CZ" sz="2000" i="1" dirty="0">
                <a:ea typeface="ＭＳ Ｐゴシック" panose="020B0600070205080204" pitchFamily="34" charset="-128"/>
              </a:rPr>
              <a:t> and Charles S. </a:t>
            </a:r>
            <a:r>
              <a:rPr lang="cs-CZ" altLang="cs-CZ" sz="2000" i="1" dirty="0" err="1">
                <a:ea typeface="ＭＳ Ｐゴシック" panose="020B0600070205080204" pitchFamily="34" charset="-128"/>
              </a:rPr>
              <a:t>Gulas</a:t>
            </a:r>
            <a:r>
              <a:rPr lang="cs-CZ" altLang="cs-CZ" sz="2000" i="1" dirty="0">
                <a:ea typeface="ＭＳ Ｐゴシック" panose="020B0600070205080204" pitchFamily="34" charset="-128"/>
              </a:rPr>
              <a:t>, 1992) </a:t>
            </a:r>
            <a:endParaRPr lang="en-US" altLang="cs-CZ" sz="2000" i="1" dirty="0">
              <a:ea typeface="ＭＳ Ｐゴシック" panose="020B0600070205080204" pitchFamily="34" charset="-128"/>
            </a:endParaRPr>
          </a:p>
        </p:txBody>
      </p:sp>
      <p:sp>
        <p:nvSpPr>
          <p:cNvPr id="137" name="Rectangle 13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3599</TotalTime>
  <Words>2445</Words>
  <Application>Microsoft Macintosh PowerPoint</Application>
  <PresentationFormat>Širokoúhlá obrazovka</PresentationFormat>
  <Paragraphs>136</Paragraphs>
  <Slides>38</Slides>
  <Notes>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38</vt:i4>
      </vt:variant>
    </vt:vector>
  </HeadingPairs>
  <TitlesOfParts>
    <vt:vector size="44" baseType="lpstr">
      <vt:lpstr>Arial</vt:lpstr>
      <vt:lpstr>Calibri</vt:lpstr>
      <vt:lpstr>Calibri Light</vt:lpstr>
      <vt:lpstr>Times</vt:lpstr>
      <vt:lpstr>Wingdings</vt:lpstr>
      <vt:lpstr>Motiv Office</vt:lpstr>
      <vt:lpstr>Prezentace aplikace PowerPoint</vt:lpstr>
      <vt:lpstr>cultural aspects of humor </vt:lpstr>
      <vt:lpstr>Prezentace aplikace PowerPoint</vt:lpstr>
      <vt:lpstr>Prezentace aplikace PowerPoint</vt:lpstr>
      <vt:lpstr>Prezentace aplikace PowerPoint</vt:lpstr>
      <vt:lpstr>Prezentace aplikace PowerPoint</vt:lpstr>
      <vt:lpstr>Prezentace aplikace PowerPoint</vt:lpstr>
      <vt:lpstr>Does humor sells?</vt:lpstr>
      <vt:lpstr>Effectivity of humor in advertising</vt:lpstr>
      <vt:lpstr>Effectivity of humor in advertising</vt:lpstr>
      <vt:lpstr>Effectivity of humor in advertising</vt:lpstr>
      <vt:lpstr>Types of humor</vt:lpstr>
      <vt:lpstr>Types of humor</vt:lpstr>
      <vt:lpstr>Types of humor</vt:lpstr>
      <vt:lpstr>Types of humor</vt:lpstr>
      <vt:lpstr>Types of humor</vt:lpstr>
      <vt:lpstr>Types of humor</vt:lpstr>
      <vt:lpstr>Types of humor</vt:lpstr>
      <vt:lpstr>Which products and services?</vt:lpstr>
      <vt:lpstr>Product Colour Matrix</vt:lpstr>
      <vt:lpstr>Product Colour Matrix</vt:lpstr>
      <vt:lpstr>Product Colour Matrix</vt:lpstr>
      <vt:lpstr>When to use it?</vt:lpstr>
      <vt:lpstr>When to use it?</vt:lpstr>
      <vt:lpstr>What about audience?</vt:lpstr>
      <vt:lpstr>What about audience?</vt:lpstr>
      <vt:lpstr>Cultural differences</vt:lpstr>
      <vt:lpstr>Some research</vt:lpstr>
      <vt:lpstr>Some reseach...</vt:lpstr>
      <vt:lpstr>Prezentace aplikace PowerPoint</vt:lpstr>
      <vt:lpstr>Some research...</vt:lpstr>
      <vt:lpstr>Some reseach...</vt:lpstr>
      <vt:lpstr>LaughLab</vt:lpstr>
      <vt:lpstr>LaughLab</vt:lpstr>
      <vt:lpstr>LaughLab</vt:lpstr>
      <vt:lpstr>LaughLab</vt:lpstr>
      <vt:lpstr>What is universal?</vt:lpstr>
      <vt:lpstr>What is universal?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Jana Rosenfeldová</dc:creator>
  <cp:lastModifiedBy>Jana Rosenfeldová</cp:lastModifiedBy>
  <cp:revision>16</cp:revision>
  <dcterms:created xsi:type="dcterms:W3CDTF">2021-11-26T08:42:49Z</dcterms:created>
  <dcterms:modified xsi:type="dcterms:W3CDTF">2023-12-04T12:09:07Z</dcterms:modified>
</cp:coreProperties>
</file>