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7"/>
  </p:notesMasterIdLst>
  <p:sldIdLst>
    <p:sldId id="256" r:id="rId2"/>
    <p:sldId id="269" r:id="rId3"/>
    <p:sldId id="289" r:id="rId4"/>
    <p:sldId id="260" r:id="rId5"/>
    <p:sldId id="311" r:id="rId6"/>
    <p:sldId id="312" r:id="rId7"/>
    <p:sldId id="313" r:id="rId8"/>
    <p:sldId id="314" r:id="rId9"/>
    <p:sldId id="315" r:id="rId10"/>
    <p:sldId id="261" r:id="rId11"/>
    <p:sldId id="316" r:id="rId12"/>
    <p:sldId id="317" r:id="rId13"/>
    <p:sldId id="271" r:id="rId14"/>
    <p:sldId id="318" r:id="rId15"/>
    <p:sldId id="259" r:id="rId16"/>
  </p:sldIdLst>
  <p:sldSz cx="9144000" cy="5143500" type="screen16x9"/>
  <p:notesSz cx="6858000" cy="9144000"/>
  <p:embeddedFontLst>
    <p:embeddedFont>
      <p:font typeface="Albert Sans" panose="020B0604020202020204" charset="0"/>
      <p:regular r:id="rId18"/>
      <p:bold r:id="rId19"/>
      <p:italic r:id="rId20"/>
      <p:boldItalic r:id="rId21"/>
    </p:embeddedFont>
    <p:embeddedFont>
      <p:font typeface="Barlow" panose="00000500000000000000" pitchFamily="2" charset="0"/>
      <p:regular r:id="rId22"/>
      <p:bold r:id="rId23"/>
      <p:italic r:id="rId24"/>
      <p:boldItalic r:id="rId25"/>
    </p:embeddedFont>
    <p:embeddedFont>
      <p:font typeface="Be Vietnam Pro" panose="020B0604020202020204" charset="0"/>
      <p:regular r:id="rId26"/>
      <p:bold r:id="rId27"/>
      <p:italic r:id="rId28"/>
      <p:boldItalic r:id="rId29"/>
    </p:embeddedFont>
    <p:embeddedFont>
      <p:font typeface="Bebas Neue"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30464A-9008-4F30-B804-2ABBEB8BBCB9}">
  <a:tblStyle styleId="{CF30464A-9008-4F30-B804-2ABBEB8BBC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4" autoAdjust="0"/>
    <p:restoredTop sz="94238" autoAdjust="0"/>
  </p:normalViewPr>
  <p:slideViewPr>
    <p:cSldViewPr snapToGrid="0">
      <p:cViewPr varScale="1">
        <p:scale>
          <a:sx n="91" d="100"/>
          <a:sy n="91" d="100"/>
        </p:scale>
        <p:origin x="771"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4a874685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4a874685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854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162df6c82c_0_2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2162df6c82c_0_2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7893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162df6c82c_0_2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2162df6c82c_0_2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6280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162df6c82c_0_2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2162df6c82c_0_2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162df6c82c_0_2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2162df6c82c_0_2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069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4344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162df6c82c_0_2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2162df6c82c_0_2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970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1864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162df6c82c_0_2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2162df6c82c_0_2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824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713225" y="540000"/>
            <a:ext cx="5173800" cy="2304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800">
                <a:solidFill>
                  <a:schemeClr val="dk1"/>
                </a:solidFill>
                <a:latin typeface="Barlow"/>
                <a:ea typeface="Barlow"/>
                <a:cs typeface="Barlow"/>
                <a:sym typeface="Barlow"/>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8" name="Google Shape;18;p2"/>
          <p:cNvSpPr txBox="1">
            <a:spLocks noGrp="1"/>
          </p:cNvSpPr>
          <p:nvPr>
            <p:ph type="subTitle" idx="1"/>
          </p:nvPr>
        </p:nvSpPr>
        <p:spPr>
          <a:xfrm>
            <a:off x="713225" y="3219975"/>
            <a:ext cx="2624400" cy="779400"/>
          </a:xfrm>
          <a:prstGeom prst="rect">
            <a:avLst/>
          </a:prstGeom>
          <a:noFill/>
          <a:ln w="19050" cap="rnd" cmpd="sng">
            <a:solidFill>
              <a:schemeClr val="lt2"/>
            </a:solidFill>
            <a:prstDash val="solid"/>
            <a:round/>
            <a:headEnd type="none" w="sm" len="sm"/>
            <a:tailEnd type="none" w="sm" len="sm"/>
          </a:ln>
        </p:spPr>
        <p:txBody>
          <a:bodyPr spcFirstLastPara="1" wrap="square" lIns="91425" tIns="91425" rIns="91425" bIns="91425" anchor="t" anchorCtr="0">
            <a:noAutofit/>
          </a:bodyPr>
          <a:lstStyle>
            <a:lvl1pPr lvl="0" algn="ctr">
              <a:lnSpc>
                <a:spcPct val="115000"/>
              </a:lnSpc>
              <a:spcBef>
                <a:spcPts val="0"/>
              </a:spcBef>
              <a:spcAft>
                <a:spcPts val="0"/>
              </a:spcAft>
              <a:buSzPts val="1400"/>
              <a:buFont typeface="Actor"/>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9" name="Google Shape;19;p2"/>
          <p:cNvPicPr preferRelativeResize="0"/>
          <p:nvPr/>
        </p:nvPicPr>
        <p:blipFill>
          <a:blip r:embed="rId2">
            <a:alphaModFix/>
          </a:blip>
          <a:stretch>
            <a:fillRect/>
          </a:stretch>
        </p:blipFill>
        <p:spPr>
          <a:xfrm>
            <a:off x="-2" y="13"/>
            <a:ext cx="9144000" cy="51434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53"/>
        <p:cNvGrpSpPr/>
        <p:nvPr/>
      </p:nvGrpSpPr>
      <p:grpSpPr>
        <a:xfrm>
          <a:off x="0" y="0"/>
          <a:ext cx="0" cy="0"/>
          <a:chOff x="0" y="0"/>
          <a:chExt cx="0" cy="0"/>
        </a:xfrm>
      </p:grpSpPr>
      <p:sp>
        <p:nvSpPr>
          <p:cNvPr id="354" name="Google Shape;354;p31"/>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7" name="Google Shape;357;p31"/>
          <p:cNvGrpSpPr/>
          <p:nvPr/>
        </p:nvGrpSpPr>
        <p:grpSpPr>
          <a:xfrm>
            <a:off x="0" y="-32701"/>
            <a:ext cx="9144001" cy="572700"/>
            <a:chOff x="0" y="-32701"/>
            <a:chExt cx="9144001" cy="572700"/>
          </a:xfrm>
        </p:grpSpPr>
        <p:pic>
          <p:nvPicPr>
            <p:cNvPr id="358" name="Google Shape;358;p31"/>
            <p:cNvPicPr preferRelativeResize="0"/>
            <p:nvPr/>
          </p:nvPicPr>
          <p:blipFill rotWithShape="1">
            <a:blip r:embed="rId2">
              <a:alphaModFix/>
            </a:blip>
            <a:srcRect t="5612" b="80214"/>
            <a:stretch/>
          </p:blipFill>
          <p:spPr>
            <a:xfrm>
              <a:off x="0" y="-32701"/>
              <a:ext cx="7183474" cy="572700"/>
            </a:xfrm>
            <a:prstGeom prst="rect">
              <a:avLst/>
            </a:prstGeom>
            <a:noFill/>
            <a:ln>
              <a:noFill/>
            </a:ln>
          </p:spPr>
        </p:pic>
        <p:pic>
          <p:nvPicPr>
            <p:cNvPr id="359" name="Google Shape;359;p31"/>
            <p:cNvPicPr preferRelativeResize="0"/>
            <p:nvPr/>
          </p:nvPicPr>
          <p:blipFill rotWithShape="1">
            <a:blip r:embed="rId2">
              <a:alphaModFix/>
            </a:blip>
            <a:srcRect l="7901" t="5612" r="64806" b="80214"/>
            <a:stretch/>
          </p:blipFill>
          <p:spPr>
            <a:xfrm>
              <a:off x="7183475" y="-32700"/>
              <a:ext cx="1960526" cy="572700"/>
            </a:xfrm>
            <a:prstGeom prst="rect">
              <a:avLst/>
            </a:prstGeom>
            <a:noFill/>
            <a:ln>
              <a:noFill/>
            </a:ln>
          </p:spPr>
        </p:pic>
      </p:grpSp>
      <p:pic>
        <p:nvPicPr>
          <p:cNvPr id="360" name="Google Shape;360;p31"/>
          <p:cNvPicPr preferRelativeResize="0"/>
          <p:nvPr/>
        </p:nvPicPr>
        <p:blipFill rotWithShape="1">
          <a:blip r:embed="rId3">
            <a:alphaModFix/>
          </a:blip>
          <a:srcRect t="80214" b="5612"/>
          <a:stretch/>
        </p:blipFill>
        <p:spPr>
          <a:xfrm>
            <a:off x="0" y="4568874"/>
            <a:ext cx="7183474" cy="572700"/>
          </a:xfrm>
          <a:prstGeom prst="rect">
            <a:avLst/>
          </a:prstGeom>
          <a:noFill/>
          <a:ln>
            <a:noFill/>
          </a:ln>
        </p:spPr>
      </p:pic>
      <p:pic>
        <p:nvPicPr>
          <p:cNvPr id="361" name="Google Shape;361;p31"/>
          <p:cNvPicPr preferRelativeResize="0"/>
          <p:nvPr/>
        </p:nvPicPr>
        <p:blipFill rotWithShape="1">
          <a:blip r:embed="rId3">
            <a:alphaModFix/>
          </a:blip>
          <a:srcRect l="8299" t="80214" r="64052" b="5612"/>
          <a:stretch/>
        </p:blipFill>
        <p:spPr>
          <a:xfrm>
            <a:off x="7212025" y="4568875"/>
            <a:ext cx="1986024" cy="5727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62"/>
        <p:cNvGrpSpPr/>
        <p:nvPr/>
      </p:nvGrpSpPr>
      <p:grpSpPr>
        <a:xfrm>
          <a:off x="0" y="0"/>
          <a:ext cx="0" cy="0"/>
          <a:chOff x="0" y="0"/>
          <a:chExt cx="0" cy="0"/>
        </a:xfrm>
      </p:grpSpPr>
      <p:grpSp>
        <p:nvGrpSpPr>
          <p:cNvPr id="363" name="Google Shape;363;p32"/>
          <p:cNvGrpSpPr/>
          <p:nvPr/>
        </p:nvGrpSpPr>
        <p:grpSpPr>
          <a:xfrm>
            <a:off x="8252150" y="-5725"/>
            <a:ext cx="891850" cy="5149224"/>
            <a:chOff x="8252150" y="-5725"/>
            <a:chExt cx="891850" cy="5149224"/>
          </a:xfrm>
        </p:grpSpPr>
        <p:pic>
          <p:nvPicPr>
            <p:cNvPr id="364" name="Google Shape;364;p32"/>
            <p:cNvPicPr preferRelativeResize="0"/>
            <p:nvPr/>
          </p:nvPicPr>
          <p:blipFill rotWithShape="1">
            <a:blip r:embed="rId2">
              <a:alphaModFix/>
            </a:blip>
            <a:srcRect r="88972" b="17382"/>
            <a:stretch/>
          </p:blipFill>
          <p:spPr>
            <a:xfrm>
              <a:off x="8252150" y="-5725"/>
              <a:ext cx="891850" cy="3758700"/>
            </a:xfrm>
            <a:prstGeom prst="rect">
              <a:avLst/>
            </a:prstGeom>
            <a:noFill/>
            <a:ln>
              <a:noFill/>
            </a:ln>
          </p:spPr>
        </p:pic>
        <p:pic>
          <p:nvPicPr>
            <p:cNvPr id="365" name="Google Shape;365;p32"/>
            <p:cNvPicPr preferRelativeResize="0"/>
            <p:nvPr/>
          </p:nvPicPr>
          <p:blipFill rotWithShape="1">
            <a:blip r:embed="rId2">
              <a:alphaModFix/>
            </a:blip>
            <a:srcRect t="11494" r="88972" b="57941"/>
            <a:stretch/>
          </p:blipFill>
          <p:spPr>
            <a:xfrm>
              <a:off x="8252150" y="3752975"/>
              <a:ext cx="891850" cy="1390524"/>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070425" y="2448700"/>
            <a:ext cx="6360300" cy="1446300"/>
          </a:xfrm>
          <a:prstGeom prst="rect">
            <a:avLst/>
          </a:prstGeom>
          <a:ln>
            <a:noFill/>
          </a:ln>
        </p:spPr>
        <p:txBody>
          <a:bodyPr spcFirstLastPara="1" wrap="square" lIns="91425" tIns="91425" rIns="91425" bIns="91425" anchor="b" anchorCtr="0">
            <a:noAutofit/>
          </a:bodyPr>
          <a:lstStyle>
            <a:lvl1pPr lvl="0" algn="r">
              <a:spcBef>
                <a:spcPts val="0"/>
              </a:spcBef>
              <a:spcAft>
                <a:spcPts val="0"/>
              </a:spcAft>
              <a:buSzPts val="3600"/>
              <a:buNone/>
              <a:defRPr sz="48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6681425" y="1067025"/>
            <a:ext cx="1749300" cy="10521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r" rtl="0">
              <a:spcBef>
                <a:spcPts val="0"/>
              </a:spcBef>
              <a:spcAft>
                <a:spcPts val="0"/>
              </a:spcAft>
              <a:buSzPts val="6000"/>
              <a:buNone/>
              <a:defRPr sz="6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2070425" y="3961625"/>
            <a:ext cx="6360300" cy="3870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4" name="Google Shape;24;p3"/>
          <p:cNvPicPr preferRelativeResize="0"/>
          <p:nvPr/>
        </p:nvPicPr>
        <p:blipFill rotWithShape="1">
          <a:blip r:embed="rId2">
            <a:alphaModFix/>
          </a:blip>
          <a:srcRect l="2638" t="14987"/>
          <a:stretch/>
        </p:blipFill>
        <p:spPr>
          <a:xfrm>
            <a:off x="0" y="0"/>
            <a:ext cx="8902550" cy="43724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pic>
        <p:nvPicPr>
          <p:cNvPr id="84" name="Google Shape;84;p9"/>
          <p:cNvPicPr preferRelativeResize="0"/>
          <p:nvPr/>
        </p:nvPicPr>
        <p:blipFill>
          <a:blip r:embed="rId2">
            <a:alphaModFix/>
          </a:blip>
          <a:stretch>
            <a:fillRect/>
          </a:stretch>
        </p:blipFill>
        <p:spPr>
          <a:xfrm>
            <a:off x="-2" y="13"/>
            <a:ext cx="9144000" cy="5143476"/>
          </a:xfrm>
          <a:prstGeom prst="rect">
            <a:avLst/>
          </a:prstGeom>
          <a:noFill/>
          <a:ln>
            <a:noFill/>
          </a:ln>
        </p:spPr>
      </p:pic>
      <p:sp>
        <p:nvSpPr>
          <p:cNvPr id="85" name="Google Shape;85;p9"/>
          <p:cNvSpPr/>
          <p:nvPr/>
        </p:nvSpPr>
        <p:spPr>
          <a:xfrm rot="10800000">
            <a:off x="2380070" y="3377853"/>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p:nvPr/>
        </p:nvSpPr>
        <p:spPr>
          <a:xfrm rot="10800000">
            <a:off x="2374469" y="337565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rot="10800000">
            <a:off x="2367878" y="337236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rot="10800000">
            <a:off x="2380058" y="3374191"/>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rot="10800000">
            <a:off x="2374457" y="337199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rot="10800000">
            <a:off x="2367866" y="3368699"/>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txBox="1">
            <a:spLocks noGrp="1"/>
          </p:cNvSpPr>
          <p:nvPr>
            <p:ph type="title"/>
          </p:nvPr>
        </p:nvSpPr>
        <p:spPr>
          <a:xfrm>
            <a:off x="713225" y="1355775"/>
            <a:ext cx="3850800" cy="1117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sz="7200">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4" name="Google Shape;94;p9"/>
          <p:cNvSpPr txBox="1">
            <a:spLocks noGrp="1"/>
          </p:cNvSpPr>
          <p:nvPr>
            <p:ph type="subTitle" idx="1"/>
          </p:nvPr>
        </p:nvSpPr>
        <p:spPr>
          <a:xfrm>
            <a:off x="713225" y="2669925"/>
            <a:ext cx="3850800" cy="1117800"/>
          </a:xfrm>
          <a:prstGeom prst="rect">
            <a:avLst/>
          </a:prstGeom>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6"/>
        <p:cNvGrpSpPr/>
        <p:nvPr/>
      </p:nvGrpSpPr>
      <p:grpSpPr>
        <a:xfrm>
          <a:off x="0" y="0"/>
          <a:ext cx="0" cy="0"/>
          <a:chOff x="0" y="0"/>
          <a:chExt cx="0" cy="0"/>
        </a:xfrm>
      </p:grpSpPr>
      <p:sp>
        <p:nvSpPr>
          <p:cNvPr id="127" name="Google Shape;127;p14"/>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txBox="1">
            <a:spLocks noGrp="1"/>
          </p:cNvSpPr>
          <p:nvPr>
            <p:ph type="title"/>
          </p:nvPr>
        </p:nvSpPr>
        <p:spPr>
          <a:xfrm>
            <a:off x="713225" y="3725375"/>
            <a:ext cx="3858900" cy="531900"/>
          </a:xfrm>
          <a:prstGeom prst="rect">
            <a:avLst/>
          </a:prstGeom>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6" name="Google Shape;136;p14"/>
          <p:cNvSpPr txBox="1">
            <a:spLocks noGrp="1"/>
          </p:cNvSpPr>
          <p:nvPr>
            <p:ph type="subTitle" idx="1"/>
          </p:nvPr>
        </p:nvSpPr>
        <p:spPr>
          <a:xfrm>
            <a:off x="713225" y="540000"/>
            <a:ext cx="6369300" cy="27213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3000"/>
              <a:buNone/>
              <a:defRPr sz="3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pic>
        <p:nvPicPr>
          <p:cNvPr id="137" name="Google Shape;137;p14"/>
          <p:cNvPicPr preferRelativeResize="0"/>
          <p:nvPr/>
        </p:nvPicPr>
        <p:blipFill rotWithShape="1">
          <a:blip r:embed="rId2">
            <a:alphaModFix/>
          </a:blip>
          <a:srcRect r="14653" b="12033"/>
          <a:stretch/>
        </p:blipFill>
        <p:spPr>
          <a:xfrm>
            <a:off x="1339725" y="619150"/>
            <a:ext cx="7804277" cy="45243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42"/>
        <p:cNvGrpSpPr/>
        <p:nvPr/>
      </p:nvGrpSpPr>
      <p:grpSpPr>
        <a:xfrm>
          <a:off x="0" y="0"/>
          <a:ext cx="0" cy="0"/>
          <a:chOff x="0" y="0"/>
          <a:chExt cx="0" cy="0"/>
        </a:xfrm>
      </p:grpSpPr>
      <p:sp>
        <p:nvSpPr>
          <p:cNvPr id="143" name="Google Shape;143;p16"/>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txBox="1">
            <a:spLocks noGrp="1"/>
          </p:cNvSpPr>
          <p:nvPr>
            <p:ph type="title"/>
          </p:nvPr>
        </p:nvSpPr>
        <p:spPr>
          <a:xfrm>
            <a:off x="1015275" y="834425"/>
            <a:ext cx="2785500" cy="2171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 name="Google Shape;152;p16"/>
          <p:cNvSpPr txBox="1">
            <a:spLocks noGrp="1"/>
          </p:cNvSpPr>
          <p:nvPr>
            <p:ph type="subTitle" idx="1"/>
          </p:nvPr>
        </p:nvSpPr>
        <p:spPr>
          <a:xfrm>
            <a:off x="1015275" y="3045800"/>
            <a:ext cx="2785500" cy="111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16"/>
          <p:cNvSpPr>
            <a:spLocks noGrp="1"/>
          </p:cNvSpPr>
          <p:nvPr>
            <p:ph type="pic" idx="2"/>
          </p:nvPr>
        </p:nvSpPr>
        <p:spPr>
          <a:xfrm>
            <a:off x="5476700" y="866775"/>
            <a:ext cx="2627400" cy="3410100"/>
          </a:xfrm>
          <a:prstGeom prst="rect">
            <a:avLst/>
          </a:prstGeom>
          <a:noFill/>
          <a:ln w="19050" cap="flat" cmpd="sng">
            <a:solidFill>
              <a:schemeClr val="lt2"/>
            </a:solidFill>
            <a:prstDash val="solid"/>
            <a:round/>
            <a:headEnd type="none" w="sm" len="sm"/>
            <a:tailEnd type="none" w="sm" len="sm"/>
          </a:ln>
        </p:spPr>
      </p:sp>
      <p:pic>
        <p:nvPicPr>
          <p:cNvPr id="154" name="Google Shape;154;p16"/>
          <p:cNvPicPr preferRelativeResize="0"/>
          <p:nvPr/>
        </p:nvPicPr>
        <p:blipFill rotWithShape="1">
          <a:blip r:embed="rId2">
            <a:alphaModFix/>
          </a:blip>
          <a:srcRect l="2696" r="88973"/>
          <a:stretch/>
        </p:blipFill>
        <p:spPr>
          <a:xfrm>
            <a:off x="-3" y="-5725"/>
            <a:ext cx="761726" cy="51434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4">
  <p:cSld name="CUSTOM_4_1_1_1">
    <p:spTree>
      <p:nvGrpSpPr>
        <p:cNvPr id="1" name="Shape 189"/>
        <p:cNvGrpSpPr/>
        <p:nvPr/>
      </p:nvGrpSpPr>
      <p:grpSpPr>
        <a:xfrm>
          <a:off x="0" y="0"/>
          <a:ext cx="0" cy="0"/>
          <a:chOff x="0" y="0"/>
          <a:chExt cx="0" cy="0"/>
        </a:xfrm>
      </p:grpSpPr>
      <p:sp>
        <p:nvSpPr>
          <p:cNvPr id="190" name="Google Shape;190;p20"/>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txBox="1">
            <a:spLocks noGrp="1"/>
          </p:cNvSpPr>
          <p:nvPr>
            <p:ph type="title"/>
          </p:nvPr>
        </p:nvSpPr>
        <p:spPr>
          <a:xfrm>
            <a:off x="1550700" y="1091025"/>
            <a:ext cx="6042600" cy="67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6" name="Google Shape;206;p20"/>
          <p:cNvSpPr txBox="1">
            <a:spLocks noGrp="1"/>
          </p:cNvSpPr>
          <p:nvPr>
            <p:ph type="body" idx="1"/>
          </p:nvPr>
        </p:nvSpPr>
        <p:spPr>
          <a:xfrm>
            <a:off x="1550700" y="1981650"/>
            <a:ext cx="6042600" cy="25872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1"/>
              </a:buClr>
              <a:buSzPts val="14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207" name="Google Shape;207;p20"/>
          <p:cNvGrpSpPr/>
          <p:nvPr/>
        </p:nvGrpSpPr>
        <p:grpSpPr>
          <a:xfrm>
            <a:off x="0" y="-32701"/>
            <a:ext cx="9144001" cy="572700"/>
            <a:chOff x="0" y="-32701"/>
            <a:chExt cx="9144001" cy="572700"/>
          </a:xfrm>
        </p:grpSpPr>
        <p:pic>
          <p:nvPicPr>
            <p:cNvPr id="208" name="Google Shape;208;p20"/>
            <p:cNvPicPr preferRelativeResize="0"/>
            <p:nvPr/>
          </p:nvPicPr>
          <p:blipFill rotWithShape="1">
            <a:blip r:embed="rId2">
              <a:alphaModFix/>
            </a:blip>
            <a:srcRect t="5612" b="80214"/>
            <a:stretch/>
          </p:blipFill>
          <p:spPr>
            <a:xfrm>
              <a:off x="0" y="-32701"/>
              <a:ext cx="7183474" cy="572700"/>
            </a:xfrm>
            <a:prstGeom prst="rect">
              <a:avLst/>
            </a:prstGeom>
            <a:noFill/>
            <a:ln>
              <a:noFill/>
            </a:ln>
          </p:spPr>
        </p:pic>
        <p:pic>
          <p:nvPicPr>
            <p:cNvPr id="209" name="Google Shape;209;p20"/>
            <p:cNvPicPr preferRelativeResize="0"/>
            <p:nvPr/>
          </p:nvPicPr>
          <p:blipFill rotWithShape="1">
            <a:blip r:embed="rId2">
              <a:alphaModFix/>
            </a:blip>
            <a:srcRect l="7901" t="5612" r="64806" b="80214"/>
            <a:stretch/>
          </p:blipFill>
          <p:spPr>
            <a:xfrm>
              <a:off x="7183475" y="-32700"/>
              <a:ext cx="1960526" cy="57270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45"/>
        <p:cNvGrpSpPr/>
        <p:nvPr/>
      </p:nvGrpSpPr>
      <p:grpSpPr>
        <a:xfrm>
          <a:off x="0" y="0"/>
          <a:ext cx="0" cy="0"/>
          <a:chOff x="0" y="0"/>
          <a:chExt cx="0" cy="0"/>
        </a:xfrm>
      </p:grpSpPr>
      <p:sp>
        <p:nvSpPr>
          <p:cNvPr id="246" name="Google Shape;246;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7" name="Google Shape;247;p24"/>
          <p:cNvSpPr txBox="1">
            <a:spLocks noGrp="1"/>
          </p:cNvSpPr>
          <p:nvPr>
            <p:ph type="subTitle" idx="1"/>
          </p:nvPr>
        </p:nvSpPr>
        <p:spPr>
          <a:xfrm>
            <a:off x="2328650" y="3085100"/>
            <a:ext cx="6102300" cy="1139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 name="Google Shape;248;p24"/>
          <p:cNvSpPr txBox="1">
            <a:spLocks noGrp="1"/>
          </p:cNvSpPr>
          <p:nvPr>
            <p:ph type="subTitle" idx="2"/>
          </p:nvPr>
        </p:nvSpPr>
        <p:spPr>
          <a:xfrm>
            <a:off x="2328650" y="1538625"/>
            <a:ext cx="6102300" cy="1139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49" name="Google Shape;249;p24"/>
          <p:cNvPicPr preferRelativeResize="0"/>
          <p:nvPr/>
        </p:nvPicPr>
        <p:blipFill rotWithShape="1">
          <a:blip r:embed="rId2">
            <a:alphaModFix/>
          </a:blip>
          <a:srcRect t="80214" b="5612"/>
          <a:stretch/>
        </p:blipFill>
        <p:spPr>
          <a:xfrm>
            <a:off x="0" y="4568874"/>
            <a:ext cx="7183474" cy="572700"/>
          </a:xfrm>
          <a:prstGeom prst="rect">
            <a:avLst/>
          </a:prstGeom>
          <a:noFill/>
          <a:ln>
            <a:noFill/>
          </a:ln>
        </p:spPr>
      </p:pic>
      <p:pic>
        <p:nvPicPr>
          <p:cNvPr id="250" name="Google Shape;250;p24"/>
          <p:cNvPicPr preferRelativeResize="0"/>
          <p:nvPr/>
        </p:nvPicPr>
        <p:blipFill rotWithShape="1">
          <a:blip r:embed="rId2">
            <a:alphaModFix/>
          </a:blip>
          <a:srcRect l="8299" t="80214" r="64052" b="5612"/>
          <a:stretch/>
        </p:blipFill>
        <p:spPr>
          <a:xfrm>
            <a:off x="7212025" y="4568875"/>
            <a:ext cx="1986024" cy="572700"/>
          </a:xfrm>
          <a:prstGeom prst="rect">
            <a:avLst/>
          </a:prstGeom>
          <a:noFill/>
          <a:ln>
            <a:noFill/>
          </a:ln>
        </p:spPr>
      </p:pic>
      <p:grpSp>
        <p:nvGrpSpPr>
          <p:cNvPr id="251" name="Google Shape;251;p24"/>
          <p:cNvGrpSpPr/>
          <p:nvPr/>
        </p:nvGrpSpPr>
        <p:grpSpPr>
          <a:xfrm>
            <a:off x="0" y="-32701"/>
            <a:ext cx="9144001" cy="572700"/>
            <a:chOff x="0" y="-32701"/>
            <a:chExt cx="9144001" cy="572700"/>
          </a:xfrm>
        </p:grpSpPr>
        <p:pic>
          <p:nvPicPr>
            <p:cNvPr id="252" name="Google Shape;252;p24"/>
            <p:cNvPicPr preferRelativeResize="0"/>
            <p:nvPr/>
          </p:nvPicPr>
          <p:blipFill rotWithShape="1">
            <a:blip r:embed="rId3">
              <a:alphaModFix/>
            </a:blip>
            <a:srcRect t="5612" b="80214"/>
            <a:stretch/>
          </p:blipFill>
          <p:spPr>
            <a:xfrm>
              <a:off x="0" y="-32701"/>
              <a:ext cx="7183474" cy="572700"/>
            </a:xfrm>
            <a:prstGeom prst="rect">
              <a:avLst/>
            </a:prstGeom>
            <a:noFill/>
            <a:ln>
              <a:noFill/>
            </a:ln>
          </p:spPr>
        </p:pic>
        <p:pic>
          <p:nvPicPr>
            <p:cNvPr id="253" name="Google Shape;253;p24"/>
            <p:cNvPicPr preferRelativeResize="0"/>
            <p:nvPr/>
          </p:nvPicPr>
          <p:blipFill rotWithShape="1">
            <a:blip r:embed="rId3">
              <a:alphaModFix/>
            </a:blip>
            <a:srcRect l="7901" t="5612" r="64806" b="80214"/>
            <a:stretch/>
          </p:blipFill>
          <p:spPr>
            <a:xfrm>
              <a:off x="7183475" y="-32700"/>
              <a:ext cx="1960526" cy="572700"/>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65"/>
        <p:cNvGrpSpPr/>
        <p:nvPr/>
      </p:nvGrpSpPr>
      <p:grpSpPr>
        <a:xfrm>
          <a:off x="0" y="0"/>
          <a:ext cx="0" cy="0"/>
          <a:chOff x="0" y="0"/>
          <a:chExt cx="0" cy="0"/>
        </a:xfrm>
      </p:grpSpPr>
      <p:sp>
        <p:nvSpPr>
          <p:cNvPr id="266" name="Google Shape;266;p26"/>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 name="Google Shape;267;p26"/>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8" name="Google Shape;268;p26"/>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9" name="Google Shape;269;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0" name="Google Shape;270;p26"/>
          <p:cNvSpPr txBox="1">
            <a:spLocks noGrp="1"/>
          </p:cNvSpPr>
          <p:nvPr>
            <p:ph type="subTitle" idx="1"/>
          </p:nvPr>
        </p:nvSpPr>
        <p:spPr>
          <a:xfrm>
            <a:off x="812699" y="2017000"/>
            <a:ext cx="2359500" cy="6654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1" name="Google Shape;271;p26"/>
          <p:cNvSpPr txBox="1">
            <a:spLocks noGrp="1"/>
          </p:cNvSpPr>
          <p:nvPr>
            <p:ph type="subTitle" idx="2"/>
          </p:nvPr>
        </p:nvSpPr>
        <p:spPr>
          <a:xfrm>
            <a:off x="5971801" y="2017000"/>
            <a:ext cx="2359500" cy="665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 name="Google Shape;272;p26"/>
          <p:cNvSpPr txBox="1">
            <a:spLocks noGrp="1"/>
          </p:cNvSpPr>
          <p:nvPr>
            <p:ph type="subTitle" idx="3"/>
          </p:nvPr>
        </p:nvSpPr>
        <p:spPr>
          <a:xfrm>
            <a:off x="812699" y="3681613"/>
            <a:ext cx="2359500" cy="6654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3" name="Google Shape;273;p26"/>
          <p:cNvSpPr txBox="1">
            <a:spLocks noGrp="1"/>
          </p:cNvSpPr>
          <p:nvPr>
            <p:ph type="subTitle" idx="4"/>
          </p:nvPr>
        </p:nvSpPr>
        <p:spPr>
          <a:xfrm>
            <a:off x="5971801" y="3681613"/>
            <a:ext cx="2359500" cy="665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4" name="Google Shape;274;p26"/>
          <p:cNvSpPr txBox="1">
            <a:spLocks noGrp="1"/>
          </p:cNvSpPr>
          <p:nvPr>
            <p:ph type="subTitle" idx="5"/>
          </p:nvPr>
        </p:nvSpPr>
        <p:spPr>
          <a:xfrm>
            <a:off x="812701" y="1445100"/>
            <a:ext cx="2359500" cy="665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000" b="1">
                <a:latin typeface="Barlow"/>
                <a:ea typeface="Barlow"/>
                <a:cs typeface="Barlow"/>
                <a:sym typeface="Barlow"/>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5" name="Google Shape;275;p26"/>
          <p:cNvSpPr txBox="1">
            <a:spLocks noGrp="1"/>
          </p:cNvSpPr>
          <p:nvPr>
            <p:ph type="subTitle" idx="6"/>
          </p:nvPr>
        </p:nvSpPr>
        <p:spPr>
          <a:xfrm>
            <a:off x="812701" y="3109788"/>
            <a:ext cx="2359500" cy="665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000" b="1">
                <a:latin typeface="Barlow"/>
                <a:ea typeface="Barlow"/>
                <a:cs typeface="Barlow"/>
                <a:sym typeface="Barlow"/>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6" name="Google Shape;276;p26"/>
          <p:cNvSpPr txBox="1">
            <a:spLocks noGrp="1"/>
          </p:cNvSpPr>
          <p:nvPr>
            <p:ph type="subTitle" idx="7"/>
          </p:nvPr>
        </p:nvSpPr>
        <p:spPr>
          <a:xfrm>
            <a:off x="5971799" y="1445100"/>
            <a:ext cx="2359500" cy="66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latin typeface="Barlow"/>
                <a:ea typeface="Barlow"/>
                <a:cs typeface="Barlow"/>
                <a:sym typeface="Barlow"/>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7" name="Google Shape;277;p26"/>
          <p:cNvSpPr txBox="1">
            <a:spLocks noGrp="1"/>
          </p:cNvSpPr>
          <p:nvPr>
            <p:ph type="subTitle" idx="8"/>
          </p:nvPr>
        </p:nvSpPr>
        <p:spPr>
          <a:xfrm>
            <a:off x="5971799" y="3109788"/>
            <a:ext cx="2359500" cy="66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latin typeface="Barlow"/>
                <a:ea typeface="Barlow"/>
                <a:cs typeface="Barlow"/>
                <a:sym typeface="Barlow"/>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78" name="Google Shape;278;p26"/>
          <p:cNvGrpSpPr/>
          <p:nvPr/>
        </p:nvGrpSpPr>
        <p:grpSpPr>
          <a:xfrm>
            <a:off x="0" y="-5725"/>
            <a:ext cx="827650" cy="5149224"/>
            <a:chOff x="8509325" y="-5725"/>
            <a:chExt cx="827650" cy="5149224"/>
          </a:xfrm>
        </p:grpSpPr>
        <p:pic>
          <p:nvPicPr>
            <p:cNvPr id="279" name="Google Shape;279;p26"/>
            <p:cNvPicPr preferRelativeResize="0"/>
            <p:nvPr/>
          </p:nvPicPr>
          <p:blipFill rotWithShape="1">
            <a:blip r:embed="rId2">
              <a:alphaModFix/>
            </a:blip>
            <a:srcRect l="3179" r="86587" b="17382"/>
            <a:stretch/>
          </p:blipFill>
          <p:spPr>
            <a:xfrm>
              <a:off x="8509325" y="-5725"/>
              <a:ext cx="827650" cy="3758700"/>
            </a:xfrm>
            <a:prstGeom prst="rect">
              <a:avLst/>
            </a:prstGeom>
            <a:noFill/>
            <a:ln>
              <a:noFill/>
            </a:ln>
          </p:spPr>
        </p:pic>
        <p:pic>
          <p:nvPicPr>
            <p:cNvPr id="280" name="Google Shape;280;p26"/>
            <p:cNvPicPr preferRelativeResize="0"/>
            <p:nvPr/>
          </p:nvPicPr>
          <p:blipFill rotWithShape="1">
            <a:blip r:embed="rId2">
              <a:alphaModFix/>
            </a:blip>
            <a:srcRect l="3179" t="11494" r="86587" b="57941"/>
            <a:stretch/>
          </p:blipFill>
          <p:spPr>
            <a:xfrm>
              <a:off x="8509325" y="3752975"/>
              <a:ext cx="827650" cy="1390524"/>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arlow"/>
              <a:buNone/>
              <a:defRPr sz="3500" b="1">
                <a:solidFill>
                  <a:schemeClr val="dk1"/>
                </a:solidFill>
                <a:latin typeface="Barlow"/>
                <a:ea typeface="Barlow"/>
                <a:cs typeface="Barlow"/>
                <a:sym typeface="Barlow"/>
              </a:defRPr>
            </a:lvl1pPr>
            <a:lvl2pPr lvl="1" rtl="0">
              <a:spcBef>
                <a:spcPts val="0"/>
              </a:spcBef>
              <a:spcAft>
                <a:spcPts val="0"/>
              </a:spcAft>
              <a:buClr>
                <a:schemeClr val="dk1"/>
              </a:buClr>
              <a:buSzPts val="3500"/>
              <a:buFont typeface="Barlow"/>
              <a:buNone/>
              <a:defRPr sz="3500" b="1">
                <a:solidFill>
                  <a:schemeClr val="dk1"/>
                </a:solidFill>
                <a:latin typeface="Barlow"/>
                <a:ea typeface="Barlow"/>
                <a:cs typeface="Barlow"/>
                <a:sym typeface="Barlow"/>
              </a:defRPr>
            </a:lvl2pPr>
            <a:lvl3pPr lvl="2" rtl="0">
              <a:spcBef>
                <a:spcPts val="0"/>
              </a:spcBef>
              <a:spcAft>
                <a:spcPts val="0"/>
              </a:spcAft>
              <a:buClr>
                <a:schemeClr val="dk1"/>
              </a:buClr>
              <a:buSzPts val="3500"/>
              <a:buFont typeface="Barlow"/>
              <a:buNone/>
              <a:defRPr sz="3500" b="1">
                <a:solidFill>
                  <a:schemeClr val="dk1"/>
                </a:solidFill>
                <a:latin typeface="Barlow"/>
                <a:ea typeface="Barlow"/>
                <a:cs typeface="Barlow"/>
                <a:sym typeface="Barlow"/>
              </a:defRPr>
            </a:lvl3pPr>
            <a:lvl4pPr lvl="3" rtl="0">
              <a:spcBef>
                <a:spcPts val="0"/>
              </a:spcBef>
              <a:spcAft>
                <a:spcPts val="0"/>
              </a:spcAft>
              <a:buClr>
                <a:schemeClr val="dk1"/>
              </a:buClr>
              <a:buSzPts val="3500"/>
              <a:buFont typeface="Barlow"/>
              <a:buNone/>
              <a:defRPr sz="3500" b="1">
                <a:solidFill>
                  <a:schemeClr val="dk1"/>
                </a:solidFill>
                <a:latin typeface="Barlow"/>
                <a:ea typeface="Barlow"/>
                <a:cs typeface="Barlow"/>
                <a:sym typeface="Barlow"/>
              </a:defRPr>
            </a:lvl4pPr>
            <a:lvl5pPr lvl="4" rtl="0">
              <a:spcBef>
                <a:spcPts val="0"/>
              </a:spcBef>
              <a:spcAft>
                <a:spcPts val="0"/>
              </a:spcAft>
              <a:buClr>
                <a:schemeClr val="dk1"/>
              </a:buClr>
              <a:buSzPts val="3500"/>
              <a:buFont typeface="Barlow"/>
              <a:buNone/>
              <a:defRPr sz="3500" b="1">
                <a:solidFill>
                  <a:schemeClr val="dk1"/>
                </a:solidFill>
                <a:latin typeface="Barlow"/>
                <a:ea typeface="Barlow"/>
                <a:cs typeface="Barlow"/>
                <a:sym typeface="Barlow"/>
              </a:defRPr>
            </a:lvl5pPr>
            <a:lvl6pPr lvl="5" rtl="0">
              <a:spcBef>
                <a:spcPts val="0"/>
              </a:spcBef>
              <a:spcAft>
                <a:spcPts val="0"/>
              </a:spcAft>
              <a:buClr>
                <a:schemeClr val="dk1"/>
              </a:buClr>
              <a:buSzPts val="3500"/>
              <a:buFont typeface="Barlow"/>
              <a:buNone/>
              <a:defRPr sz="3500" b="1">
                <a:solidFill>
                  <a:schemeClr val="dk1"/>
                </a:solidFill>
                <a:latin typeface="Barlow"/>
                <a:ea typeface="Barlow"/>
                <a:cs typeface="Barlow"/>
                <a:sym typeface="Barlow"/>
              </a:defRPr>
            </a:lvl6pPr>
            <a:lvl7pPr lvl="6" rtl="0">
              <a:spcBef>
                <a:spcPts val="0"/>
              </a:spcBef>
              <a:spcAft>
                <a:spcPts val="0"/>
              </a:spcAft>
              <a:buClr>
                <a:schemeClr val="dk1"/>
              </a:buClr>
              <a:buSzPts val="3500"/>
              <a:buFont typeface="Barlow"/>
              <a:buNone/>
              <a:defRPr sz="3500" b="1">
                <a:solidFill>
                  <a:schemeClr val="dk1"/>
                </a:solidFill>
                <a:latin typeface="Barlow"/>
                <a:ea typeface="Barlow"/>
                <a:cs typeface="Barlow"/>
                <a:sym typeface="Barlow"/>
              </a:defRPr>
            </a:lvl7pPr>
            <a:lvl8pPr lvl="7" rtl="0">
              <a:spcBef>
                <a:spcPts val="0"/>
              </a:spcBef>
              <a:spcAft>
                <a:spcPts val="0"/>
              </a:spcAft>
              <a:buClr>
                <a:schemeClr val="dk1"/>
              </a:buClr>
              <a:buSzPts val="3500"/>
              <a:buFont typeface="Barlow"/>
              <a:buNone/>
              <a:defRPr sz="3500" b="1">
                <a:solidFill>
                  <a:schemeClr val="dk1"/>
                </a:solidFill>
                <a:latin typeface="Barlow"/>
                <a:ea typeface="Barlow"/>
                <a:cs typeface="Barlow"/>
                <a:sym typeface="Barlow"/>
              </a:defRPr>
            </a:lvl8pPr>
            <a:lvl9pPr lvl="8" rtl="0">
              <a:spcBef>
                <a:spcPts val="0"/>
              </a:spcBef>
              <a:spcAft>
                <a:spcPts val="0"/>
              </a:spcAft>
              <a:buClr>
                <a:schemeClr val="dk1"/>
              </a:buClr>
              <a:buSzPts val="3500"/>
              <a:buFont typeface="Barlow"/>
              <a:buNone/>
              <a:defRPr sz="3500" b="1">
                <a:solidFill>
                  <a:schemeClr val="dk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60" r:id="rId5"/>
    <p:sldLayoutId id="2147483662" r:id="rId6"/>
    <p:sldLayoutId id="2147483666" r:id="rId7"/>
    <p:sldLayoutId id="2147483670" r:id="rId8"/>
    <p:sldLayoutId id="2147483672" r:id="rId9"/>
    <p:sldLayoutId id="2147483677" r:id="rId10"/>
    <p:sldLayoutId id="214748367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6"/>
          <p:cNvSpPr txBox="1">
            <a:spLocks noGrp="1"/>
          </p:cNvSpPr>
          <p:nvPr>
            <p:ph type="subTitle" idx="1"/>
          </p:nvPr>
        </p:nvSpPr>
        <p:spPr>
          <a:xfrm>
            <a:off x="713225" y="3219975"/>
            <a:ext cx="2624400" cy="77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Erfan Samiei</a:t>
            </a:r>
          </a:p>
          <a:p>
            <a:pPr marL="0" lvl="0" indent="0" algn="ctr" rtl="0">
              <a:spcBef>
                <a:spcPts val="0"/>
              </a:spcBef>
              <a:spcAft>
                <a:spcPts val="0"/>
              </a:spcAft>
              <a:buNone/>
            </a:pPr>
            <a:r>
              <a:rPr lang="en" dirty="0"/>
              <a:t>28</a:t>
            </a:r>
            <a:r>
              <a:rPr lang="en" baseline="30000" dirty="0"/>
              <a:t>th</a:t>
            </a:r>
            <a:r>
              <a:rPr lang="en" dirty="0"/>
              <a:t> November 2023</a:t>
            </a:r>
          </a:p>
        </p:txBody>
      </p:sp>
      <p:sp>
        <p:nvSpPr>
          <p:cNvPr id="377" name="Google Shape;377;p36"/>
          <p:cNvSpPr txBox="1">
            <a:spLocks noGrp="1"/>
          </p:cNvSpPr>
          <p:nvPr>
            <p:ph type="ctrTitle"/>
          </p:nvPr>
        </p:nvSpPr>
        <p:spPr>
          <a:xfrm>
            <a:off x="713225" y="540000"/>
            <a:ext cx="5173800" cy="230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400" dirty="0"/>
              <a:t>Spirits of Late Capitalism </a:t>
            </a:r>
            <a:br>
              <a:rPr lang="en-US" sz="4400" dirty="0"/>
            </a:br>
            <a:r>
              <a:rPr lang="en-US" sz="3600" b="0" dirty="0"/>
              <a:t>Thomas M. </a:t>
            </a:r>
            <a:r>
              <a:rPr lang="en-US" sz="3600" b="0" dirty="0" err="1"/>
              <a:t>Kemple</a:t>
            </a:r>
            <a:endParaRPr sz="44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1"/>
          <p:cNvSpPr/>
          <p:nvPr/>
        </p:nvSpPr>
        <p:spPr>
          <a:xfrm>
            <a:off x="847250" y="3255050"/>
            <a:ext cx="1156500" cy="7995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1"/>
          <p:cNvSpPr/>
          <p:nvPr/>
        </p:nvSpPr>
        <p:spPr>
          <a:xfrm>
            <a:off x="847250" y="1708575"/>
            <a:ext cx="1156500" cy="7995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24" name="Google Shape;424;p41"/>
          <p:cNvSpPr txBox="1">
            <a:spLocks noGrp="1"/>
          </p:cNvSpPr>
          <p:nvPr>
            <p:ph type="subTitle" idx="1"/>
          </p:nvPr>
        </p:nvSpPr>
        <p:spPr>
          <a:xfrm>
            <a:off x="2328650" y="3085100"/>
            <a:ext cx="6102300" cy="11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They argue that capitalism has absorbed and repurposed the discourses of social justice and self-fulfillment from its critics, including critical sociologists like Bourdieu, transforming these into tools that support its own agenda and align with capitalistic needs.</a:t>
            </a:r>
            <a:endParaRPr dirty="0"/>
          </a:p>
        </p:txBody>
      </p:sp>
      <p:sp>
        <p:nvSpPr>
          <p:cNvPr id="425" name="Google Shape;425;p41"/>
          <p:cNvSpPr txBox="1">
            <a:spLocks noGrp="1"/>
          </p:cNvSpPr>
          <p:nvPr>
            <p:ph type="subTitle" idx="2"/>
          </p:nvPr>
        </p:nvSpPr>
        <p:spPr>
          <a:xfrm>
            <a:off x="2328650" y="1538625"/>
            <a:ext cx="6102300" cy="11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Present the concept of the ‘connexionist man’ in capitalist networks, characterized by adaptability, engagement, and network-oriented power, reflecting a shift from traditional accumulation of wealth to creating connections and extending networks.</a:t>
            </a:r>
            <a:endParaRPr dirty="0"/>
          </a:p>
        </p:txBody>
      </p:sp>
      <p:grpSp>
        <p:nvGrpSpPr>
          <p:cNvPr id="426" name="Google Shape;426;p41"/>
          <p:cNvGrpSpPr/>
          <p:nvPr/>
        </p:nvGrpSpPr>
        <p:grpSpPr>
          <a:xfrm>
            <a:off x="1287971" y="1938689"/>
            <a:ext cx="275057" cy="339271"/>
            <a:chOff x="3330525" y="4399275"/>
            <a:chExt cx="390650" cy="481850"/>
          </a:xfrm>
        </p:grpSpPr>
        <p:sp>
          <p:nvSpPr>
            <p:cNvPr id="427" name="Google Shape;427;p41"/>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8" name="Google Shape;428;p41"/>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9" name="Google Shape;429;p41"/>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30" name="Google Shape;430;p41"/>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31" name="Google Shape;431;p41"/>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32" name="Google Shape;432;p41"/>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33" name="Google Shape;433;p41"/>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2" name="Picture 1">
            <a:extLst>
              <a:ext uri="{FF2B5EF4-FFF2-40B4-BE49-F238E27FC236}">
                <a16:creationId xmlns:a16="http://schemas.microsoft.com/office/drawing/2014/main" id="{38490995-994D-41E9-97AF-FBAA272BC346}"/>
              </a:ext>
            </a:extLst>
          </p:cNvPr>
          <p:cNvPicPr>
            <a:picLocks noChangeAspect="1"/>
          </p:cNvPicPr>
          <p:nvPr/>
        </p:nvPicPr>
        <p:blipFill>
          <a:blip r:embed="rId3"/>
          <a:stretch>
            <a:fillRect/>
          </a:stretch>
        </p:blipFill>
        <p:spPr>
          <a:xfrm>
            <a:off x="1230176" y="3468856"/>
            <a:ext cx="365792" cy="371888"/>
          </a:xfrm>
          <a:prstGeom prst="rect">
            <a:avLst/>
          </a:prstGeom>
        </p:spPr>
      </p:pic>
      <p:sp>
        <p:nvSpPr>
          <p:cNvPr id="4" name="Title 3">
            <a:extLst>
              <a:ext uri="{FF2B5EF4-FFF2-40B4-BE49-F238E27FC236}">
                <a16:creationId xmlns:a16="http://schemas.microsoft.com/office/drawing/2014/main" id="{EA500438-EB8A-4346-B7C6-6AA12D310425}"/>
              </a:ext>
            </a:extLst>
          </p:cNvPr>
          <p:cNvSpPr>
            <a:spLocks noGrp="1"/>
          </p:cNvSpPr>
          <p:nvPr>
            <p:ph type="title"/>
          </p:nvPr>
        </p:nvSpPr>
        <p:spPr>
          <a:xfrm>
            <a:off x="720000" y="632650"/>
            <a:ext cx="7704000" cy="572700"/>
          </a:xfrm>
        </p:spPr>
        <p:txBody>
          <a:bodyPr/>
          <a:lstStyle/>
          <a:p>
            <a:r>
              <a:rPr lang="en-US" dirty="0"/>
              <a:t>“Connexionist Man”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0"/>
          <p:cNvSpPr txBox="1">
            <a:spLocks noGrp="1"/>
          </p:cNvSpPr>
          <p:nvPr>
            <p:ph type="title"/>
          </p:nvPr>
        </p:nvSpPr>
        <p:spPr>
          <a:xfrm>
            <a:off x="2070425" y="2748245"/>
            <a:ext cx="6360300" cy="81476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Knowing Capitalism</a:t>
            </a:r>
            <a:endParaRPr dirty="0"/>
          </a:p>
        </p:txBody>
      </p:sp>
      <p:sp>
        <p:nvSpPr>
          <p:cNvPr id="415" name="Google Shape;415;p40"/>
          <p:cNvSpPr txBox="1">
            <a:spLocks noGrp="1"/>
          </p:cNvSpPr>
          <p:nvPr>
            <p:ph type="subTitle" idx="1"/>
          </p:nvPr>
        </p:nvSpPr>
        <p:spPr>
          <a:xfrm>
            <a:off x="2070425" y="3961625"/>
            <a:ext cx="6360300" cy="387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it-IT" dirty="0"/>
              <a:t>Nigel Thrift</a:t>
            </a:r>
            <a:endParaRPr dirty="0"/>
          </a:p>
        </p:txBody>
      </p:sp>
      <p:sp>
        <p:nvSpPr>
          <p:cNvPr id="416" name="Google Shape;416;p40"/>
          <p:cNvSpPr txBox="1">
            <a:spLocks noGrp="1"/>
          </p:cNvSpPr>
          <p:nvPr>
            <p:ph type="title" idx="2"/>
          </p:nvPr>
        </p:nvSpPr>
        <p:spPr>
          <a:xfrm>
            <a:off x="6681425" y="1067025"/>
            <a:ext cx="1749300" cy="105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03</a:t>
            </a:r>
            <a:endParaRPr dirty="0"/>
          </a:p>
        </p:txBody>
      </p:sp>
    </p:spTree>
    <p:extLst>
      <p:ext uri="{BB962C8B-B14F-4D97-AF65-F5344CB8AC3E}">
        <p14:creationId xmlns:p14="http://schemas.microsoft.com/office/powerpoint/2010/main" val="27021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69"/>
          <p:cNvSpPr txBox="1">
            <a:spLocks noGrp="1"/>
          </p:cNvSpPr>
          <p:nvPr>
            <p:ph type="title"/>
          </p:nvPr>
        </p:nvSpPr>
        <p:spPr>
          <a:xfrm>
            <a:off x="1135115" y="692370"/>
            <a:ext cx="7031316" cy="60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t>Capitalism in Action</a:t>
            </a:r>
            <a:endParaRPr sz="3600" dirty="0"/>
          </a:p>
        </p:txBody>
      </p:sp>
      <p:sp>
        <p:nvSpPr>
          <p:cNvPr id="1201" name="Google Shape;1201;p69"/>
          <p:cNvSpPr txBox="1">
            <a:spLocks noGrp="1"/>
          </p:cNvSpPr>
          <p:nvPr>
            <p:ph type="body" idx="1"/>
          </p:nvPr>
        </p:nvSpPr>
        <p:spPr>
          <a:xfrm>
            <a:off x="977568" y="1221442"/>
            <a:ext cx="7188863" cy="3801189"/>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dirty="0"/>
              <a:t>Nigel Thrift's ‘Knowing Capitalism’, a compilation of revised articles, builds upon </a:t>
            </a:r>
            <a:r>
              <a:rPr lang="en-US" dirty="0" err="1"/>
              <a:t>Boltanski</a:t>
            </a:r>
            <a:r>
              <a:rPr lang="en-US" dirty="0"/>
              <a:t> and </a:t>
            </a:r>
            <a:r>
              <a:rPr lang="en-US" dirty="0" err="1"/>
              <a:t>Chiapello’s</a:t>
            </a:r>
            <a:r>
              <a:rPr lang="en-US" dirty="0"/>
              <a:t> work, focusing on actual business practices and the spread of knowledge in new capitalist settings.</a:t>
            </a:r>
          </a:p>
          <a:p>
            <a:pPr>
              <a:buFont typeface="Arial" panose="020B0604020202020204" pitchFamily="34" charset="0"/>
              <a:buChar char="•"/>
            </a:pPr>
            <a:endParaRPr lang="en-US" dirty="0"/>
          </a:p>
          <a:p>
            <a:pPr>
              <a:buFont typeface="Arial" panose="020B0604020202020204" pitchFamily="34" charset="0"/>
              <a:buChar char="•"/>
            </a:pPr>
            <a:r>
              <a:rPr lang="en-US" dirty="0"/>
              <a:t>Discusses the pivotal role of seminars, workshops, and other forms of knowledge dissemination in the propagation of New Age practices within business. </a:t>
            </a:r>
          </a:p>
          <a:p>
            <a:pPr>
              <a:buFont typeface="Arial" panose="020B0604020202020204" pitchFamily="34" charset="0"/>
              <a:buChar char="•"/>
            </a:pPr>
            <a:endParaRPr lang="en-US" dirty="0"/>
          </a:p>
          <a:p>
            <a:pPr>
              <a:buFont typeface="Arial" panose="020B0604020202020204" pitchFamily="34" charset="0"/>
              <a:buChar char="•"/>
            </a:pPr>
            <a:r>
              <a:rPr lang="en-US" dirty="0"/>
              <a:t>Through examples like the success of books "Seven Habits of Highly Effective People" and "In Search of Excellence," Thrift portrays how management thought-styles are popularized and commercialized.</a:t>
            </a:r>
          </a:p>
          <a:p>
            <a:pPr>
              <a:buFont typeface="Arial" panose="020B0604020202020204" pitchFamily="34" charset="0"/>
              <a:buChar char="•"/>
            </a:pPr>
            <a:endParaRPr lang="en-US" dirty="0"/>
          </a:p>
          <a:p>
            <a:pPr>
              <a:buFont typeface="Arial" panose="020B0604020202020204" pitchFamily="34" charset="0"/>
              <a:buChar char="•"/>
            </a:pPr>
            <a:r>
              <a:rPr lang="en-US" dirty="0"/>
              <a:t>Presents the concept of ‘cultural circuit of capitalism’, analyzing  how marketing and advertising impact culture, and how this is linked to economic expansion through international outsourcing and technological innovation.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38417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51"/>
          <p:cNvSpPr txBox="1">
            <a:spLocks noGrp="1"/>
          </p:cNvSpPr>
          <p:nvPr>
            <p:ph type="title"/>
          </p:nvPr>
        </p:nvSpPr>
        <p:spPr>
          <a:xfrm>
            <a:off x="1015275" y="834425"/>
            <a:ext cx="2785500" cy="55819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Conclusion</a:t>
            </a:r>
            <a:endParaRPr dirty="0"/>
          </a:p>
        </p:txBody>
      </p:sp>
      <p:sp>
        <p:nvSpPr>
          <p:cNvPr id="638" name="Google Shape;638;p51"/>
          <p:cNvSpPr txBox="1">
            <a:spLocks noGrp="1"/>
          </p:cNvSpPr>
          <p:nvPr>
            <p:ph type="subTitle" idx="1"/>
          </p:nvPr>
        </p:nvSpPr>
        <p:spPr>
          <a:xfrm>
            <a:off x="1015275" y="1513490"/>
            <a:ext cx="3971884" cy="33370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works collectively address the ‘new economy’, ‘new spirit of capitalism’, and the transformation of capital.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However, there is a certain lack of historical depth in these analyses, missing other potential conceptual frameworks that could deepen the understanding of new capitalism.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Also, the texts underestimate the political dynamics of late capitalism. They do not address how political changes impact the mechanism of capitalism</a:t>
            </a:r>
          </a:p>
        </p:txBody>
      </p:sp>
      <p:pic>
        <p:nvPicPr>
          <p:cNvPr id="18" name="Picture Placeholder 17">
            <a:extLst>
              <a:ext uri="{FF2B5EF4-FFF2-40B4-BE49-F238E27FC236}">
                <a16:creationId xmlns:a16="http://schemas.microsoft.com/office/drawing/2014/main" id="{C779F41C-97DA-416F-9A5E-78F10ABE891D}"/>
              </a:ext>
            </a:extLst>
          </p:cNvPr>
          <p:cNvPicPr>
            <a:picLocks noGrp="1" noChangeAspect="1"/>
          </p:cNvPicPr>
          <p:nvPr>
            <p:ph type="pic" idx="2"/>
          </p:nvPr>
        </p:nvPicPr>
        <p:blipFill>
          <a:blip r:embed="rId3"/>
          <a:srcRect l="8672" r="8672"/>
          <a:stretch>
            <a:fillRect/>
          </a:stretch>
        </p:blipFill>
        <p:spPr>
          <a:xfrm>
            <a:off x="5479862" y="1313465"/>
            <a:ext cx="3028263" cy="333703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69"/>
          <p:cNvSpPr txBox="1">
            <a:spLocks noGrp="1"/>
          </p:cNvSpPr>
          <p:nvPr>
            <p:ph type="title"/>
          </p:nvPr>
        </p:nvSpPr>
        <p:spPr>
          <a:xfrm>
            <a:off x="1135115" y="897321"/>
            <a:ext cx="7031316" cy="60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t>Questions for Discussion</a:t>
            </a:r>
            <a:endParaRPr sz="3600" dirty="0"/>
          </a:p>
        </p:txBody>
      </p:sp>
      <p:sp>
        <p:nvSpPr>
          <p:cNvPr id="1201" name="Google Shape;1201;p69"/>
          <p:cNvSpPr txBox="1">
            <a:spLocks noGrp="1"/>
          </p:cNvSpPr>
          <p:nvPr>
            <p:ph type="body" idx="1"/>
          </p:nvPr>
        </p:nvSpPr>
        <p:spPr>
          <a:xfrm>
            <a:off x="1056341" y="1885294"/>
            <a:ext cx="7188863" cy="2613133"/>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600" dirty="0"/>
              <a:t>Why is a historical perspective vital for understanding contemporary capitalism?</a:t>
            </a:r>
          </a:p>
          <a:p>
            <a:pPr>
              <a:buFont typeface="Arial" panose="020B0604020202020204" pitchFamily="34" charset="0"/>
              <a:buChar char="•"/>
            </a:pPr>
            <a:endParaRPr lang="en-US" sz="1600" dirty="0"/>
          </a:p>
          <a:p>
            <a:pPr>
              <a:buFont typeface="Arial" panose="020B0604020202020204" pitchFamily="34" charset="0"/>
              <a:buChar char="•"/>
            </a:pPr>
            <a:r>
              <a:rPr lang="en-US" sz="1600" dirty="0"/>
              <a:t>How do government policies impact the development and direction of new capitalism?</a:t>
            </a:r>
          </a:p>
          <a:p>
            <a:pPr>
              <a:buFont typeface="Arial" panose="020B0604020202020204" pitchFamily="34" charset="0"/>
              <a:buChar char="•"/>
            </a:pPr>
            <a:endParaRPr lang="en-US" sz="1600" dirty="0"/>
          </a:p>
          <a:p>
            <a:pPr>
              <a:buFont typeface="Arial" panose="020B0604020202020204" pitchFamily="34" charset="0"/>
              <a:buChar char="•"/>
            </a:pPr>
            <a:r>
              <a:rPr lang="en-US" sz="1600" dirty="0"/>
              <a:t>What does the adaptability of capitalism to various critiques and changes reveal about its nature and future?</a:t>
            </a:r>
          </a:p>
        </p:txBody>
      </p:sp>
    </p:spTree>
    <p:extLst>
      <p:ext uri="{BB962C8B-B14F-4D97-AF65-F5344CB8AC3E}">
        <p14:creationId xmlns:p14="http://schemas.microsoft.com/office/powerpoint/2010/main" val="29007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3" name="Subtitle 2">
            <a:extLst>
              <a:ext uri="{FF2B5EF4-FFF2-40B4-BE49-F238E27FC236}">
                <a16:creationId xmlns:a16="http://schemas.microsoft.com/office/drawing/2014/main" id="{E2669205-33B5-4968-8E7C-54B607035974}"/>
              </a:ext>
            </a:extLst>
          </p:cNvPr>
          <p:cNvSpPr>
            <a:spLocks noGrp="1"/>
          </p:cNvSpPr>
          <p:nvPr>
            <p:ph type="subTitle" idx="1"/>
          </p:nvPr>
        </p:nvSpPr>
        <p:spPr>
          <a:xfrm>
            <a:off x="497763" y="1114392"/>
            <a:ext cx="3480402" cy="1334517"/>
          </a:xfrm>
        </p:spPr>
        <p:txBody>
          <a:bodyPr/>
          <a:lstStyle/>
          <a:p>
            <a:pPr algn="l"/>
            <a:r>
              <a:rPr lang="en-US" sz="3200" b="1" dirty="0"/>
              <a:t>Thank you for your attention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9"/>
          <p:cNvSpPr txBox="1">
            <a:spLocks noGrp="1"/>
          </p:cNvSpPr>
          <p:nvPr>
            <p:ph type="subTitle" idx="1"/>
          </p:nvPr>
        </p:nvSpPr>
        <p:spPr>
          <a:xfrm>
            <a:off x="713224" y="362607"/>
            <a:ext cx="5976609" cy="3014307"/>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2800" dirty="0"/>
              <a:t>“</a:t>
            </a:r>
            <a:r>
              <a:rPr lang="en-US" sz="2800" dirty="0"/>
              <a:t>The bourgeoisie cannot exist without constantly revolutionizing the instruments of production, and thereby the relations of production, and with them the whole relations of society</a:t>
            </a:r>
            <a:r>
              <a:rPr lang="en" sz="2800" dirty="0"/>
              <a:t>”</a:t>
            </a:r>
            <a:endParaRPr sz="2800" dirty="0"/>
          </a:p>
        </p:txBody>
      </p:sp>
      <p:sp>
        <p:nvSpPr>
          <p:cNvPr id="623" name="Google Shape;623;p49"/>
          <p:cNvSpPr txBox="1">
            <a:spLocks noGrp="1"/>
          </p:cNvSpPr>
          <p:nvPr>
            <p:ph type="title"/>
          </p:nvPr>
        </p:nvSpPr>
        <p:spPr>
          <a:xfrm>
            <a:off x="713225" y="3725375"/>
            <a:ext cx="3638058" cy="5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400" dirty="0"/>
              <a:t>The Communist Manifesto, Marx and Engels</a:t>
            </a:r>
            <a:endParaRP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69"/>
          <p:cNvSpPr txBox="1">
            <a:spLocks noGrp="1"/>
          </p:cNvSpPr>
          <p:nvPr>
            <p:ph type="title"/>
          </p:nvPr>
        </p:nvSpPr>
        <p:spPr>
          <a:xfrm>
            <a:off x="1550699" y="670611"/>
            <a:ext cx="6042600" cy="67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Introduction</a:t>
            </a:r>
            <a:endParaRPr dirty="0"/>
          </a:p>
        </p:txBody>
      </p:sp>
      <p:sp>
        <p:nvSpPr>
          <p:cNvPr id="1201" name="Google Shape;1201;p69"/>
          <p:cNvSpPr txBox="1">
            <a:spLocks noGrp="1"/>
          </p:cNvSpPr>
          <p:nvPr>
            <p:ph type="body" idx="1"/>
          </p:nvPr>
        </p:nvSpPr>
        <p:spPr>
          <a:xfrm>
            <a:off x="977568" y="1421139"/>
            <a:ext cx="7188863" cy="3313772"/>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dirty="0"/>
              <a:t>From the late 1960s to the early 1990s, the term ‘capitalism’ experienced a noticeable decline in both popular and academic discourse. </a:t>
            </a:r>
          </a:p>
          <a:p>
            <a:pPr marL="139700" indent="0">
              <a:buNone/>
            </a:pPr>
            <a:endParaRPr lang="en-US" dirty="0"/>
          </a:p>
          <a:p>
            <a:pPr>
              <a:buFont typeface="Arial" panose="020B0604020202020204" pitchFamily="34" charset="0"/>
              <a:buChar char="•"/>
            </a:pPr>
            <a:r>
              <a:rPr lang="en-US" dirty="0"/>
              <a:t>The term ‘capitalism’ originated in late 19th-century academic writings, notably by Werner Sombart and Max Weber, not Marx as commonly believed.</a:t>
            </a:r>
          </a:p>
          <a:p>
            <a:pPr>
              <a:buFont typeface="Arial" panose="020B0604020202020204" pitchFamily="34" charset="0"/>
              <a:buChar char="•"/>
            </a:pPr>
            <a:endParaRPr lang="en-US" dirty="0"/>
          </a:p>
          <a:p>
            <a:pPr>
              <a:buFont typeface="Arial" panose="020B0604020202020204" pitchFamily="34" charset="0"/>
              <a:buChar char="•"/>
            </a:pPr>
            <a:r>
              <a:rPr lang="en-US" dirty="0"/>
              <a:t>Max Weber’s analysis highlights the paradoxical dynamics of capitalism, defined by rationality, exploitation of free labor, and business-household separation.</a:t>
            </a:r>
          </a:p>
          <a:p>
            <a:pPr>
              <a:buFont typeface="Arial" panose="020B0604020202020204" pitchFamily="34" charset="0"/>
              <a:buChar char="•"/>
            </a:pPr>
            <a:endParaRPr lang="en-US" dirty="0"/>
          </a:p>
          <a:p>
            <a:pPr>
              <a:buFont typeface="Arial" panose="020B0604020202020204" pitchFamily="34" charset="0"/>
              <a:buChar char="•"/>
            </a:pPr>
            <a:r>
              <a:rPr lang="en-US" dirty="0"/>
              <a:t>Weber’s most famous argument was that strict adherence to the ascetic work ethic preached by the early Protestant reformers unintentionally led to the secularization of this ethic, thus fostering the rise of the capitalist spirit.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0"/>
          <p:cNvSpPr txBox="1">
            <a:spLocks noGrp="1"/>
          </p:cNvSpPr>
          <p:nvPr>
            <p:ph type="title"/>
          </p:nvPr>
        </p:nvSpPr>
        <p:spPr>
          <a:xfrm>
            <a:off x="2070425" y="2448700"/>
            <a:ext cx="6360300" cy="144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The Social Structures of the Economy</a:t>
            </a:r>
            <a:endParaRPr dirty="0"/>
          </a:p>
        </p:txBody>
      </p:sp>
      <p:sp>
        <p:nvSpPr>
          <p:cNvPr id="415" name="Google Shape;415;p40"/>
          <p:cNvSpPr txBox="1">
            <a:spLocks noGrp="1"/>
          </p:cNvSpPr>
          <p:nvPr>
            <p:ph type="subTitle" idx="1"/>
          </p:nvPr>
        </p:nvSpPr>
        <p:spPr>
          <a:xfrm>
            <a:off x="2070425" y="3961625"/>
            <a:ext cx="6360300" cy="387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t>Pierre Bourdieu</a:t>
            </a:r>
            <a:endParaRPr dirty="0"/>
          </a:p>
        </p:txBody>
      </p:sp>
      <p:sp>
        <p:nvSpPr>
          <p:cNvPr id="416" name="Google Shape;416;p40"/>
          <p:cNvSpPr txBox="1">
            <a:spLocks noGrp="1"/>
          </p:cNvSpPr>
          <p:nvPr>
            <p:ph type="title" idx="2"/>
          </p:nvPr>
        </p:nvSpPr>
        <p:spPr>
          <a:xfrm>
            <a:off x="6681425" y="1067025"/>
            <a:ext cx="1749300" cy="105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69"/>
          <p:cNvSpPr txBox="1">
            <a:spLocks noGrp="1"/>
          </p:cNvSpPr>
          <p:nvPr>
            <p:ph type="title"/>
          </p:nvPr>
        </p:nvSpPr>
        <p:spPr>
          <a:xfrm>
            <a:off x="1135115" y="692370"/>
            <a:ext cx="7031316" cy="60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t>Exploration of Economic Realities</a:t>
            </a:r>
            <a:endParaRPr sz="3600" dirty="0"/>
          </a:p>
        </p:txBody>
      </p:sp>
      <p:sp>
        <p:nvSpPr>
          <p:cNvPr id="1201" name="Google Shape;1201;p69"/>
          <p:cNvSpPr txBox="1">
            <a:spLocks noGrp="1"/>
          </p:cNvSpPr>
          <p:nvPr>
            <p:ph type="body" idx="1"/>
          </p:nvPr>
        </p:nvSpPr>
        <p:spPr>
          <a:xfrm>
            <a:off x="977568" y="1421139"/>
            <a:ext cx="7188863" cy="3313772"/>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dirty="0"/>
              <a:t>Bourdieu Focuses on the economy as a ‘total social fact’ and as a complex intersection of social, cultural, and political fields, focusing particularly on finance, speculation, and investment.</a:t>
            </a:r>
          </a:p>
          <a:p>
            <a:pPr marL="139700" indent="0">
              <a:buNone/>
            </a:pPr>
            <a:endParaRPr lang="en-US" dirty="0"/>
          </a:p>
          <a:p>
            <a:pPr>
              <a:buFont typeface="Arial" panose="020B0604020202020204" pitchFamily="34" charset="0"/>
              <a:buChar char="•"/>
            </a:pPr>
            <a:r>
              <a:rPr lang="en-US" dirty="0"/>
              <a:t>He examines various forms of capital which can be produced or consumed, as well as accumulated and converted into one another. </a:t>
            </a:r>
          </a:p>
          <a:p>
            <a:pPr>
              <a:buFont typeface="Arial" panose="020B0604020202020204" pitchFamily="34" charset="0"/>
              <a:buChar char="•"/>
            </a:pPr>
            <a:endParaRPr lang="en-US" dirty="0"/>
          </a:p>
          <a:p>
            <a:pPr>
              <a:buFont typeface="Arial" panose="020B0604020202020204" pitchFamily="34" charset="0"/>
              <a:buChar char="•"/>
            </a:pPr>
            <a:r>
              <a:rPr lang="en-US" dirty="0"/>
              <a:t>Capital conversion in this context refers to the process of transforming one type of capital into another to gain social advantages or maintain one’s position in the social structure. </a:t>
            </a:r>
          </a:p>
          <a:p>
            <a:pPr>
              <a:buFont typeface="Arial" panose="020B0604020202020204" pitchFamily="34" charset="0"/>
              <a:buChar char="•"/>
            </a:pPr>
            <a:endParaRPr lang="en-US" dirty="0"/>
          </a:p>
          <a:p>
            <a:pPr>
              <a:buFont typeface="Arial" panose="020B0604020202020204" pitchFamily="34" charset="0"/>
              <a:buChar char="•"/>
            </a:pPr>
            <a:r>
              <a:rPr lang="en-US" dirty="0"/>
              <a:t>Bourdieu extends sociological models to understand the distribution of capital in society</a:t>
            </a:r>
          </a:p>
        </p:txBody>
      </p:sp>
    </p:spTree>
    <p:extLst>
      <p:ext uri="{BB962C8B-B14F-4D97-AF65-F5344CB8AC3E}">
        <p14:creationId xmlns:p14="http://schemas.microsoft.com/office/powerpoint/2010/main" val="64531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kumimoji="0" lang="en-US" sz="3600" b="1" i="0" u="none" strike="noStrike" kern="0" cap="none" spc="0" normalizeH="0" baseline="0" noProof="0" dirty="0">
                <a:ln>
                  <a:noFill/>
                </a:ln>
                <a:solidFill>
                  <a:srgbClr val="FFFFFF"/>
                </a:solidFill>
                <a:effectLst/>
                <a:uLnTx/>
                <a:uFillTx/>
                <a:latin typeface="Barlow"/>
                <a:sym typeface="Barlow"/>
              </a:rPr>
              <a:t>Forms of Capital</a:t>
            </a:r>
            <a:endParaRPr sz="1100" dirty="0">
              <a:latin typeface="Be Vietnam Pro"/>
              <a:ea typeface="Be Vietnam Pro"/>
              <a:cs typeface="Be Vietnam Pro"/>
              <a:sym typeface="Be Vietnam Pro"/>
            </a:endParaRPr>
          </a:p>
        </p:txBody>
      </p:sp>
      <p:sp>
        <p:nvSpPr>
          <p:cNvPr id="512" name="Google Shape;512;p45"/>
          <p:cNvSpPr txBox="1">
            <a:spLocks noGrp="1"/>
          </p:cNvSpPr>
          <p:nvPr>
            <p:ph type="subTitle" idx="1"/>
          </p:nvPr>
        </p:nvSpPr>
        <p:spPr>
          <a:xfrm>
            <a:off x="812699" y="2017000"/>
            <a:ext cx="2359500" cy="66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1100" dirty="0"/>
              <a:t>financial resources</a:t>
            </a:r>
            <a:endParaRPr sz="1100" dirty="0"/>
          </a:p>
        </p:txBody>
      </p:sp>
      <p:sp>
        <p:nvSpPr>
          <p:cNvPr id="513" name="Google Shape;513;p45"/>
          <p:cNvSpPr txBox="1">
            <a:spLocks noGrp="1"/>
          </p:cNvSpPr>
          <p:nvPr>
            <p:ph type="subTitle" idx="2"/>
          </p:nvPr>
        </p:nvSpPr>
        <p:spPr>
          <a:xfrm>
            <a:off x="5971801" y="2017000"/>
            <a:ext cx="2359500" cy="66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knowledge, skills, education</a:t>
            </a:r>
            <a:endParaRPr sz="1100" dirty="0"/>
          </a:p>
        </p:txBody>
      </p:sp>
      <p:sp>
        <p:nvSpPr>
          <p:cNvPr id="514" name="Google Shape;514;p45"/>
          <p:cNvSpPr txBox="1">
            <a:spLocks noGrp="1"/>
          </p:cNvSpPr>
          <p:nvPr>
            <p:ph type="subTitle" idx="3"/>
          </p:nvPr>
        </p:nvSpPr>
        <p:spPr>
          <a:xfrm>
            <a:off x="812699" y="3681613"/>
            <a:ext cx="2359500" cy="66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1100" dirty="0"/>
              <a:t>networks, relationships, group memberships</a:t>
            </a:r>
            <a:endParaRPr sz="1100" dirty="0"/>
          </a:p>
        </p:txBody>
      </p:sp>
      <p:sp>
        <p:nvSpPr>
          <p:cNvPr id="515" name="Google Shape;515;p45"/>
          <p:cNvSpPr txBox="1">
            <a:spLocks noGrp="1"/>
          </p:cNvSpPr>
          <p:nvPr>
            <p:ph type="subTitle" idx="4"/>
          </p:nvPr>
        </p:nvSpPr>
        <p:spPr>
          <a:xfrm>
            <a:off x="5971801" y="3681613"/>
            <a:ext cx="2359500" cy="66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prestige, recognition</a:t>
            </a:r>
            <a:endParaRPr sz="1100" dirty="0"/>
          </a:p>
        </p:txBody>
      </p:sp>
      <p:sp>
        <p:nvSpPr>
          <p:cNvPr id="516" name="Google Shape;516;p45"/>
          <p:cNvSpPr txBox="1">
            <a:spLocks noGrp="1"/>
          </p:cNvSpPr>
          <p:nvPr>
            <p:ph type="subTitle" idx="5"/>
          </p:nvPr>
        </p:nvSpPr>
        <p:spPr>
          <a:xfrm>
            <a:off x="812701" y="1445100"/>
            <a:ext cx="2359500" cy="665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1600" dirty="0"/>
              <a:t>Economic</a:t>
            </a:r>
          </a:p>
          <a:p>
            <a:pPr marL="0" lvl="0" indent="0" rtl="0">
              <a:spcBef>
                <a:spcPts val="0"/>
              </a:spcBef>
              <a:spcAft>
                <a:spcPts val="0"/>
              </a:spcAft>
              <a:buNone/>
            </a:pPr>
            <a:r>
              <a:rPr lang="en-US" sz="1600" dirty="0"/>
              <a:t>Capital</a:t>
            </a:r>
          </a:p>
        </p:txBody>
      </p:sp>
      <p:sp>
        <p:nvSpPr>
          <p:cNvPr id="517" name="Google Shape;517;p45"/>
          <p:cNvSpPr txBox="1">
            <a:spLocks noGrp="1"/>
          </p:cNvSpPr>
          <p:nvPr>
            <p:ph type="subTitle" idx="6"/>
          </p:nvPr>
        </p:nvSpPr>
        <p:spPr>
          <a:xfrm>
            <a:off x="812701" y="3109788"/>
            <a:ext cx="2359500" cy="6654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2400"/>
              <a:buFont typeface="Bebas Neue"/>
              <a:buNone/>
              <a:tabLst/>
              <a:defRPr/>
            </a:pPr>
            <a:r>
              <a:rPr kumimoji="0" lang="en-US" sz="1600" b="1" i="0" u="none" strike="noStrike" kern="0" cap="none" spc="0" normalizeH="0" baseline="0" noProof="0" dirty="0">
                <a:ln>
                  <a:noFill/>
                </a:ln>
                <a:solidFill>
                  <a:srgbClr val="FFFFFF"/>
                </a:solidFill>
                <a:effectLst/>
                <a:uLnTx/>
                <a:uFillTx/>
                <a:latin typeface="Barlow"/>
                <a:sym typeface="Barlow"/>
              </a:rPr>
              <a:t>Social</a:t>
            </a:r>
          </a:p>
          <a:p>
            <a:pPr marL="0" marR="0" lvl="0" indent="0" algn="r" defTabSz="914400" rtl="0" eaLnBrk="1" fontAlgn="auto" latinLnBrk="0" hangingPunct="1">
              <a:lnSpc>
                <a:spcPct val="100000"/>
              </a:lnSpc>
              <a:spcBef>
                <a:spcPts val="0"/>
              </a:spcBef>
              <a:spcAft>
                <a:spcPts val="0"/>
              </a:spcAft>
              <a:buClr>
                <a:srgbClr val="FFFFFF"/>
              </a:buClr>
              <a:buSzPts val="2400"/>
              <a:buFont typeface="Bebas Neue"/>
              <a:buNone/>
              <a:tabLst/>
              <a:defRPr/>
            </a:pPr>
            <a:r>
              <a:rPr kumimoji="0" lang="en-US" sz="1600" b="1" i="0" u="none" strike="noStrike" kern="0" cap="none" spc="0" normalizeH="0" baseline="0" noProof="0" dirty="0">
                <a:ln>
                  <a:noFill/>
                </a:ln>
                <a:solidFill>
                  <a:srgbClr val="FFFFFF"/>
                </a:solidFill>
                <a:effectLst/>
                <a:uLnTx/>
                <a:uFillTx/>
                <a:latin typeface="Barlow"/>
                <a:sym typeface="Barlow"/>
              </a:rPr>
              <a:t>Capital</a:t>
            </a:r>
          </a:p>
        </p:txBody>
      </p:sp>
      <p:sp>
        <p:nvSpPr>
          <p:cNvPr id="518" name="Google Shape;518;p45"/>
          <p:cNvSpPr txBox="1">
            <a:spLocks noGrp="1"/>
          </p:cNvSpPr>
          <p:nvPr>
            <p:ph type="subTitle" idx="7"/>
          </p:nvPr>
        </p:nvSpPr>
        <p:spPr>
          <a:xfrm>
            <a:off x="5971799" y="1445100"/>
            <a:ext cx="2359500" cy="665400"/>
          </a:xfrm>
          <a:prstGeom prst="rect">
            <a:avLst/>
          </a:prstGeom>
        </p:spPr>
        <p:txBody>
          <a:bodyPr spcFirstLastPara="1" wrap="square" lIns="91425" tIns="91425" rIns="91425" bIns="91425" anchor="b" anchorCtr="0">
            <a:noAutofit/>
          </a:bodyPr>
          <a:lstStyle/>
          <a:p>
            <a:pPr marL="0" marR="0" lvl="0" indent="0" defTabSz="914400" rtl="0" eaLnBrk="1" fontAlgn="auto" latinLnBrk="0" hangingPunct="1">
              <a:lnSpc>
                <a:spcPct val="100000"/>
              </a:lnSpc>
              <a:spcBef>
                <a:spcPts val="0"/>
              </a:spcBef>
              <a:spcAft>
                <a:spcPts val="0"/>
              </a:spcAft>
              <a:buClr>
                <a:srgbClr val="FFFFFF"/>
              </a:buClr>
              <a:buSzPts val="2400"/>
              <a:buFont typeface="Bebas Neue"/>
              <a:buNone/>
              <a:tabLst/>
              <a:defRPr/>
            </a:pPr>
            <a:r>
              <a:rPr kumimoji="0" lang="en-US" sz="1600" b="1" i="0" u="none" strike="noStrike" kern="0" cap="none" spc="0" normalizeH="0" baseline="0" noProof="0" dirty="0">
                <a:ln>
                  <a:noFill/>
                </a:ln>
                <a:solidFill>
                  <a:srgbClr val="FFFFFF"/>
                </a:solidFill>
                <a:effectLst/>
                <a:uLnTx/>
                <a:uFillTx/>
                <a:latin typeface="Barlow"/>
                <a:sym typeface="Barlow"/>
              </a:rPr>
              <a:t>Cultural</a:t>
            </a:r>
          </a:p>
          <a:p>
            <a:pPr marL="0" marR="0" lvl="0" indent="0" defTabSz="914400" rtl="0" eaLnBrk="1" fontAlgn="auto" latinLnBrk="0" hangingPunct="1">
              <a:lnSpc>
                <a:spcPct val="100000"/>
              </a:lnSpc>
              <a:spcBef>
                <a:spcPts val="0"/>
              </a:spcBef>
              <a:spcAft>
                <a:spcPts val="0"/>
              </a:spcAft>
              <a:buClr>
                <a:srgbClr val="FFFFFF"/>
              </a:buClr>
              <a:buSzPts val="2400"/>
              <a:buFont typeface="Bebas Neue"/>
              <a:buNone/>
              <a:tabLst/>
              <a:defRPr/>
            </a:pPr>
            <a:r>
              <a:rPr kumimoji="0" lang="en-US" sz="1600" b="1" i="0" u="none" strike="noStrike" kern="0" cap="none" spc="0" normalizeH="0" baseline="0" noProof="0" dirty="0">
                <a:ln>
                  <a:noFill/>
                </a:ln>
                <a:solidFill>
                  <a:srgbClr val="FFFFFF"/>
                </a:solidFill>
                <a:effectLst/>
                <a:uLnTx/>
                <a:uFillTx/>
                <a:latin typeface="Barlow"/>
                <a:sym typeface="Barlow"/>
              </a:rPr>
              <a:t>Capital</a:t>
            </a:r>
          </a:p>
        </p:txBody>
      </p:sp>
      <p:sp>
        <p:nvSpPr>
          <p:cNvPr id="519" name="Google Shape;519;p45"/>
          <p:cNvSpPr txBox="1">
            <a:spLocks noGrp="1"/>
          </p:cNvSpPr>
          <p:nvPr>
            <p:ph type="subTitle" idx="8"/>
          </p:nvPr>
        </p:nvSpPr>
        <p:spPr>
          <a:xfrm>
            <a:off x="5971799" y="3109788"/>
            <a:ext cx="2359500" cy="665400"/>
          </a:xfrm>
          <a:prstGeom prst="rect">
            <a:avLst/>
          </a:prstGeom>
        </p:spPr>
        <p:txBody>
          <a:bodyPr spcFirstLastPara="1" wrap="square" lIns="91425" tIns="91425" rIns="91425" bIns="91425" anchor="b" anchorCtr="0">
            <a:noAutofit/>
          </a:bodyPr>
          <a:lstStyle/>
          <a:p>
            <a:pPr marL="0" marR="0" lvl="0" indent="0" defTabSz="914400" rtl="0" eaLnBrk="1" fontAlgn="auto" latinLnBrk="0" hangingPunct="1">
              <a:lnSpc>
                <a:spcPct val="100000"/>
              </a:lnSpc>
              <a:spcBef>
                <a:spcPts val="0"/>
              </a:spcBef>
              <a:spcAft>
                <a:spcPts val="0"/>
              </a:spcAft>
              <a:buClr>
                <a:srgbClr val="FFFFFF"/>
              </a:buClr>
              <a:buSzPts val="2400"/>
              <a:buFont typeface="Bebas Neue"/>
              <a:buNone/>
              <a:tabLst/>
              <a:defRPr/>
            </a:pPr>
            <a:r>
              <a:rPr kumimoji="0" lang="en-US" sz="1600" b="1" i="0" u="none" strike="noStrike" kern="0" cap="none" spc="0" normalizeH="0" baseline="0" noProof="0" dirty="0">
                <a:ln>
                  <a:noFill/>
                </a:ln>
                <a:solidFill>
                  <a:srgbClr val="FFFFFF"/>
                </a:solidFill>
                <a:effectLst/>
                <a:uLnTx/>
                <a:uFillTx/>
                <a:latin typeface="Barlow"/>
                <a:sym typeface="Barlow"/>
              </a:rPr>
              <a:t>Symbolic</a:t>
            </a:r>
          </a:p>
          <a:p>
            <a:pPr marL="0" marR="0" lvl="0" indent="0" defTabSz="914400" rtl="0" eaLnBrk="1" fontAlgn="auto" latinLnBrk="0" hangingPunct="1">
              <a:lnSpc>
                <a:spcPct val="100000"/>
              </a:lnSpc>
              <a:spcBef>
                <a:spcPts val="0"/>
              </a:spcBef>
              <a:spcAft>
                <a:spcPts val="0"/>
              </a:spcAft>
              <a:buClr>
                <a:srgbClr val="FFFFFF"/>
              </a:buClr>
              <a:buSzPts val="2400"/>
              <a:buFont typeface="Bebas Neue"/>
              <a:buNone/>
              <a:tabLst/>
              <a:defRPr/>
            </a:pPr>
            <a:r>
              <a:rPr kumimoji="0" lang="en-US" sz="1600" b="1" i="0" u="none" strike="noStrike" kern="0" cap="none" spc="0" normalizeH="0" baseline="0" noProof="0" dirty="0">
                <a:ln>
                  <a:noFill/>
                </a:ln>
                <a:solidFill>
                  <a:srgbClr val="FFFFFF"/>
                </a:solidFill>
                <a:effectLst/>
                <a:uLnTx/>
                <a:uFillTx/>
                <a:latin typeface="Barlow"/>
                <a:sym typeface="Barlow"/>
              </a:rPr>
              <a:t>Capital</a:t>
            </a:r>
          </a:p>
        </p:txBody>
      </p:sp>
      <p:grpSp>
        <p:nvGrpSpPr>
          <p:cNvPr id="520" name="Google Shape;520;p45"/>
          <p:cNvGrpSpPr/>
          <p:nvPr/>
        </p:nvGrpSpPr>
        <p:grpSpPr>
          <a:xfrm>
            <a:off x="3714238" y="3333814"/>
            <a:ext cx="353802" cy="351497"/>
            <a:chOff x="580725" y="3617925"/>
            <a:chExt cx="299325" cy="297375"/>
          </a:xfrm>
        </p:grpSpPr>
        <p:sp>
          <p:nvSpPr>
            <p:cNvPr id="521" name="Google Shape;521;p45"/>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22" name="Google Shape;522;p45"/>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23" name="Google Shape;523;p45"/>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24" name="Google Shape;524;p45"/>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25" name="Google Shape;525;p45"/>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grpSp>
      <p:grpSp>
        <p:nvGrpSpPr>
          <p:cNvPr id="533" name="Google Shape;533;p45"/>
          <p:cNvGrpSpPr/>
          <p:nvPr/>
        </p:nvGrpSpPr>
        <p:grpSpPr>
          <a:xfrm>
            <a:off x="5088952" y="3335247"/>
            <a:ext cx="327739" cy="348631"/>
            <a:chOff x="5364750" y="3235150"/>
            <a:chExt cx="277275" cy="294950"/>
          </a:xfrm>
        </p:grpSpPr>
        <p:sp>
          <p:nvSpPr>
            <p:cNvPr id="534" name="Google Shape;534;p45"/>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35" name="Google Shape;535;p45"/>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36" name="Google Shape;536;p45"/>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37" name="Google Shape;537;p45"/>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38" name="Google Shape;538;p45"/>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39" name="Google Shape;539;p45"/>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40" name="Google Shape;540;p45"/>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41" name="Google Shape;541;p45"/>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grpSp>
      <p:sp>
        <p:nvSpPr>
          <p:cNvPr id="548" name="Google Shape;548;p45"/>
          <p:cNvSpPr/>
          <p:nvPr/>
        </p:nvSpPr>
        <p:spPr>
          <a:xfrm>
            <a:off x="3312900" y="1445088"/>
            <a:ext cx="1156500" cy="7995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 </a:t>
            </a:r>
            <a:endParaRPr sz="1100"/>
          </a:p>
        </p:txBody>
      </p:sp>
      <p:sp>
        <p:nvSpPr>
          <p:cNvPr id="549" name="Google Shape;549;p45"/>
          <p:cNvSpPr/>
          <p:nvPr/>
        </p:nvSpPr>
        <p:spPr>
          <a:xfrm>
            <a:off x="4674575" y="1445088"/>
            <a:ext cx="1156500" cy="7995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 </a:t>
            </a:r>
            <a:endParaRPr sz="1100"/>
          </a:p>
        </p:txBody>
      </p:sp>
      <p:sp>
        <p:nvSpPr>
          <p:cNvPr id="550" name="Google Shape;550;p45"/>
          <p:cNvSpPr/>
          <p:nvPr/>
        </p:nvSpPr>
        <p:spPr>
          <a:xfrm>
            <a:off x="3312900" y="3109813"/>
            <a:ext cx="1156500" cy="7995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 </a:t>
            </a:r>
            <a:endParaRPr sz="1100"/>
          </a:p>
        </p:txBody>
      </p:sp>
      <p:sp>
        <p:nvSpPr>
          <p:cNvPr id="551" name="Google Shape;551;p45"/>
          <p:cNvSpPr/>
          <p:nvPr/>
        </p:nvSpPr>
        <p:spPr>
          <a:xfrm>
            <a:off x="4674575" y="3109813"/>
            <a:ext cx="1156500" cy="7995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 </a:t>
            </a:r>
            <a:endParaRPr sz="1100"/>
          </a:p>
        </p:txBody>
      </p:sp>
      <p:grpSp>
        <p:nvGrpSpPr>
          <p:cNvPr id="43" name="Google Shape;490;p44">
            <a:extLst>
              <a:ext uri="{FF2B5EF4-FFF2-40B4-BE49-F238E27FC236}">
                <a16:creationId xmlns:a16="http://schemas.microsoft.com/office/drawing/2014/main" id="{F185498E-D3E1-4E48-B570-165C1B035DD9}"/>
              </a:ext>
            </a:extLst>
          </p:cNvPr>
          <p:cNvGrpSpPr/>
          <p:nvPr/>
        </p:nvGrpSpPr>
        <p:grpSpPr>
          <a:xfrm>
            <a:off x="3742631" y="1650169"/>
            <a:ext cx="351786" cy="326274"/>
            <a:chOff x="-62511900" y="4129100"/>
            <a:chExt cx="304050" cy="282000"/>
          </a:xfrm>
        </p:grpSpPr>
        <p:sp>
          <p:nvSpPr>
            <p:cNvPr id="44" name="Google Shape;491;p44">
              <a:extLst>
                <a:ext uri="{FF2B5EF4-FFF2-40B4-BE49-F238E27FC236}">
                  <a16:creationId xmlns:a16="http://schemas.microsoft.com/office/drawing/2014/main" id="{7BC0002D-0106-43E6-873F-E88C47559D62}"/>
                </a:ext>
              </a:extLst>
            </p:cNvPr>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92;p44">
              <a:extLst>
                <a:ext uri="{FF2B5EF4-FFF2-40B4-BE49-F238E27FC236}">
                  <a16:creationId xmlns:a16="http://schemas.microsoft.com/office/drawing/2014/main" id="{BB22A0D2-A5D5-48B9-A32E-CA0FF55611C0}"/>
                </a:ext>
              </a:extLst>
            </p:cNvPr>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93;p44">
              <a:extLst>
                <a:ext uri="{FF2B5EF4-FFF2-40B4-BE49-F238E27FC236}">
                  <a16:creationId xmlns:a16="http://schemas.microsoft.com/office/drawing/2014/main" id="{0C496AED-0CEE-4AF9-98F9-1BC09494A3A5}"/>
                </a:ext>
              </a:extLst>
            </p:cNvPr>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4;p44">
              <a:extLst>
                <a:ext uri="{FF2B5EF4-FFF2-40B4-BE49-F238E27FC236}">
                  <a16:creationId xmlns:a16="http://schemas.microsoft.com/office/drawing/2014/main" id="{51C038BD-A6A8-4233-9EF9-AA23EFCAF645}"/>
                </a:ext>
              </a:extLst>
            </p:cNvPr>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5;p44">
              <a:extLst>
                <a:ext uri="{FF2B5EF4-FFF2-40B4-BE49-F238E27FC236}">
                  <a16:creationId xmlns:a16="http://schemas.microsoft.com/office/drawing/2014/main" id="{D6E1D99A-F441-449D-AB0A-7E526D901050}"/>
                </a:ext>
              </a:extLst>
            </p:cNvPr>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548CEEC3-1B51-4771-910E-69BEC9042F9A}"/>
              </a:ext>
            </a:extLst>
          </p:cNvPr>
          <p:cNvPicPr>
            <a:picLocks noChangeAspect="1"/>
          </p:cNvPicPr>
          <p:nvPr/>
        </p:nvPicPr>
        <p:blipFill>
          <a:blip r:embed="rId3"/>
          <a:stretch>
            <a:fillRect/>
          </a:stretch>
        </p:blipFill>
        <p:spPr>
          <a:xfrm>
            <a:off x="5098648" y="1635910"/>
            <a:ext cx="347502" cy="347502"/>
          </a:xfrm>
          <a:prstGeom prst="rect">
            <a:avLst/>
          </a:prstGeom>
        </p:spPr>
      </p:pic>
    </p:spTree>
    <p:extLst>
      <p:ext uri="{BB962C8B-B14F-4D97-AF65-F5344CB8AC3E}">
        <p14:creationId xmlns:p14="http://schemas.microsoft.com/office/powerpoint/2010/main" val="2425815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69"/>
          <p:cNvSpPr txBox="1">
            <a:spLocks noGrp="1"/>
          </p:cNvSpPr>
          <p:nvPr>
            <p:ph type="title"/>
          </p:nvPr>
        </p:nvSpPr>
        <p:spPr>
          <a:xfrm>
            <a:off x="1135115" y="634563"/>
            <a:ext cx="7031316" cy="60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t>French Housing Market</a:t>
            </a:r>
            <a:endParaRPr sz="3600" dirty="0"/>
          </a:p>
        </p:txBody>
      </p:sp>
      <p:sp>
        <p:nvSpPr>
          <p:cNvPr id="1201" name="Google Shape;1201;p69"/>
          <p:cNvSpPr txBox="1">
            <a:spLocks noGrp="1"/>
          </p:cNvSpPr>
          <p:nvPr>
            <p:ph type="body" idx="1"/>
          </p:nvPr>
        </p:nvSpPr>
        <p:spPr>
          <a:xfrm>
            <a:off x="977568" y="1322990"/>
            <a:ext cx="7188863" cy="3643148"/>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dirty="0"/>
              <a:t>Bourdieu analyzes the French housing market boom, highlighting the interactions between suppliers (construction companies, financial institutions) and consumers (professionals, workers, families) in the housing market.</a:t>
            </a:r>
          </a:p>
          <a:p>
            <a:pPr>
              <a:buFont typeface="Arial" panose="020B0604020202020204" pitchFamily="34" charset="0"/>
              <a:buChar char="•"/>
            </a:pPr>
            <a:endParaRPr lang="en-US" dirty="0"/>
          </a:p>
          <a:p>
            <a:pPr>
              <a:buFont typeface="Arial" panose="020B0604020202020204" pitchFamily="34" charset="0"/>
              <a:buChar char="•"/>
            </a:pPr>
            <a:r>
              <a:rPr lang="en-US" dirty="0"/>
              <a:t>He examines the dual role of salespeople as instructors in economic realism and as seducers in cultural fantasy, navigating between economic pragmatism and the personalization of housing.</a:t>
            </a:r>
          </a:p>
          <a:p>
            <a:pPr>
              <a:buFont typeface="Arial" panose="020B0604020202020204" pitchFamily="34" charset="0"/>
              <a:buChar char="•"/>
            </a:pPr>
            <a:endParaRPr lang="en-US" dirty="0"/>
          </a:p>
          <a:p>
            <a:pPr>
              <a:buFont typeface="Arial" panose="020B0604020202020204" pitchFamily="34" charset="0"/>
              <a:buChar char="•"/>
            </a:pPr>
            <a:r>
              <a:rPr lang="en-US" dirty="0"/>
              <a:t>“What the buyer buys is not just a house, but a house accompanied by the discourse surrounding it”</a:t>
            </a:r>
          </a:p>
          <a:p>
            <a:pPr marL="139700" indent="0">
              <a:buNone/>
            </a:pPr>
            <a:endParaRPr lang="en-US" dirty="0"/>
          </a:p>
          <a:p>
            <a:pPr>
              <a:buFont typeface="Arial" panose="020B0604020202020204" pitchFamily="34" charset="0"/>
              <a:buChar char="•"/>
            </a:pPr>
            <a:r>
              <a:rPr lang="en-US" dirty="0"/>
              <a:t>Bourdieu’s analysis links the housing market to broader themes of global capitalism and examines the evolving role of the nation-state in balancing private and public housing needs</a:t>
            </a:r>
          </a:p>
        </p:txBody>
      </p:sp>
    </p:spTree>
    <p:extLst>
      <p:ext uri="{BB962C8B-B14F-4D97-AF65-F5344CB8AC3E}">
        <p14:creationId xmlns:p14="http://schemas.microsoft.com/office/powerpoint/2010/main" val="277747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0"/>
          <p:cNvSpPr txBox="1">
            <a:spLocks noGrp="1"/>
          </p:cNvSpPr>
          <p:nvPr>
            <p:ph type="title"/>
          </p:nvPr>
        </p:nvSpPr>
        <p:spPr>
          <a:xfrm>
            <a:off x="2070425" y="2448700"/>
            <a:ext cx="6360300" cy="144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The New Spirit of Capitalism</a:t>
            </a:r>
            <a:endParaRPr dirty="0"/>
          </a:p>
        </p:txBody>
      </p:sp>
      <p:sp>
        <p:nvSpPr>
          <p:cNvPr id="415" name="Google Shape;415;p40"/>
          <p:cNvSpPr txBox="1">
            <a:spLocks noGrp="1"/>
          </p:cNvSpPr>
          <p:nvPr>
            <p:ph type="subTitle" idx="1"/>
          </p:nvPr>
        </p:nvSpPr>
        <p:spPr>
          <a:xfrm>
            <a:off x="2070425" y="3961625"/>
            <a:ext cx="6360300" cy="387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it-IT" dirty="0"/>
              <a:t>Luc Boltanski and Ève Chiapello</a:t>
            </a:r>
            <a:endParaRPr dirty="0"/>
          </a:p>
        </p:txBody>
      </p:sp>
      <p:sp>
        <p:nvSpPr>
          <p:cNvPr id="416" name="Google Shape;416;p40"/>
          <p:cNvSpPr txBox="1">
            <a:spLocks noGrp="1"/>
          </p:cNvSpPr>
          <p:nvPr>
            <p:ph type="title" idx="2"/>
          </p:nvPr>
        </p:nvSpPr>
        <p:spPr>
          <a:xfrm>
            <a:off x="6681425" y="1067025"/>
            <a:ext cx="1749300" cy="105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Tree>
    <p:extLst>
      <p:ext uri="{BB962C8B-B14F-4D97-AF65-F5344CB8AC3E}">
        <p14:creationId xmlns:p14="http://schemas.microsoft.com/office/powerpoint/2010/main" val="1160030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69"/>
          <p:cNvSpPr txBox="1">
            <a:spLocks noGrp="1"/>
          </p:cNvSpPr>
          <p:nvPr>
            <p:ph type="title"/>
          </p:nvPr>
        </p:nvSpPr>
        <p:spPr>
          <a:xfrm>
            <a:off x="378372" y="708136"/>
            <a:ext cx="8387254" cy="60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t>From Industrial to Networked Capitalism</a:t>
            </a:r>
            <a:endParaRPr sz="3600" dirty="0"/>
          </a:p>
        </p:txBody>
      </p:sp>
      <p:sp>
        <p:nvSpPr>
          <p:cNvPr id="1201" name="Google Shape;1201;p69"/>
          <p:cNvSpPr txBox="1">
            <a:spLocks noGrp="1"/>
          </p:cNvSpPr>
          <p:nvPr>
            <p:ph type="body" idx="1"/>
          </p:nvPr>
        </p:nvSpPr>
        <p:spPr>
          <a:xfrm>
            <a:off x="977567" y="1452669"/>
            <a:ext cx="7188863" cy="3560764"/>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dirty="0" err="1"/>
              <a:t>Boltanski</a:t>
            </a:r>
            <a:r>
              <a:rPr lang="en-US" dirty="0"/>
              <a:t>, diverging from Bourdieu, develops a theory of ‘economies of worth or scale’, focusing on the integration of working classes into complex networks.</a:t>
            </a:r>
          </a:p>
          <a:p>
            <a:pPr>
              <a:buFont typeface="Arial" panose="020B0604020202020204" pitchFamily="34" charset="0"/>
              <a:buChar char="•"/>
            </a:pPr>
            <a:endParaRPr lang="en-US" dirty="0"/>
          </a:p>
          <a:p>
            <a:pPr>
              <a:buFont typeface="Arial" panose="020B0604020202020204" pitchFamily="34" charset="0"/>
              <a:buChar char="•"/>
            </a:pPr>
            <a:r>
              <a:rPr lang="en-US" dirty="0"/>
              <a:t>They identify and analyze various transformations in the ‘spirit of capitalism’ since the late 19th century, tracking shifts from industrial production to postmodern flexibilization facilitated by social networking.</a:t>
            </a:r>
          </a:p>
          <a:p>
            <a:pPr>
              <a:buFont typeface="Arial" panose="020B0604020202020204" pitchFamily="34" charset="0"/>
              <a:buChar char="•"/>
            </a:pPr>
            <a:endParaRPr lang="en-US" dirty="0"/>
          </a:p>
          <a:p>
            <a:pPr>
              <a:buFont typeface="Arial" panose="020B0604020202020204" pitchFamily="34" charset="0"/>
              <a:buChar char="•"/>
            </a:pPr>
            <a:r>
              <a:rPr lang="en-US" dirty="0"/>
              <a:t>Analyze management literature as a reflection of the evolving spirit of capitalism, noting shifts from austerity and security to flexibility and network-based organization. </a:t>
            </a:r>
          </a:p>
          <a:p>
            <a:pPr>
              <a:buFont typeface="Arial" panose="020B0604020202020204" pitchFamily="34" charset="0"/>
              <a:buChar char="•"/>
            </a:pPr>
            <a:endParaRPr lang="en-US" dirty="0"/>
          </a:p>
          <a:p>
            <a:pPr>
              <a:buFont typeface="Arial" panose="020B0604020202020204" pitchFamily="34" charset="0"/>
              <a:buChar char="•"/>
            </a:pPr>
            <a:r>
              <a:rPr lang="en-US" dirty="0"/>
              <a:t>Critique the new capitalist discourse that redefines workers as ‘operatives’, seduces them with the promise of self-fulfillment, and co-opts unions into managerial ranks.</a:t>
            </a:r>
          </a:p>
        </p:txBody>
      </p:sp>
    </p:spTree>
    <p:extLst>
      <p:ext uri="{BB962C8B-B14F-4D97-AF65-F5344CB8AC3E}">
        <p14:creationId xmlns:p14="http://schemas.microsoft.com/office/powerpoint/2010/main" val="3773565541"/>
      </p:ext>
    </p:extLst>
  </p:cSld>
  <p:clrMapOvr>
    <a:masterClrMapping/>
  </p:clrMapOvr>
</p:sld>
</file>

<file path=ppt/theme/theme1.xml><?xml version="1.0" encoding="utf-8"?>
<a:theme xmlns:a="http://schemas.openxmlformats.org/drawingml/2006/main" name="History Subject for High School: Capitalism by Slidesgo">
  <a:themeElements>
    <a:clrScheme name="Simple Light">
      <a:dk1>
        <a:srgbClr val="FFFFFF"/>
      </a:dk1>
      <a:lt1>
        <a:srgbClr val="294A4C"/>
      </a:lt1>
      <a:dk2>
        <a:srgbClr val="537C72"/>
      </a:dk2>
      <a:lt2>
        <a:srgbClr val="4D9968"/>
      </a:lt2>
      <a:accent1>
        <a:srgbClr val="AC911A"/>
      </a:accent1>
      <a:accent2>
        <a:srgbClr val="C5823F"/>
      </a:accent2>
      <a:accent3>
        <a:srgbClr val="FF4647"/>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888</Words>
  <Application>Microsoft Office PowerPoint</Application>
  <PresentationFormat>On-screen Show (16:9)</PresentationFormat>
  <Paragraphs>91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Bebas Neue</vt:lpstr>
      <vt:lpstr>Actor</vt:lpstr>
      <vt:lpstr>Be Vietnam Pro</vt:lpstr>
      <vt:lpstr>Albert Sans</vt:lpstr>
      <vt:lpstr>Barlow</vt:lpstr>
      <vt:lpstr>History Subject for High School: Capitalism by Slidesgo</vt:lpstr>
      <vt:lpstr>Spirits of Late Capitalism  Thomas M. Kemple</vt:lpstr>
      <vt:lpstr>The Communist Manifesto, Marx and Engels</vt:lpstr>
      <vt:lpstr>Introduction</vt:lpstr>
      <vt:lpstr>The Social Structures of the Economy</vt:lpstr>
      <vt:lpstr>Exploration of Economic Realities</vt:lpstr>
      <vt:lpstr>Forms of Capital</vt:lpstr>
      <vt:lpstr>French Housing Market</vt:lpstr>
      <vt:lpstr>The New Spirit of Capitalism</vt:lpstr>
      <vt:lpstr>From Industrial to Networked Capitalism</vt:lpstr>
      <vt:lpstr>“Connexionist Man”</vt:lpstr>
      <vt:lpstr>Knowing Capitalism</vt:lpstr>
      <vt:lpstr>Capitalism in Action</vt:lpstr>
      <vt:lpstr>Conclusion</vt:lpstr>
      <vt:lpstr>Questions for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Spirits of Late Capitalism  Thomas M. Kemple</dc:title>
  <dc:creator>Erfan Samiei</dc:creator>
  <cp:lastModifiedBy>Erfan Samii</cp:lastModifiedBy>
  <cp:revision>33</cp:revision>
  <dcterms:modified xsi:type="dcterms:W3CDTF">2023-11-27T22:32:28Z</dcterms:modified>
</cp:coreProperties>
</file>