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94660"/>
  </p:normalViewPr>
  <p:slideViewPr>
    <p:cSldViewPr snapToGrid="0">
      <p:cViewPr>
        <p:scale>
          <a:sx n="75" d="100"/>
          <a:sy n="75" d="100"/>
        </p:scale>
        <p:origin x="97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E53E-5C94-1E06-A6CD-3CD4CE0C8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6C847-FEFC-8F41-776C-9A18C81E6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F7324-2FAA-0DF7-B258-7B74D2C5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6D34-A1B9-4DB9-9E74-FDD3227D15C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02DC9-36EA-5EC9-C3AB-200DF4AD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639AA-762F-B94E-01D7-7E4ED75E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5739-3197-4B52-A50A-0EAC3F727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8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8879-A937-7EEB-B85B-558106CF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E398-ADF2-394B-E1A8-B2975A1FF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A25B0-5361-B3E2-0E8F-F9AA96B8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6D34-A1B9-4DB9-9E74-FDD3227D15C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2B84B-9F6D-2AC3-EC54-A6333D87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AEC9-A36F-351D-8EE4-5655F8B6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5739-3197-4B52-A50A-0EAC3F727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8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9F3FF-1A0A-612C-7FE2-923EE13BD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65FD0-7F00-8712-BCBE-34420FC37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67A9B-7FF8-E47D-E3E6-FCEA09F6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6D34-A1B9-4DB9-9E74-FDD3227D15C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3AA56-52F1-5960-FC07-D322B3FA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DAB-3FF7-3D7E-2096-DCA2118E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5739-3197-4B52-A50A-0EAC3F727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52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825A-1DAB-BA73-D5BF-33C17F2E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36F5A-F3F7-E08E-3D6B-9E52BBAE3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C65B6-BB72-D358-4A6C-F2F5C51F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6D34-A1B9-4DB9-9E74-FDD3227D15C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D8255-C666-EA99-256B-42E7C7B3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07958-03DE-8B1D-4AD3-1E46BD11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5739-3197-4B52-A50A-0EAC3F727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5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797A-6A55-4055-471F-B9DEFE01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66122-8EFD-DDBB-25F9-451E6FE52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9D28D-3B69-7749-A352-30FEEED5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6D34-A1B9-4DB9-9E74-FDD3227D15C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6853C-833A-6673-7226-75DF7766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C1AB8-9557-9BDA-723A-EEE70E9E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5739-3197-4B52-A50A-0EAC3F727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3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9CE5-BD0D-4F97-94E2-CCCF3921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BCD5E-F4AA-DD70-9479-29A025DB9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178E2-4EFC-2D75-6F8F-4B78E3496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2607D-9BC2-9DB0-5688-109FC856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6D34-A1B9-4DB9-9E74-FDD3227D15C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2F631-5328-6174-6C91-8655B755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3AD56-574F-1C53-0A9D-BD0664B3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5739-3197-4B52-A50A-0EAC3F727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DCD63-405C-29F2-1368-2AC2DB72B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CCFE9-0853-BE47-2594-DABA208BB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83294-24EA-84C2-232D-F6E7A2FC1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94558C-81A3-3685-7B01-4597EA2E6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8D7E1-D8E5-FC03-B106-668E5E84B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DB6250-4558-C7F8-3817-7D914163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6D34-A1B9-4DB9-9E74-FDD3227D15C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881D7-E364-F674-E8B9-039B1034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FB01D-CC8E-8EC9-A56F-7917964B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5739-3197-4B52-A50A-0EAC3F727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1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8BD8-27BC-4599-CFC9-02E982F3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7A4D3-13AF-A4CA-25A4-17A75833E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6D34-A1B9-4DB9-9E74-FDD3227D15C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10409-0A5D-92ED-0DF1-A9457509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85F21-AA4E-1544-57BE-CA65E75E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5739-3197-4B52-A50A-0EAC3F727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5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3C409-2A02-ED5D-B888-BD57085C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6D34-A1B9-4DB9-9E74-FDD3227D15C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5CB1C-7F1A-529E-B6B8-B4E3A72B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6D3AB-55B7-0F89-C0E6-51D57B981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5739-3197-4B52-A50A-0EAC3F727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11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3926-A442-F7C8-0910-53448FB92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E3C0-F5BD-076C-C276-57419871A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66D41-8D8D-5661-92FF-815F519E0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CF8C3-9626-A6AA-E5A0-D387BF7D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6D34-A1B9-4DB9-9E74-FDD3227D15C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A52A7-196E-C3EF-0D99-F1516661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1BC00-79A6-8918-8795-6E848CCA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5739-3197-4B52-A50A-0EAC3F727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44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381D8-EA7D-7D8B-2EE2-FBF4B933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BB965-A1CE-CBD1-4772-025E33472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0F900-F265-2F05-F70F-E4133F6CA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1BBE3-9748-93B1-51D0-E45E490E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6D34-A1B9-4DB9-9E74-FDD3227D15C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E44DC-59F4-7D72-A35B-B03A0FE2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73228-CEA6-963D-ECF0-935964ED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5739-3197-4B52-A50A-0EAC3F727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5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F36E1-A58B-7ECE-AB82-79E412A9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15E38-1E9F-99D0-AECB-6B53B5F86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23441-84CF-ECC5-A8F2-11CEC58E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F6D34-A1B9-4DB9-9E74-FDD3227D15C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B1920-0071-767C-5834-21A8D885B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67AE3-E01A-35B6-1C87-9433E12CC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85739-3197-4B52-A50A-0EAC3F727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5E6C-6A1F-C825-70C2-B2A766E1A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Collisions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16513-96BE-EF57-31B4-D4FE8F391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Ellastic</a:t>
            </a:r>
            <a:r>
              <a:rPr lang="cs-CZ" dirty="0"/>
              <a:t>, </a:t>
            </a:r>
            <a:r>
              <a:rPr lang="cs-CZ" dirty="0" err="1"/>
              <a:t>inellastic</a:t>
            </a:r>
            <a:r>
              <a:rPr lang="cs-CZ" dirty="0"/>
              <a:t>, </a:t>
            </a:r>
            <a:r>
              <a:rPr lang="cs-CZ" dirty="0" err="1"/>
              <a:t>cross</a:t>
            </a:r>
            <a:r>
              <a:rPr lang="cs-CZ" dirty="0"/>
              <a:t> </a:t>
            </a:r>
            <a:r>
              <a:rPr lang="cs-CZ" dirty="0" err="1"/>
              <a:t>section</a:t>
            </a:r>
            <a:r>
              <a:rPr lang="cs-CZ" dirty="0"/>
              <a:t>,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coefficient</a:t>
            </a:r>
            <a:r>
              <a:rPr lang="cs-CZ" dirty="0"/>
              <a:t>, </a:t>
            </a:r>
            <a:r>
              <a:rPr lang="cs-CZ" dirty="0" err="1"/>
              <a:t>collisional</a:t>
            </a:r>
            <a:r>
              <a:rPr lang="cs-CZ" dirty="0"/>
              <a:t> </a:t>
            </a:r>
            <a:r>
              <a:rPr lang="cs-CZ" dirty="0" err="1"/>
              <a:t>frequency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43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Differencial</a:t>
            </a:r>
            <a:r>
              <a:rPr lang="cs-CZ" dirty="0"/>
              <a:t> </a:t>
            </a:r>
            <a:r>
              <a:rPr lang="cs-CZ" dirty="0" err="1"/>
              <a:t>cross</a:t>
            </a:r>
            <a:r>
              <a:rPr lang="cs-CZ" dirty="0"/>
              <a:t> </a:t>
            </a:r>
            <a:r>
              <a:rPr lang="cs-CZ" dirty="0" err="1"/>
              <a:t>section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622984"/>
            <a:ext cx="2647950" cy="257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1"/>
            <a:ext cx="4114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572001"/>
            <a:ext cx="485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909522" y="4648201"/>
            <a:ext cx="900478" cy="1809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92062" y="4325035"/>
            <a:ext cx="422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Probability of scattering into a given cone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33400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Effectively the probability of scattering to a given angle to the relative velocity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4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Impulse moment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248025"/>
            <a:ext cx="962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59" y="1369403"/>
            <a:ext cx="49815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3962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3815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4495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large</a:t>
            </a:r>
            <a:r>
              <a:rPr lang="cs-CZ" dirty="0"/>
              <a:t> 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1" y="3429000"/>
            <a:ext cx="415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Orbital </a:t>
            </a:r>
            <a:r>
              <a:rPr lang="cs-CZ" dirty="0" err="1"/>
              <a:t>angular</a:t>
            </a:r>
            <a:r>
              <a:rPr lang="cs-CZ" dirty="0"/>
              <a:t> </a:t>
            </a:r>
            <a:r>
              <a:rPr lang="cs-CZ" dirty="0" err="1"/>
              <a:t>momentum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181600"/>
            <a:ext cx="864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total angular momentum (orbital + rotational) is conserved during the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7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PES –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Surface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1085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905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billiard</a:t>
            </a:r>
            <a:r>
              <a:rPr lang="cs-CZ" dirty="0"/>
              <a:t> </a:t>
            </a:r>
            <a:r>
              <a:rPr lang="cs-CZ" dirty="0" err="1"/>
              <a:t>ball</a:t>
            </a:r>
            <a:r>
              <a:rPr lang="cs-CZ" dirty="0"/>
              <a:t> model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438400"/>
            <a:ext cx="8582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12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PES –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Surface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600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Lenard</a:t>
            </a:r>
            <a:r>
              <a:rPr lang="cs-CZ" dirty="0"/>
              <a:t> - Jones </a:t>
            </a:r>
            <a:r>
              <a:rPr lang="cs-CZ" dirty="0" err="1"/>
              <a:t>potential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28384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638800" y="2838450"/>
            <a:ext cx="685800" cy="4381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3200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Atractive</a:t>
            </a:r>
            <a:r>
              <a:rPr lang="cs-CZ" dirty="0"/>
              <a:t> </a:t>
            </a:r>
            <a:r>
              <a:rPr lang="cs-CZ" dirty="0" err="1"/>
              <a:t>potential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67201" y="2838450"/>
            <a:ext cx="504825" cy="5524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90912" y="33909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Repulsion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96" y="3886201"/>
            <a:ext cx="8648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64" y="5715000"/>
            <a:ext cx="2581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52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GB" dirty="0"/>
              <a:t>Interactions between atoms, molecules and ions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676400"/>
            <a:ext cx="1381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634" y="2893408"/>
            <a:ext cx="8429456" cy="266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33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PES – </a:t>
            </a:r>
            <a:r>
              <a:rPr lang="cs-CZ" dirty="0" err="1"/>
              <a:t>polyatomic</a:t>
            </a:r>
            <a:r>
              <a:rPr lang="cs-CZ" dirty="0"/>
              <a:t> </a:t>
            </a:r>
            <a:r>
              <a:rPr lang="cs-CZ" dirty="0" err="1"/>
              <a:t>systems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524000"/>
            <a:ext cx="87058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30861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3N-6 (3N-5) souřadnic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7953376" cy="252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513C6-336B-4A8C-DC76-067CBEC2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coefficient</a:t>
            </a:r>
            <a:r>
              <a:rPr lang="cs-CZ" dirty="0"/>
              <a:t> (</a:t>
            </a:r>
            <a:r>
              <a:rPr lang="cs-CZ" dirty="0" err="1"/>
              <a:t>reaction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constant</a:t>
            </a:r>
            <a:r>
              <a:rPr lang="cs-CZ" dirty="0"/>
              <a:t>)</a:t>
            </a:r>
            <a:endParaRPr lang="en-GB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8FF6922-BED1-B0C2-FEA0-04AA71413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1" y="1981201"/>
            <a:ext cx="2390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D9F76-274A-8A53-21A1-C46E4587B1B2}"/>
              </a:ext>
            </a:extLst>
          </p:cNvPr>
          <p:cNvSpPr txBox="1"/>
          <p:nvPr/>
        </p:nvSpPr>
        <p:spPr>
          <a:xfrm>
            <a:off x="3708400" y="1981201"/>
            <a:ext cx="6797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Temperature</a:t>
            </a:r>
            <a:r>
              <a:rPr lang="cs-CZ" dirty="0"/>
              <a:t> </a:t>
            </a:r>
            <a:r>
              <a:rPr lang="cs-CZ" dirty="0" err="1"/>
              <a:t>dependent</a:t>
            </a:r>
            <a:r>
              <a:rPr lang="cs-CZ" dirty="0"/>
              <a:t>, </a:t>
            </a:r>
          </a:p>
          <a:p>
            <a:endParaRPr lang="cs-CZ" dirty="0"/>
          </a:p>
          <a:p>
            <a:r>
              <a:rPr lang="cs-CZ" dirty="0" err="1"/>
              <a:t>Langevin</a:t>
            </a:r>
            <a:r>
              <a:rPr lang="cs-CZ" dirty="0"/>
              <a:t> (</a:t>
            </a:r>
            <a:r>
              <a:rPr lang="cs-CZ" dirty="0" err="1"/>
              <a:t>collisional</a:t>
            </a:r>
            <a:r>
              <a:rPr lang="cs-CZ" dirty="0"/>
              <a:t>)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coefficient</a:t>
            </a:r>
            <a:r>
              <a:rPr lang="cs-CZ" dirty="0"/>
              <a:t> – independent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temperature</a:t>
            </a:r>
            <a:r>
              <a:rPr lang="cs-CZ" dirty="0"/>
              <a:t> (</a:t>
            </a:r>
            <a:r>
              <a:rPr lang="cs-CZ" dirty="0" err="1"/>
              <a:t>reactions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non </a:t>
            </a:r>
            <a:r>
              <a:rPr lang="cs-CZ" dirty="0" err="1"/>
              <a:t>polar</a:t>
            </a:r>
            <a:r>
              <a:rPr lang="cs-CZ" dirty="0"/>
              <a:t> </a:t>
            </a:r>
            <a:r>
              <a:rPr lang="cs-CZ" dirty="0" err="1"/>
              <a:t>molecules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Arhenius</a:t>
            </a:r>
            <a:r>
              <a:rPr lang="cs-CZ" dirty="0"/>
              <a:t> dependence (</a:t>
            </a:r>
            <a:r>
              <a:rPr lang="cs-CZ" dirty="0" err="1"/>
              <a:t>reactions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barriers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19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4A981-4A34-421E-86ED-A4A5CDF4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8975" cy="1325563"/>
          </a:xfrm>
        </p:spPr>
        <p:txBody>
          <a:bodyPr/>
          <a:lstStyle/>
          <a:p>
            <a:r>
              <a:rPr lang="en-GB" dirty="0"/>
              <a:t>Rate constants of reactions – chemical kinetics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1F6D3-2948-47F2-B4D6-846822749632}"/>
              </a:ext>
            </a:extLst>
          </p:cNvPr>
          <p:cNvSpPr txBox="1"/>
          <p:nvPr/>
        </p:nvSpPr>
        <p:spPr>
          <a:xfrm>
            <a:off x="2952750" y="2706874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reaction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62A7F-59C0-41E7-81FD-58CA17A1B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991359"/>
            <a:ext cx="2647950" cy="4501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7AB2D9-03DA-4D84-832C-F6AAD6F8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3" y="1910239"/>
            <a:ext cx="2190754" cy="380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A8B3AB-C843-4069-9EEC-419371428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420" y="3781794"/>
            <a:ext cx="1353760" cy="866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1CF0CC-FADC-4AAE-BE44-BF63E6C45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180" y="2829108"/>
            <a:ext cx="3252882" cy="70559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4C1676-FD86-48B2-BF61-4263032930A1}"/>
              </a:ext>
            </a:extLst>
          </p:cNvPr>
          <p:cNvCxnSpPr>
            <a:cxnSpLocks/>
          </p:cNvCxnSpPr>
          <p:nvPr/>
        </p:nvCxnSpPr>
        <p:spPr>
          <a:xfrm>
            <a:off x="3638552" y="3181903"/>
            <a:ext cx="495298" cy="910489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3D9CA1-9673-4FE6-98AA-AA75AB7818D0}"/>
              </a:ext>
            </a:extLst>
          </p:cNvPr>
          <p:cNvSpPr txBox="1"/>
          <p:nvPr/>
        </p:nvSpPr>
        <p:spPr>
          <a:xfrm>
            <a:off x="5200650" y="4867275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Stochiometric</a:t>
            </a:r>
            <a:r>
              <a:rPr lang="cs-CZ" dirty="0"/>
              <a:t> </a:t>
            </a:r>
            <a:r>
              <a:rPr lang="cs-CZ" dirty="0" err="1"/>
              <a:t>number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517ACD-46CF-4938-B68C-29B16756FC43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4686300" y="4648200"/>
            <a:ext cx="534006" cy="377714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86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4A981-4A34-421E-86ED-A4A5CDF4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8975" cy="1325563"/>
          </a:xfrm>
        </p:spPr>
        <p:txBody>
          <a:bodyPr/>
          <a:lstStyle/>
          <a:p>
            <a:r>
              <a:rPr lang="en-GB" dirty="0"/>
              <a:t>Rate constants of reactions – chemical kinetics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1F6D3-2948-47F2-B4D6-846822749632}"/>
              </a:ext>
            </a:extLst>
          </p:cNvPr>
          <p:cNvSpPr txBox="1"/>
          <p:nvPr/>
        </p:nvSpPr>
        <p:spPr>
          <a:xfrm>
            <a:off x="2952750" y="2706874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reaction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62A7F-59C0-41E7-81FD-58CA17A1B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991359"/>
            <a:ext cx="2647950" cy="45015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A8B3AB-C843-4069-9EEC-419371428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420" y="3781794"/>
            <a:ext cx="1353760" cy="86640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4C1676-FD86-48B2-BF61-4263032930A1}"/>
              </a:ext>
            </a:extLst>
          </p:cNvPr>
          <p:cNvCxnSpPr>
            <a:cxnSpLocks/>
          </p:cNvCxnSpPr>
          <p:nvPr/>
        </p:nvCxnSpPr>
        <p:spPr>
          <a:xfrm>
            <a:off x="3638552" y="3181903"/>
            <a:ext cx="495298" cy="910489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3D9CA1-9673-4FE6-98AA-AA75AB7818D0}"/>
              </a:ext>
            </a:extLst>
          </p:cNvPr>
          <p:cNvSpPr txBox="1"/>
          <p:nvPr/>
        </p:nvSpPr>
        <p:spPr>
          <a:xfrm>
            <a:off x="5200650" y="4867275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Stochiometric</a:t>
            </a:r>
            <a:r>
              <a:rPr lang="cs-CZ" dirty="0"/>
              <a:t> </a:t>
            </a:r>
            <a:r>
              <a:rPr lang="cs-CZ" dirty="0" err="1"/>
              <a:t>number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517ACD-46CF-4938-B68C-29B16756FC43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4686300" y="4648200"/>
            <a:ext cx="534006" cy="377714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E805FD5-4EDB-45E7-BDA8-39F421774C4F}"/>
              </a:ext>
            </a:extLst>
          </p:cNvPr>
          <p:cNvSpPr txBox="1"/>
          <p:nvPr/>
        </p:nvSpPr>
        <p:spPr>
          <a:xfrm>
            <a:off x="6096000" y="199135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Example</a:t>
            </a:r>
            <a:r>
              <a:rPr lang="cs-CZ" dirty="0"/>
              <a:t>: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7C7055-C83D-4417-899C-902AA995C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173" y="2003905"/>
            <a:ext cx="1494304" cy="4150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4766CF-1390-4767-92AD-E3F49211FDAC}"/>
              </a:ext>
            </a:extLst>
          </p:cNvPr>
          <p:cNvSpPr txBox="1"/>
          <p:nvPr/>
        </p:nvSpPr>
        <p:spPr>
          <a:xfrm>
            <a:off x="7187173" y="3216083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Reaction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coefficient</a:t>
            </a:r>
            <a:r>
              <a:rPr lang="cs-CZ" dirty="0"/>
              <a:t> (</a:t>
            </a:r>
            <a:r>
              <a:rPr lang="cs-CZ" dirty="0" err="1"/>
              <a:t>reaction</a:t>
            </a:r>
            <a:r>
              <a:rPr lang="cs-CZ" dirty="0"/>
              <a:t> </a:t>
            </a:r>
            <a:r>
              <a:rPr lang="cs-CZ" dirty="0" err="1"/>
              <a:t>constant</a:t>
            </a:r>
            <a:r>
              <a:rPr lang="cs-CZ" dirty="0"/>
              <a:t>)</a:t>
            </a:r>
            <a:endParaRPr lang="en-GB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497CAD-EC95-4DAE-A34E-918A6094D654}"/>
              </a:ext>
            </a:extLst>
          </p:cNvPr>
          <p:cNvCxnSpPr>
            <a:cxnSpLocks/>
          </p:cNvCxnSpPr>
          <p:nvPr/>
        </p:nvCxnSpPr>
        <p:spPr>
          <a:xfrm flipH="1" flipV="1">
            <a:off x="7762875" y="2418991"/>
            <a:ext cx="219683" cy="7387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7F3D167-4206-408E-B11F-6E9A45234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7202" y="3999852"/>
            <a:ext cx="1725956" cy="3128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4F996B-B9D5-4749-A6ED-B06FC1927A1F}"/>
              </a:ext>
            </a:extLst>
          </p:cNvPr>
          <p:cNvSpPr txBox="1"/>
          <p:nvPr/>
        </p:nvSpPr>
        <p:spPr>
          <a:xfrm>
            <a:off x="7872716" y="3943350"/>
            <a:ext cx="238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Obecně: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066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EC06-3054-4F92-854B-C943C80E8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Reaction</a:t>
            </a:r>
            <a:r>
              <a:rPr lang="cs-CZ" dirty="0"/>
              <a:t> </a:t>
            </a:r>
            <a:r>
              <a:rPr lang="cs-CZ" dirty="0" err="1"/>
              <a:t>order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74D2F-EB33-4948-902D-8940992B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98" y="1809750"/>
            <a:ext cx="2138854" cy="41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ECB7AB-C04B-4237-A54F-348512282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703" y="1809750"/>
            <a:ext cx="1396994" cy="419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3645ED-C44B-45FF-B548-CBADCA7E37C2}"/>
              </a:ext>
            </a:extLst>
          </p:cNvPr>
          <p:cNvSpPr txBox="1"/>
          <p:nvPr/>
        </p:nvSpPr>
        <p:spPr>
          <a:xfrm>
            <a:off x="7086600" y="1690688"/>
            <a:ext cx="440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order reaction in [A] and first order in [B], together second order</a:t>
            </a:r>
            <a:r>
              <a:rPr lang="cs-CZ" dirty="0"/>
              <a:t> </a:t>
            </a:r>
            <a:r>
              <a:rPr lang="cs-CZ" dirty="0" err="1"/>
              <a:t>reaction</a:t>
            </a:r>
            <a:r>
              <a:rPr lang="en-GB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29C5F-340C-49EF-BA4B-8C045D8BD88A}"/>
              </a:ext>
            </a:extLst>
          </p:cNvPr>
          <p:cNvSpPr txBox="1"/>
          <p:nvPr/>
        </p:nvSpPr>
        <p:spPr>
          <a:xfrm>
            <a:off x="647700" y="2562225"/>
            <a:ext cx="387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Overall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reaction</a:t>
            </a:r>
            <a:r>
              <a:rPr lang="cs-CZ" dirty="0"/>
              <a:t>: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5AAEC5-4B84-4E27-BDD4-02BF31A99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742" y="2562225"/>
            <a:ext cx="1447806" cy="361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7E8B9D-4EE0-4394-89EB-6A2203E939C2}"/>
              </a:ext>
            </a:extLst>
          </p:cNvPr>
          <p:cNvSpPr txBox="1"/>
          <p:nvPr/>
        </p:nvSpPr>
        <p:spPr>
          <a:xfrm>
            <a:off x="647700" y="3533775"/>
            <a:ext cx="732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reaction does not have to have an integer order. There are also zero-order reactions (does not depend on the concentration of the reactant)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FC44CC-20F9-45C3-A89F-63A528E6354A}"/>
              </a:ext>
            </a:extLst>
          </p:cNvPr>
          <p:cNvSpPr txBox="1"/>
          <p:nvPr/>
        </p:nvSpPr>
        <p:spPr>
          <a:xfrm>
            <a:off x="647700" y="4600575"/>
            <a:ext cx="688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But, it is not always possible to determine the order of the reaction: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45A036-8C0A-461F-8764-339603FD6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269" y="5285006"/>
            <a:ext cx="2115412" cy="7211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A1EBE8-9FE5-4D88-9B5D-3398D9180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844" y="5406389"/>
            <a:ext cx="2197061" cy="2487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46ECFE-8D01-4725-A050-EFB6F825D32A}"/>
              </a:ext>
            </a:extLst>
          </p:cNvPr>
          <p:cNvSpPr txBox="1"/>
          <p:nvPr/>
        </p:nvSpPr>
        <p:spPr>
          <a:xfrm>
            <a:off x="4086225" y="608647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Experimentálně zjištěno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F8323A-C5F8-418F-9E9B-D281DA3E9E27}"/>
              </a:ext>
            </a:extLst>
          </p:cNvPr>
          <p:cNvCxnSpPr>
            <a:cxnSpLocks/>
          </p:cNvCxnSpPr>
          <p:nvPr/>
        </p:nvCxnSpPr>
        <p:spPr>
          <a:xfrm flipH="1" flipV="1">
            <a:off x="3524681" y="5893427"/>
            <a:ext cx="534006" cy="377714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35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Elastic</a:t>
            </a:r>
            <a:r>
              <a:rPr lang="cs-CZ" dirty="0"/>
              <a:t> –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kinetic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reactants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conserved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Inealastic</a:t>
            </a:r>
            <a:r>
              <a:rPr lang="cs-CZ" dirty="0"/>
              <a:t> –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reaction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transformed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reactants</a:t>
            </a:r>
            <a:r>
              <a:rPr lang="cs-CZ" dirty="0"/>
              <a:t> (</a:t>
            </a:r>
            <a:r>
              <a:rPr lang="cs-CZ" dirty="0" err="1"/>
              <a:t>rotation</a:t>
            </a:r>
            <a:r>
              <a:rPr lang="cs-CZ" dirty="0"/>
              <a:t>, </a:t>
            </a:r>
            <a:r>
              <a:rPr lang="cs-CZ" dirty="0" err="1"/>
              <a:t>vibration</a:t>
            </a:r>
            <a:r>
              <a:rPr lang="cs-CZ" dirty="0"/>
              <a:t>) </a:t>
            </a:r>
          </a:p>
          <a:p>
            <a:endParaRPr lang="cs-CZ" dirty="0"/>
          </a:p>
          <a:p>
            <a:r>
              <a:rPr lang="en-GB" dirty="0"/>
              <a:t>Reactive (a special case of inelastic) – upon collision, chemical bonds are broken or created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1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984E-46FB-4D28-8F03-D8652208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reactions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D3861-877D-4C8B-B3EB-60EBE1D09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99" y="1847850"/>
            <a:ext cx="1511302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F386E7-CA44-422D-91ED-7E022C218879}"/>
              </a:ext>
            </a:extLst>
          </p:cNvPr>
          <p:cNvSpPr txBox="1"/>
          <p:nvPr/>
        </p:nvSpPr>
        <p:spPr>
          <a:xfrm>
            <a:off x="3438525" y="1914525"/>
            <a:ext cx="615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en-GB" dirty="0"/>
              <a:t>A second-order reaction, if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density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GB" dirty="0"/>
              <a:t>one reactant practically does not decrease, behaves as a first-order reaction (pseudo first-order reaction)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623C98-2CD3-46A6-A51D-390744D60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011" y="1914525"/>
            <a:ext cx="1120728" cy="369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89559F-F923-4DE7-BA86-29C0D3E05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47" y="3429000"/>
            <a:ext cx="1494454" cy="590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97CDDB-4DDB-47C6-B0E4-BFE39C502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587611"/>
            <a:ext cx="1066800" cy="730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D217D5-2029-42C3-A614-3432B3004A37}"/>
              </a:ext>
            </a:extLst>
          </p:cNvPr>
          <p:cNvSpPr txBox="1"/>
          <p:nvPr/>
        </p:nvSpPr>
        <p:spPr>
          <a:xfrm>
            <a:off x="4314339" y="3724275"/>
            <a:ext cx="4401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time it takes for the concentration to drop to half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9C82E4-7808-4C7C-AC35-0E6B34AC8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9950" y="4684126"/>
            <a:ext cx="730500" cy="6553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992347-4F10-4FC2-8FF3-B0F9A517F346}"/>
              </a:ext>
            </a:extLst>
          </p:cNvPr>
          <p:cNvSpPr txBox="1"/>
          <p:nvPr/>
        </p:nvSpPr>
        <p:spPr>
          <a:xfrm>
            <a:off x="4314338" y="4848225"/>
            <a:ext cx="440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time constant of the exponential decay</a:t>
            </a:r>
          </a:p>
        </p:txBody>
      </p:sp>
    </p:spTree>
    <p:extLst>
      <p:ext uri="{BB962C8B-B14F-4D97-AF65-F5344CB8AC3E}">
        <p14:creationId xmlns:p14="http://schemas.microsoft.com/office/powerpoint/2010/main" val="288489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5D5D-37F2-471C-B7BA-FBD02BCE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Second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reaction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EC38D-E297-4147-AE8E-FF4A0055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94" y="1690688"/>
            <a:ext cx="1497262" cy="666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378AFE-642C-4E75-B97F-AA5FFBA5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435" y="1590676"/>
            <a:ext cx="1932480" cy="8667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9B1D02-4EF3-423B-807F-2CD82EB5E4B0}"/>
              </a:ext>
            </a:extLst>
          </p:cNvPr>
          <p:cNvSpPr txBox="1"/>
          <p:nvPr/>
        </p:nvSpPr>
        <p:spPr>
          <a:xfrm>
            <a:off x="6010275" y="1866900"/>
            <a:ext cx="570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imagine what process in plasma this describes?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9E121B-36C6-41ED-AF34-EEBFA29EE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10" y="2457450"/>
            <a:ext cx="1388648" cy="8059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CF7C0D-B135-4886-B946-A5B2502A7DB4}"/>
              </a:ext>
            </a:extLst>
          </p:cNvPr>
          <p:cNvSpPr txBox="1"/>
          <p:nvPr/>
        </p:nvSpPr>
        <p:spPr>
          <a:xfrm>
            <a:off x="3467100" y="286040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depends on the initial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density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8DBFE8-4264-4329-9297-7E3CEF2493BA}"/>
              </a:ext>
            </a:extLst>
          </p:cNvPr>
          <p:cNvCxnSpPr>
            <a:cxnSpLocks/>
          </p:cNvCxnSpPr>
          <p:nvPr/>
        </p:nvCxnSpPr>
        <p:spPr>
          <a:xfrm flipH="1" flipV="1">
            <a:off x="2505075" y="3045072"/>
            <a:ext cx="896202" cy="51158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CF165B0-5C39-4C02-8F2C-36FFA1D95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551" y="2634331"/>
            <a:ext cx="1631380" cy="7762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A683EB-456A-4BEA-9753-2721F390C2DF}"/>
              </a:ext>
            </a:extLst>
          </p:cNvPr>
          <p:cNvSpPr txBox="1"/>
          <p:nvPr/>
        </p:nvSpPr>
        <p:spPr>
          <a:xfrm>
            <a:off x="9267931" y="2860406"/>
            <a:ext cx="25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reactions</a:t>
            </a:r>
            <a:r>
              <a:rPr lang="cs-CZ" dirty="0"/>
              <a:t>)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79CA81-B876-4CFF-B5C4-849CB5A3A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994" y="3594639"/>
            <a:ext cx="1541280" cy="6144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7C3CCA-5AB3-4B24-A96F-800A28C12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3839" y="4405947"/>
            <a:ext cx="2823836" cy="66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95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2311F-375C-4428-8DA7-54ECAEB65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786" y="342865"/>
            <a:ext cx="5513778" cy="6172270"/>
          </a:xfrm>
        </p:spPr>
      </p:pic>
    </p:spTree>
    <p:extLst>
      <p:ext uri="{BB962C8B-B14F-4D97-AF65-F5344CB8AC3E}">
        <p14:creationId xmlns:p14="http://schemas.microsoft.com/office/powerpoint/2010/main" val="3471950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12B0F-ABD9-42F1-979C-04B01ED8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Reaction</a:t>
            </a:r>
            <a:r>
              <a:rPr lang="cs-CZ" dirty="0"/>
              <a:t> </a:t>
            </a:r>
            <a:r>
              <a:rPr lang="cs-CZ" dirty="0" err="1"/>
              <a:t>equilibrium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D888D-DD9B-482E-B10A-ECECA73D3425}"/>
              </a:ext>
            </a:extLst>
          </p:cNvPr>
          <p:cNvSpPr txBox="1"/>
          <p:nvPr/>
        </p:nvSpPr>
        <p:spPr>
          <a:xfrm>
            <a:off x="714375" y="1690688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reaction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52478-F644-4399-A3AC-005617658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79" y="2276966"/>
            <a:ext cx="1563362" cy="595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641A68-CCEC-4A40-98AD-A970CAD2C1B4}"/>
              </a:ext>
            </a:extLst>
          </p:cNvPr>
          <p:cNvSpPr txBox="1"/>
          <p:nvPr/>
        </p:nvSpPr>
        <p:spPr>
          <a:xfrm>
            <a:off x="3933825" y="2276966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Forward and backward reaction at the same 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EADF22-2C53-4BFD-9B4E-89F159F54449}"/>
              </a:ext>
            </a:extLst>
          </p:cNvPr>
          <p:cNvCxnSpPr>
            <a:cxnSpLocks/>
          </p:cNvCxnSpPr>
          <p:nvPr/>
        </p:nvCxnSpPr>
        <p:spPr>
          <a:xfrm flipH="1">
            <a:off x="2790825" y="2487211"/>
            <a:ext cx="1143000" cy="87326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D131C95-9F4E-4950-8F32-1BDBF17D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3180240"/>
            <a:ext cx="2089666" cy="7154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618820-9591-48CC-B9B7-B0370DC66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286124"/>
            <a:ext cx="4180114" cy="60960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837FF4-026C-4D64-A71F-A00E20BDEB76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946916" y="3590925"/>
            <a:ext cx="2539484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43E24F7-FB72-4E35-A1E0-21EC8D08DE50}"/>
              </a:ext>
            </a:extLst>
          </p:cNvPr>
          <p:cNvSpPr txBox="1"/>
          <p:nvPr/>
        </p:nvSpPr>
        <p:spPr>
          <a:xfrm>
            <a:off x="2946916" y="3180240"/>
            <a:ext cx="253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beginning</a:t>
            </a:r>
            <a:r>
              <a:rPr lang="cs-CZ" dirty="0"/>
              <a:t> </a:t>
            </a:r>
            <a:r>
              <a:rPr lang="en-GB" dirty="0"/>
              <a:t>[B] = 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A3CFF8-7A5B-4C7F-A8D9-97249AB5C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615" y="4283464"/>
            <a:ext cx="1752602" cy="648462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A023A3-BF2C-43D1-932E-BE75F24FDE4F}"/>
              </a:ext>
            </a:extLst>
          </p:cNvPr>
          <p:cNvCxnSpPr>
            <a:cxnSpLocks/>
          </p:cNvCxnSpPr>
          <p:nvPr/>
        </p:nvCxnSpPr>
        <p:spPr>
          <a:xfrm flipH="1">
            <a:off x="3933825" y="3912415"/>
            <a:ext cx="1425833" cy="371049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AFC42FC-BCEA-4C67-9001-21B68730832E}"/>
              </a:ext>
            </a:extLst>
          </p:cNvPr>
          <p:cNvSpPr txBox="1"/>
          <p:nvPr/>
        </p:nvSpPr>
        <p:spPr>
          <a:xfrm>
            <a:off x="177800" y="5076825"/>
            <a:ext cx="522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 </a:t>
            </a:r>
            <a:r>
              <a:rPr lang="cs-CZ" dirty="0" err="1"/>
              <a:t>equilibrium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C17A23B-00FE-4E36-991F-1E3FF36EC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0506" y="5122313"/>
            <a:ext cx="740218" cy="3238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BA11E2-1A92-4F02-804F-BE3810039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2800" y="4989280"/>
            <a:ext cx="3613200" cy="58991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A63637-C5B8-42D8-951E-6D5CFC22BA8D}"/>
              </a:ext>
            </a:extLst>
          </p:cNvPr>
          <p:cNvCxnSpPr>
            <a:cxnSpLocks/>
          </p:cNvCxnSpPr>
          <p:nvPr/>
        </p:nvCxnSpPr>
        <p:spPr>
          <a:xfrm>
            <a:off x="6199317" y="5260632"/>
            <a:ext cx="963483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9195811-7F11-48CF-869B-F0F85F7B8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9303" y="4845187"/>
            <a:ext cx="1523298" cy="83089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9356A61-8D4A-4348-97A7-F180172A65EE}"/>
              </a:ext>
            </a:extLst>
          </p:cNvPr>
          <p:cNvSpPr txBox="1"/>
          <p:nvPr/>
        </p:nvSpPr>
        <p:spPr>
          <a:xfrm>
            <a:off x="7980952" y="4283464"/>
            <a:ext cx="383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Equilibrium</a:t>
            </a:r>
            <a:r>
              <a:rPr lang="cs-CZ" dirty="0"/>
              <a:t> </a:t>
            </a:r>
            <a:r>
              <a:rPr lang="cs-CZ" dirty="0" err="1"/>
              <a:t>constant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reaction</a:t>
            </a:r>
            <a:endParaRPr lang="en-GB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71567A4-01ED-40D2-945B-5FB881305D8F}"/>
              </a:ext>
            </a:extLst>
          </p:cNvPr>
          <p:cNvCxnSpPr>
            <a:cxnSpLocks/>
          </p:cNvCxnSpPr>
          <p:nvPr/>
        </p:nvCxnSpPr>
        <p:spPr>
          <a:xfrm flipH="1">
            <a:off x="7534275" y="4574832"/>
            <a:ext cx="446677" cy="547481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228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81BDB-0DBF-4EB1-9FB1-33FEA49B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65"/>
            <a:ext cx="10515600" cy="1325563"/>
          </a:xfrm>
        </p:spPr>
        <p:txBody>
          <a:bodyPr/>
          <a:lstStyle/>
          <a:p>
            <a:r>
              <a:rPr lang="en-GB" dirty="0"/>
              <a:t>Temperature dependence of reaction </a:t>
            </a:r>
            <a:br>
              <a:rPr lang="cs-CZ" dirty="0"/>
            </a:br>
            <a:r>
              <a:rPr lang="en-GB" dirty="0"/>
              <a:t>rate</a:t>
            </a:r>
            <a:r>
              <a:rPr lang="cs-CZ" dirty="0"/>
              <a:t> </a:t>
            </a:r>
            <a:r>
              <a:rPr lang="cs-CZ" dirty="0" err="1"/>
              <a:t>coefficient</a:t>
            </a:r>
            <a:r>
              <a:rPr lang="cs-CZ" dirty="0"/>
              <a:t> (</a:t>
            </a:r>
            <a:r>
              <a:rPr lang="cs-CZ" dirty="0" err="1"/>
              <a:t>example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59B1E-D53C-4C5B-B900-208EE44473D9}"/>
              </a:ext>
            </a:extLst>
          </p:cNvPr>
          <p:cNvSpPr txBox="1"/>
          <p:nvPr/>
        </p:nvSpPr>
        <p:spPr>
          <a:xfrm>
            <a:off x="762000" y="1690688"/>
            <a:ext cx="561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Arrhenius</a:t>
            </a:r>
            <a:r>
              <a:rPr lang="cs-CZ" dirty="0"/>
              <a:t> </a:t>
            </a:r>
            <a:r>
              <a:rPr lang="cs-CZ" dirty="0" err="1"/>
              <a:t>equation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AE259-8320-47A5-8C15-8A432AFEB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02" y="2720530"/>
            <a:ext cx="1823208" cy="721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BE2860-751F-479D-ACEA-32AD4F538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55" y="1840490"/>
            <a:ext cx="2632120" cy="3841252"/>
          </a:xfrm>
          <a:prstGeom prst="rect">
            <a:avLst/>
          </a:prstGeom>
        </p:spPr>
      </p:pic>
      <p:pic>
        <p:nvPicPr>
          <p:cNvPr id="9" name="Image12">
            <a:extLst>
              <a:ext uri="{FF2B5EF4-FFF2-40B4-BE49-F238E27FC236}">
                <a16:creationId xmlns:a16="http://schemas.microsoft.com/office/drawing/2014/main" id="{990BB333-6853-4392-978C-03DEDA835D87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89027" y="1404937"/>
            <a:ext cx="3166745" cy="3419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FEB2C5-AA77-4C2C-B505-91894E46C5AB}"/>
              </a:ext>
            </a:extLst>
          </p:cNvPr>
          <p:cNvSpPr txBox="1"/>
          <p:nvPr/>
        </p:nvSpPr>
        <p:spPr>
          <a:xfrm>
            <a:off x="6181725" y="4943078"/>
            <a:ext cx="4943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12.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Arrhenius plot of the r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eaction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rate coefficients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1200" baseline="30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HDa</a:t>
            </a:r>
            <a:r>
              <a:rPr lang="en-GB" sz="12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1200" baseline="30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HDb</a:t>
            </a:r>
            <a:r>
              <a:rPr lang="en-GB" sz="12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en-GB" sz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r>
              <a:rPr lang="en-GB" sz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N+ 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obtained in the present work in comparison with k</a:t>
            </a:r>
            <a:r>
              <a:rPr lang="en-GB" sz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pH2</a:t>
            </a:r>
            <a:r>
              <a:rPr lang="en-GB" sz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k</a:t>
            </a:r>
            <a:r>
              <a:rPr lang="en-GB" sz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oH2</a:t>
            </a:r>
            <a:r>
              <a:rPr lang="en-GB" sz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derived from the data by [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Zymak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2013]</a:t>
            </a:r>
            <a:r>
              <a:rPr lang="en-GB" sz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corresponding rate coefficients obtained from the fitted global model (model C in Table 2) are indicated by the solid curves (only the model values of 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oH2</a:t>
            </a:r>
            <a:r>
              <a:rPr lang="en-GB" sz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indicated by a dotted line to differentiate them from the nearly identical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1200" baseline="30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HDa</a:t>
            </a:r>
            <a:r>
              <a:rPr lang="en-GB" sz="12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curve)</a:t>
            </a:r>
            <a:r>
              <a:rPr lang="en-GB" sz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6EE962-93ED-490F-BEF1-C04CA0CF74A8}"/>
              </a:ext>
            </a:extLst>
          </p:cNvPr>
          <p:cNvSpPr txBox="1"/>
          <p:nvPr/>
        </p:nvSpPr>
        <p:spPr>
          <a:xfrm>
            <a:off x="1343025" y="206002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Activation</a:t>
            </a:r>
            <a:r>
              <a:rPr lang="cs-CZ" dirty="0"/>
              <a:t> </a:t>
            </a:r>
            <a:r>
              <a:rPr lang="cs-CZ" dirty="0" err="1"/>
              <a:t>energy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DD841D-3820-46AA-88BA-E7CEF470E8B6}"/>
              </a:ext>
            </a:extLst>
          </p:cNvPr>
          <p:cNvCxnSpPr>
            <a:cxnSpLocks/>
          </p:cNvCxnSpPr>
          <p:nvPr/>
        </p:nvCxnSpPr>
        <p:spPr>
          <a:xfrm flipH="1">
            <a:off x="2305050" y="2354899"/>
            <a:ext cx="159348" cy="365631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F4EEF00-93CC-4AA9-8304-345C29C31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26" y="437594"/>
            <a:ext cx="1705874" cy="21380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9E32D2-5EBC-4BD5-BDFE-CE5F5B789D32}"/>
              </a:ext>
            </a:extLst>
          </p:cNvPr>
          <p:cNvSpPr txBox="1"/>
          <p:nvPr/>
        </p:nvSpPr>
        <p:spPr>
          <a:xfrm>
            <a:off x="9467400" y="2619708"/>
            <a:ext cx="2219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Svante</a:t>
            </a:r>
            <a:r>
              <a:rPr lang="cs-CZ" dirty="0"/>
              <a:t> </a:t>
            </a:r>
            <a:r>
              <a:rPr lang="cs-CZ" dirty="0" err="1"/>
              <a:t>Arrhenius</a:t>
            </a:r>
            <a:endParaRPr lang="cs-CZ" dirty="0"/>
          </a:p>
          <a:p>
            <a:pPr algn="ctr"/>
            <a:r>
              <a:rPr lang="cs-CZ" dirty="0"/>
              <a:t>(1859-1927)</a:t>
            </a:r>
          </a:p>
          <a:p>
            <a:pPr algn="ctr"/>
            <a:r>
              <a:rPr lang="cs-CZ" dirty="0"/>
              <a:t>Nobel </a:t>
            </a:r>
            <a:r>
              <a:rPr lang="cs-CZ" dirty="0" err="1"/>
              <a:t>price</a:t>
            </a:r>
            <a:r>
              <a:rPr lang="cs-CZ" dirty="0"/>
              <a:t> 1902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476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2A40-AD4F-4FB2-8FA8-61AEAD1F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Arrhenius</a:t>
            </a:r>
            <a:r>
              <a:rPr lang="cs-CZ" dirty="0"/>
              <a:t> </a:t>
            </a:r>
            <a:r>
              <a:rPr lang="cs-CZ" dirty="0" err="1"/>
              <a:t>equation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F01D2-8F22-4641-9BCA-680B7F335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85" y="1846340"/>
            <a:ext cx="3202816" cy="400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F626EE-DB1F-41BB-8E99-989CF684A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608" y="2028825"/>
            <a:ext cx="1718734" cy="55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36345D-AA16-4D7D-BCFC-1B9282CE191E}"/>
              </a:ext>
            </a:extLst>
          </p:cNvPr>
          <p:cNvSpPr txBox="1"/>
          <p:nvPr/>
        </p:nvSpPr>
        <p:spPr>
          <a:xfrm>
            <a:off x="4274608" y="2885390"/>
            <a:ext cx="758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activation energy is the minimum kinetic energy of reactants required to form products</a:t>
            </a:r>
          </a:p>
        </p:txBody>
      </p:sp>
    </p:spTree>
    <p:extLst>
      <p:ext uri="{BB962C8B-B14F-4D97-AF65-F5344CB8AC3E}">
        <p14:creationId xmlns:p14="http://schemas.microsoft.com/office/powerpoint/2010/main" val="945946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3962400" cy="5334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en-US" sz="2400" b="1" u="sng"/>
              <a:t>Reaction rate coefficients</a:t>
            </a:r>
            <a:r>
              <a:rPr lang="en-US" altLang="en-US" sz="2400"/>
              <a:t>  </a:t>
            </a:r>
            <a:endParaRPr lang="cs-CZ" altLang="en-US" sz="2400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1524000" y="129540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800"/>
              <a:t>				reactants		products		rate coefficient</a:t>
            </a:r>
            <a:endParaRPr lang="cs-CZ" altLang="en-US" sz="1800"/>
          </a:p>
          <a:p>
            <a:pPr algn="ctr" eaLnBrk="1" hangingPunct="1">
              <a:lnSpc>
                <a:spcPct val="90000"/>
              </a:lnSpc>
            </a:pPr>
            <a:r>
              <a:rPr lang="en-US" altLang="en-US" sz="1800"/>
              <a:t>Electron atomic ion rec.		A</a:t>
            </a:r>
            <a:r>
              <a:rPr lang="en-US" altLang="en-US" sz="1800" baseline="30000"/>
              <a:t>+</a:t>
            </a:r>
            <a:r>
              <a:rPr lang="en-US" altLang="en-US" sz="1800"/>
              <a:t> + e</a:t>
            </a:r>
            <a:r>
              <a:rPr lang="en-US" altLang="en-US" sz="1800" baseline="30000"/>
              <a:t>-</a:t>
            </a:r>
            <a:r>
              <a:rPr lang="en-US" altLang="en-US" sz="1800"/>
              <a:t>	</a:t>
            </a:r>
            <a:r>
              <a:rPr lang="en-US" altLang="en-US" sz="1800">
                <a:sym typeface="Wingdings" pitchFamily="2" charset="2"/>
              </a:rPr>
              <a:t></a:t>
            </a:r>
            <a:r>
              <a:rPr lang="en-US" altLang="en-US" sz="1800"/>
              <a:t>	A + h</a:t>
            </a:r>
            <a:r>
              <a:rPr lang="en-US" altLang="en-US" sz="1800">
                <a:latin typeface="Symbol" pitchFamily="18" charset="2"/>
              </a:rPr>
              <a:t>n</a:t>
            </a:r>
            <a:r>
              <a:rPr lang="en-US" altLang="en-US" sz="1800"/>
              <a:t>		~10</a:t>
            </a:r>
            <a:r>
              <a:rPr lang="en-US" altLang="en-US" sz="1800" baseline="30000"/>
              <a:t>-11</a:t>
            </a:r>
            <a:r>
              <a:rPr lang="en-US" altLang="en-US" sz="1800"/>
              <a:t>cm</a:t>
            </a:r>
            <a:r>
              <a:rPr lang="en-US" altLang="en-US" sz="1800" baseline="30000"/>
              <a:t>3</a:t>
            </a:r>
            <a:r>
              <a:rPr lang="en-US" altLang="en-US" sz="1800"/>
              <a:t>s</a:t>
            </a:r>
            <a:r>
              <a:rPr lang="en-US" altLang="en-US" sz="1800" baseline="30000"/>
              <a:t>-1</a:t>
            </a:r>
            <a:r>
              <a:rPr lang="cs-CZ" altLang="en-US" sz="1800"/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800"/>
              <a:t>Electron - ion recomb.		O</a:t>
            </a:r>
            <a:r>
              <a:rPr lang="en-US" altLang="en-US" sz="1800" baseline="-25000"/>
              <a:t>2</a:t>
            </a:r>
            <a:r>
              <a:rPr lang="en-US" altLang="en-US" sz="1800" baseline="30000"/>
              <a:t>+ </a:t>
            </a:r>
            <a:r>
              <a:rPr lang="en-US" altLang="en-US" sz="1800"/>
              <a:t>+ e</a:t>
            </a:r>
            <a:r>
              <a:rPr lang="en-US" altLang="en-US" sz="1800" baseline="30000"/>
              <a:t>-</a:t>
            </a:r>
            <a:r>
              <a:rPr lang="en-US" altLang="en-US" sz="1800"/>
              <a:t>	 </a:t>
            </a:r>
            <a:r>
              <a:rPr lang="en-US" altLang="en-US" sz="1800">
                <a:sym typeface="Wingdings" pitchFamily="2" charset="2"/>
              </a:rPr>
              <a:t></a:t>
            </a:r>
            <a:r>
              <a:rPr lang="en-US" altLang="en-US" sz="1800"/>
              <a:t> 	O + O		2x10</a:t>
            </a:r>
            <a:r>
              <a:rPr lang="en-US" altLang="en-US" sz="1800" baseline="30000"/>
              <a:t>-7</a:t>
            </a:r>
            <a:r>
              <a:rPr lang="en-US" altLang="en-US" sz="1800"/>
              <a:t>cm</a:t>
            </a:r>
            <a:r>
              <a:rPr lang="en-US" altLang="en-US" sz="1800" baseline="30000"/>
              <a:t>3</a:t>
            </a:r>
            <a:r>
              <a:rPr lang="en-US" altLang="en-US" sz="1800"/>
              <a:t>s</a:t>
            </a:r>
            <a:r>
              <a:rPr lang="en-US" altLang="en-US" sz="1800" baseline="30000"/>
              <a:t>-1</a:t>
            </a:r>
            <a:endParaRPr lang="cs-CZ" altLang="en-US" sz="1800"/>
          </a:p>
          <a:p>
            <a:pPr algn="ctr" eaLnBrk="1" hangingPunct="1">
              <a:lnSpc>
                <a:spcPct val="90000"/>
              </a:lnSpc>
            </a:pPr>
            <a:r>
              <a:rPr lang="en-US" altLang="en-US" sz="1800"/>
              <a:t>Electron – cluster</a:t>
            </a:r>
            <a:r>
              <a:rPr lang="cs-CZ" altLang="en-US" sz="1800"/>
              <a:t> </a:t>
            </a:r>
            <a:r>
              <a:rPr lang="en-US" altLang="en-US" sz="1800"/>
              <a:t>ion recomb.	H</a:t>
            </a:r>
            <a:r>
              <a:rPr lang="en-US" altLang="en-US" sz="1800" baseline="-25000"/>
              <a:t>5</a:t>
            </a:r>
            <a:r>
              <a:rPr lang="en-US" altLang="en-US" sz="1800" baseline="30000"/>
              <a:t>+ </a:t>
            </a:r>
            <a:r>
              <a:rPr lang="en-US" altLang="en-US" sz="1800"/>
              <a:t>+ e</a:t>
            </a:r>
            <a:r>
              <a:rPr lang="en-US" altLang="en-US" sz="1800" baseline="30000"/>
              <a:t>-</a:t>
            </a:r>
            <a:r>
              <a:rPr lang="en-US" altLang="en-US" sz="1800"/>
              <a:t>	 </a:t>
            </a:r>
            <a:r>
              <a:rPr lang="en-US" altLang="en-US" sz="1800">
                <a:sym typeface="Wingdings" pitchFamily="2" charset="2"/>
              </a:rPr>
              <a:t></a:t>
            </a:r>
            <a:r>
              <a:rPr lang="en-US" altLang="en-US" sz="1800"/>
              <a:t> 	products		3.5x10</a:t>
            </a:r>
            <a:r>
              <a:rPr lang="en-US" altLang="en-US" sz="1800" baseline="30000"/>
              <a:t>-6</a:t>
            </a:r>
            <a:r>
              <a:rPr lang="en-US" altLang="en-US" sz="1800"/>
              <a:t>cm</a:t>
            </a:r>
            <a:r>
              <a:rPr lang="en-US" altLang="en-US" sz="1800" baseline="30000"/>
              <a:t>3</a:t>
            </a:r>
            <a:r>
              <a:rPr lang="en-US" altLang="en-US" sz="1800"/>
              <a:t>s</a:t>
            </a:r>
            <a:r>
              <a:rPr lang="en-US" altLang="en-US" sz="1800" baseline="30000"/>
              <a:t>-1</a:t>
            </a:r>
            <a:endParaRPr lang="cs-CZ" altLang="en-US" sz="1800" baseline="30000"/>
          </a:p>
          <a:p>
            <a:pPr algn="ctr" eaLnBrk="1" hangingPunct="1">
              <a:lnSpc>
                <a:spcPct val="90000"/>
              </a:lnSpc>
            </a:pPr>
            <a:r>
              <a:rPr lang="en-US" altLang="en-US" sz="1800"/>
              <a:t>Ion – ion recombination		Ar</a:t>
            </a:r>
            <a:r>
              <a:rPr lang="en-US" altLang="en-US" sz="1800" baseline="30000"/>
              <a:t>+ </a:t>
            </a:r>
            <a:r>
              <a:rPr lang="en-US" altLang="en-US" sz="1800"/>
              <a:t>+ Cl</a:t>
            </a:r>
            <a:r>
              <a:rPr lang="en-US" altLang="en-US" sz="1800" baseline="30000"/>
              <a:t>-</a:t>
            </a:r>
            <a:r>
              <a:rPr lang="en-US" altLang="en-US" sz="1800"/>
              <a:t>	 </a:t>
            </a:r>
            <a:r>
              <a:rPr lang="en-US" altLang="en-US" sz="1800">
                <a:sym typeface="Wingdings" pitchFamily="2" charset="2"/>
              </a:rPr>
              <a:t></a:t>
            </a:r>
            <a:r>
              <a:rPr lang="en-US" altLang="en-US" sz="1800"/>
              <a:t> 	Ar + Cl		2x10</a:t>
            </a:r>
            <a:r>
              <a:rPr lang="en-US" altLang="en-US" sz="1800" baseline="30000"/>
              <a:t>-8</a:t>
            </a:r>
            <a:r>
              <a:rPr lang="en-US" altLang="en-US" sz="1800"/>
              <a:t>cm</a:t>
            </a:r>
            <a:r>
              <a:rPr lang="en-US" altLang="en-US" sz="1800" baseline="30000"/>
              <a:t>3</a:t>
            </a:r>
            <a:r>
              <a:rPr lang="en-US" altLang="en-US" sz="1800"/>
              <a:t>s</a:t>
            </a:r>
            <a:r>
              <a:rPr lang="en-US" altLang="en-US" sz="1800" baseline="30000"/>
              <a:t>-1</a:t>
            </a:r>
            <a:endParaRPr lang="en-US" altLang="en-US" sz="1800"/>
          </a:p>
          <a:p>
            <a:pPr algn="ctr" eaLnBrk="1" hangingPunct="1">
              <a:lnSpc>
                <a:spcPct val="90000"/>
              </a:lnSpc>
            </a:pPr>
            <a:r>
              <a:rPr lang="en-US" altLang="en-US" sz="1800" b="1">
                <a:solidFill>
                  <a:srgbClr val="FF0000"/>
                </a:solidFill>
              </a:rPr>
              <a:t>Ion – molecule reactions		H</a:t>
            </a:r>
            <a:r>
              <a:rPr lang="en-US" altLang="en-US" sz="1800" b="1" baseline="-25000">
                <a:solidFill>
                  <a:srgbClr val="FF0000"/>
                </a:solidFill>
              </a:rPr>
              <a:t>2</a:t>
            </a:r>
            <a:r>
              <a:rPr lang="en-US" altLang="en-US" sz="1800" b="1" baseline="30000">
                <a:solidFill>
                  <a:srgbClr val="FF0000"/>
                </a:solidFill>
              </a:rPr>
              <a:t>+ </a:t>
            </a:r>
            <a:r>
              <a:rPr lang="en-US" altLang="en-US" sz="1800" b="1">
                <a:solidFill>
                  <a:srgbClr val="FF0000"/>
                </a:solidFill>
              </a:rPr>
              <a:t>+ H</a:t>
            </a:r>
            <a:r>
              <a:rPr lang="en-US" altLang="en-US" sz="1800" b="1" baseline="-25000">
                <a:solidFill>
                  <a:srgbClr val="FF0000"/>
                </a:solidFill>
              </a:rPr>
              <a:t>2</a:t>
            </a:r>
            <a:r>
              <a:rPr lang="en-US" altLang="en-US" sz="1800" b="1">
                <a:solidFill>
                  <a:srgbClr val="FF0000"/>
                </a:solidFill>
              </a:rPr>
              <a:t>, </a:t>
            </a:r>
            <a:r>
              <a:rPr lang="en-US" altLang="en-US" sz="1800">
                <a:sym typeface="Wingdings" pitchFamily="2" charset="2"/>
              </a:rPr>
              <a:t></a:t>
            </a:r>
            <a:r>
              <a:rPr lang="en-US" altLang="en-US" sz="1800" b="1">
                <a:solidFill>
                  <a:srgbClr val="FF0000"/>
                </a:solidFill>
              </a:rPr>
              <a:t> 	H</a:t>
            </a:r>
            <a:r>
              <a:rPr lang="en-US" altLang="en-US" sz="1800" b="1" baseline="-25000">
                <a:solidFill>
                  <a:srgbClr val="FF0000"/>
                </a:solidFill>
              </a:rPr>
              <a:t>3</a:t>
            </a:r>
            <a:r>
              <a:rPr lang="en-US" altLang="en-US" sz="1800" b="1" baseline="30000">
                <a:solidFill>
                  <a:srgbClr val="FF0000"/>
                </a:solidFill>
              </a:rPr>
              <a:t>+</a:t>
            </a:r>
            <a:r>
              <a:rPr lang="en-US" altLang="en-US" sz="1800" b="1">
                <a:solidFill>
                  <a:srgbClr val="FF0000"/>
                </a:solidFill>
              </a:rPr>
              <a:t> + H		2x10</a:t>
            </a:r>
            <a:r>
              <a:rPr lang="en-US" altLang="en-US" sz="1800" b="1" baseline="30000">
                <a:solidFill>
                  <a:srgbClr val="FF0000"/>
                </a:solidFill>
              </a:rPr>
              <a:t>-9</a:t>
            </a:r>
            <a:r>
              <a:rPr lang="en-US" altLang="en-US" sz="1800" b="1">
                <a:solidFill>
                  <a:srgbClr val="FF0000"/>
                </a:solidFill>
              </a:rPr>
              <a:t>cm</a:t>
            </a:r>
            <a:r>
              <a:rPr lang="en-US" altLang="en-US" sz="1800" b="1" baseline="30000">
                <a:solidFill>
                  <a:srgbClr val="FF0000"/>
                </a:solidFill>
              </a:rPr>
              <a:t>3</a:t>
            </a:r>
            <a:r>
              <a:rPr lang="en-US" altLang="en-US" sz="1800" b="1">
                <a:solidFill>
                  <a:srgbClr val="FF0000"/>
                </a:solidFill>
              </a:rPr>
              <a:t>s</a:t>
            </a:r>
            <a:r>
              <a:rPr lang="en-US" altLang="en-US" sz="1800" b="1" baseline="30000">
                <a:solidFill>
                  <a:srgbClr val="FF0000"/>
                </a:solidFill>
              </a:rPr>
              <a:t>-1</a:t>
            </a:r>
            <a:endParaRPr lang="en-US" altLang="en-US" sz="1800" b="1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					H</a:t>
            </a:r>
            <a:r>
              <a:rPr lang="en-US" altLang="en-US" sz="1800" b="1" baseline="-25000">
                <a:solidFill>
                  <a:srgbClr val="FF0000"/>
                </a:solidFill>
              </a:rPr>
              <a:t>3</a:t>
            </a:r>
            <a:r>
              <a:rPr lang="en-US" altLang="en-US" sz="1800" b="1" baseline="30000">
                <a:solidFill>
                  <a:srgbClr val="FF0000"/>
                </a:solidFill>
              </a:rPr>
              <a:t>+ </a:t>
            </a:r>
            <a:r>
              <a:rPr lang="en-US" altLang="en-US" sz="1800" b="1">
                <a:solidFill>
                  <a:srgbClr val="FF0000"/>
                </a:solidFill>
              </a:rPr>
              <a:t>+ H</a:t>
            </a:r>
            <a:r>
              <a:rPr lang="en-US" altLang="en-US" sz="1800" b="1" baseline="-25000">
                <a:solidFill>
                  <a:srgbClr val="FF0000"/>
                </a:solidFill>
              </a:rPr>
              <a:t>2</a:t>
            </a:r>
            <a:r>
              <a:rPr lang="en-US" altLang="en-US" sz="1800" b="1">
                <a:solidFill>
                  <a:srgbClr val="FF0000"/>
                </a:solidFill>
              </a:rPr>
              <a:t>  + He </a:t>
            </a:r>
            <a:r>
              <a:rPr lang="en-US" altLang="en-US" sz="1800">
                <a:sym typeface="Wingdings" pitchFamily="2" charset="2"/>
              </a:rPr>
              <a:t></a:t>
            </a:r>
            <a:r>
              <a:rPr lang="en-US" altLang="en-US" sz="1800" b="1">
                <a:solidFill>
                  <a:srgbClr val="FF0000"/>
                </a:solidFill>
              </a:rPr>
              <a:t> 	H</a:t>
            </a:r>
            <a:r>
              <a:rPr lang="en-US" altLang="en-US" sz="1800" b="1" baseline="-25000">
                <a:solidFill>
                  <a:srgbClr val="FF0000"/>
                </a:solidFill>
              </a:rPr>
              <a:t>5</a:t>
            </a:r>
            <a:r>
              <a:rPr lang="en-US" altLang="en-US" sz="1800" b="1" baseline="30000">
                <a:solidFill>
                  <a:srgbClr val="FF0000"/>
                </a:solidFill>
              </a:rPr>
              <a:t>+</a:t>
            </a:r>
            <a:r>
              <a:rPr lang="en-US" altLang="en-US" sz="1800" b="1">
                <a:solidFill>
                  <a:srgbClr val="FF0000"/>
                </a:solidFill>
              </a:rPr>
              <a:t> + He		k</a:t>
            </a:r>
            <a:r>
              <a:rPr lang="en-US" altLang="en-US" sz="1800" b="1" baseline="-25000">
                <a:solidFill>
                  <a:srgbClr val="FF0000"/>
                </a:solidFill>
              </a:rPr>
              <a:t>eff BIN</a:t>
            </a:r>
            <a:r>
              <a:rPr lang="en-US" altLang="en-US" sz="1800" b="1">
                <a:solidFill>
                  <a:srgbClr val="FF0000"/>
                </a:solidFill>
              </a:rPr>
              <a:t>= k</a:t>
            </a:r>
            <a:r>
              <a:rPr lang="en-US" altLang="en-US" sz="1800" b="1" baseline="-25000">
                <a:solidFill>
                  <a:srgbClr val="FF0000"/>
                </a:solidFill>
              </a:rPr>
              <a:t>3</a:t>
            </a:r>
            <a:r>
              <a:rPr lang="en-US" altLang="en-US" sz="1800" b="1">
                <a:solidFill>
                  <a:srgbClr val="FF0000"/>
                </a:solidFill>
              </a:rPr>
              <a:t>x[He]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								k</a:t>
            </a:r>
            <a:r>
              <a:rPr lang="en-US" altLang="en-US" sz="1800" b="1" baseline="-25000">
                <a:solidFill>
                  <a:srgbClr val="FF0000"/>
                </a:solidFill>
              </a:rPr>
              <a:t>3</a:t>
            </a:r>
            <a:r>
              <a:rPr lang="en-US" altLang="en-US" sz="1800" b="1">
                <a:solidFill>
                  <a:srgbClr val="FF0000"/>
                </a:solidFill>
              </a:rPr>
              <a:t>&lt;2x10</a:t>
            </a:r>
            <a:r>
              <a:rPr lang="en-US" altLang="en-US" sz="1800" b="1" baseline="30000">
                <a:solidFill>
                  <a:srgbClr val="FF0000"/>
                </a:solidFill>
              </a:rPr>
              <a:t>-29</a:t>
            </a:r>
            <a:r>
              <a:rPr lang="en-US" altLang="en-US" sz="1800" b="1">
                <a:solidFill>
                  <a:srgbClr val="FF0000"/>
                </a:solidFill>
              </a:rPr>
              <a:t>cm</a:t>
            </a:r>
            <a:r>
              <a:rPr lang="en-US" altLang="en-US" sz="1800" b="1" baseline="30000">
                <a:solidFill>
                  <a:srgbClr val="FF0000"/>
                </a:solidFill>
              </a:rPr>
              <a:t>6</a:t>
            </a:r>
            <a:r>
              <a:rPr lang="en-US" altLang="en-US" sz="1800" b="1">
                <a:solidFill>
                  <a:srgbClr val="FF0000"/>
                </a:solidFill>
              </a:rPr>
              <a:t>s</a:t>
            </a:r>
            <a:r>
              <a:rPr lang="en-US" altLang="en-US" sz="1800" b="1" baseline="30000">
                <a:solidFill>
                  <a:srgbClr val="FF0000"/>
                </a:solidFill>
              </a:rPr>
              <a:t>-1</a:t>
            </a:r>
            <a:endParaRPr lang="en-US" altLang="en-US" sz="1800" b="1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sz="1800"/>
              <a:t>Attachment			CCl</a:t>
            </a:r>
            <a:r>
              <a:rPr lang="en-US" altLang="en-US" sz="1800" baseline="-25000"/>
              <a:t>4</a:t>
            </a:r>
            <a:r>
              <a:rPr lang="en-US" altLang="en-US" sz="1800" baseline="30000"/>
              <a:t> </a:t>
            </a:r>
            <a:r>
              <a:rPr lang="en-US" altLang="en-US" sz="1800"/>
              <a:t>+ e</a:t>
            </a:r>
            <a:r>
              <a:rPr lang="en-US" altLang="en-US" sz="1800" baseline="30000"/>
              <a:t>-</a:t>
            </a:r>
            <a:r>
              <a:rPr lang="en-US" altLang="en-US" sz="1800"/>
              <a:t>		Cl</a:t>
            </a:r>
            <a:r>
              <a:rPr lang="en-US" altLang="en-US" sz="1800" baseline="30000"/>
              <a:t>- </a:t>
            </a:r>
            <a:r>
              <a:rPr lang="en-US" altLang="en-US" sz="1800"/>
              <a:t>+CCl</a:t>
            </a:r>
            <a:r>
              <a:rPr lang="en-US" altLang="en-US" sz="1800" baseline="-25000"/>
              <a:t>3</a:t>
            </a:r>
            <a:r>
              <a:rPr lang="en-US" altLang="en-US" sz="1800"/>
              <a:t>		 ~10</a:t>
            </a:r>
            <a:r>
              <a:rPr lang="en-US" altLang="en-US" sz="1800" baseline="30000"/>
              <a:t>-</a:t>
            </a:r>
            <a:r>
              <a:rPr lang="cs-CZ" altLang="en-US" sz="1800" baseline="30000"/>
              <a:t>7</a:t>
            </a:r>
            <a:r>
              <a:rPr lang="en-US" altLang="en-US" sz="1800"/>
              <a:t>cm</a:t>
            </a:r>
            <a:r>
              <a:rPr lang="en-US" altLang="en-US" sz="1800" baseline="30000"/>
              <a:t>3</a:t>
            </a:r>
            <a:r>
              <a:rPr lang="en-US" altLang="en-US" sz="1800"/>
              <a:t>s</a:t>
            </a:r>
            <a:r>
              <a:rPr lang="en-US" altLang="en-US" sz="1800" baseline="30000"/>
              <a:t>-1</a:t>
            </a:r>
            <a:endParaRPr lang="en-US" altLang="en-US" sz="1800"/>
          </a:p>
          <a:p>
            <a:pPr algn="ctr" eaLnBrk="1" hangingPunct="1">
              <a:lnSpc>
                <a:spcPct val="90000"/>
              </a:lnSpc>
            </a:pPr>
            <a:r>
              <a:rPr lang="en-US" altLang="en-US" sz="1800"/>
              <a:t>Penning ionization 		He</a:t>
            </a:r>
            <a:r>
              <a:rPr lang="en-US" altLang="en-US" sz="1800" baseline="30000"/>
              <a:t>*</a:t>
            </a:r>
            <a:r>
              <a:rPr lang="en-US" altLang="en-US" sz="1800"/>
              <a:t> + Ar		Ar</a:t>
            </a:r>
            <a:r>
              <a:rPr lang="en-US" altLang="en-US" sz="1800" baseline="30000"/>
              <a:t>+</a:t>
            </a:r>
            <a:r>
              <a:rPr lang="en-US" altLang="en-US" sz="1800"/>
              <a:t> + e</a:t>
            </a:r>
            <a:r>
              <a:rPr lang="en-US" altLang="en-US" sz="1800" baseline="30000"/>
              <a:t>-</a:t>
            </a:r>
            <a:r>
              <a:rPr lang="en-US" altLang="en-US" sz="1800"/>
              <a:t> + He	 7x10</a:t>
            </a:r>
            <a:r>
              <a:rPr lang="en-US" altLang="en-US" sz="1800" baseline="30000"/>
              <a:t>-11</a:t>
            </a:r>
            <a:r>
              <a:rPr lang="en-US" altLang="en-US" sz="1800"/>
              <a:t>c	.</a:t>
            </a:r>
            <a:endParaRPr lang="cs-CZ" altLang="en-US" sz="1800"/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752975"/>
            <a:ext cx="2895600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3019425" y="609600"/>
            <a:ext cx="6000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Typical values of at 300K (approximate values)</a:t>
            </a:r>
          </a:p>
        </p:txBody>
      </p:sp>
    </p:spTree>
    <p:extLst>
      <p:ext uri="{BB962C8B-B14F-4D97-AF65-F5344CB8AC3E}">
        <p14:creationId xmlns:p14="http://schemas.microsoft.com/office/powerpoint/2010/main" val="331455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Collisions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371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relative</a:t>
            </a:r>
            <a:r>
              <a:rPr lang="cs-CZ" dirty="0"/>
              <a:t> </a:t>
            </a:r>
            <a:r>
              <a:rPr lang="cs-CZ" dirty="0" err="1"/>
              <a:t>velocity</a:t>
            </a:r>
            <a:r>
              <a:rPr lang="cs-CZ" dirty="0"/>
              <a:t>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1981201"/>
            <a:ext cx="1247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2590801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determines the energy available in the collision and usable, for example, to overcome the activation energy of the reaction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3657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kinetic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reactants</a:t>
            </a:r>
            <a:r>
              <a:rPr lang="cs-CZ" dirty="0"/>
              <a:t>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114801"/>
            <a:ext cx="24288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00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4900612" y="5181600"/>
            <a:ext cx="509588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57600" y="5638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Center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velocity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95801"/>
            <a:ext cx="20764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5276850"/>
            <a:ext cx="1266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6324600" y="5159619"/>
            <a:ext cx="127672" cy="5011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57150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Reduced</a:t>
            </a:r>
            <a:r>
              <a:rPr lang="cs-CZ" dirty="0"/>
              <a:t> </a:t>
            </a:r>
            <a:r>
              <a:rPr lang="cs-CZ" dirty="0" err="1"/>
              <a:t>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6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Collisions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371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Total</a:t>
            </a:r>
            <a:r>
              <a:rPr lang="cs-CZ" dirty="0"/>
              <a:t> impulse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conserved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collision</a:t>
            </a:r>
            <a:r>
              <a:rPr lang="cs-CZ" dirty="0"/>
              <a:t>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2705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495800" y="2638426"/>
            <a:ext cx="0" cy="5619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3414346"/>
            <a:ext cx="2143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4400" y="2424709"/>
            <a:ext cx="4132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kinetic energy associated with the </a:t>
            </a:r>
            <a:r>
              <a:rPr lang="en-GB" dirty="0" err="1"/>
              <a:t>center</a:t>
            </a:r>
            <a:r>
              <a:rPr lang="en-GB" dirty="0"/>
              <a:t> of mass must be conserved during the collision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72353" y="3962401"/>
            <a:ext cx="0" cy="13527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3014" y="4114801"/>
            <a:ext cx="4513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Only the kinetic energy arising from the relative velocity of the particles is usable, for example, to overcome the activation energy of a reaction, internal excitation, etc.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53" y="5486401"/>
            <a:ext cx="1447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0" y="554569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Srážková energie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1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Collisions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524000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energy is conserved - before the collision it is kinetic energy + internal energy of reactants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19" y="2209801"/>
            <a:ext cx="3219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286000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223361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Reaction</a:t>
            </a:r>
            <a:r>
              <a:rPr lang="cs-CZ" dirty="0"/>
              <a:t> </a:t>
            </a:r>
            <a:r>
              <a:rPr lang="cs-CZ" dirty="0" err="1"/>
              <a:t>enthalpy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0 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2752726"/>
            <a:ext cx="3088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positive if energy is consumed during the reaction (endoergic reaction)</a:t>
            </a:r>
            <a:endParaRPr lang="cs-CZ" dirty="0"/>
          </a:p>
          <a:p>
            <a:endParaRPr lang="cs-CZ" dirty="0"/>
          </a:p>
          <a:p>
            <a:r>
              <a:rPr lang="en-GB" dirty="0"/>
              <a:t>negative if energy is released during the reaction (exoergic reaction)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0169" y="5486401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we talk about individual reactive collisions, the terms endoergic and exoergic are used instead of endothermic and exothermic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9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parameter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17" y="1752600"/>
            <a:ext cx="3783766" cy="22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514601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81826" y="2514600"/>
            <a:ext cx="3249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response probability as a function of the collision parameter is called the opacity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7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Cross</a:t>
            </a:r>
            <a:r>
              <a:rPr lang="cs-CZ" dirty="0"/>
              <a:t> </a:t>
            </a:r>
            <a:r>
              <a:rPr lang="cs-CZ" dirty="0" err="1"/>
              <a:t>section</a:t>
            </a:r>
            <a:r>
              <a:rPr lang="cs-CZ" dirty="0"/>
              <a:t> (</a:t>
            </a:r>
            <a:r>
              <a:rPr lang="cs-CZ" dirty="0" err="1"/>
              <a:t>collisional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2376488"/>
            <a:ext cx="82962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4953001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the case of attractive interactions between reactants, collision parameters larger than d can lead to collision - in which case the collision effective cross-section will be larger than in the case of this "billiard" sphere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4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Cross</a:t>
            </a:r>
            <a:r>
              <a:rPr lang="cs-CZ" dirty="0"/>
              <a:t> </a:t>
            </a:r>
            <a:r>
              <a:rPr lang="cs-CZ" dirty="0" err="1"/>
              <a:t>section</a:t>
            </a:r>
            <a:r>
              <a:rPr lang="cs-CZ" dirty="0"/>
              <a:t> (</a:t>
            </a:r>
            <a:r>
              <a:rPr lang="cs-CZ" dirty="0" err="1"/>
              <a:t>reaction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1"/>
            <a:ext cx="895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521869" y="1901337"/>
            <a:ext cx="821531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43400" y="2358537"/>
            <a:ext cx="403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every collision leads to a reaction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81326"/>
            <a:ext cx="1257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2634" y="3124200"/>
            <a:ext cx="307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For</a:t>
            </a:r>
            <a:r>
              <a:rPr lang="cs-CZ" dirty="0"/>
              <a:t> solid </a:t>
            </a:r>
            <a:r>
              <a:rPr lang="cs-CZ" dirty="0" err="1"/>
              <a:t>ball</a:t>
            </a:r>
            <a:r>
              <a:rPr lang="cs-CZ" dirty="0"/>
              <a:t> model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46" y="3955073"/>
            <a:ext cx="4448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33" y="4962526"/>
            <a:ext cx="625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6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Dependence on </a:t>
            </a:r>
            <a:r>
              <a:rPr lang="cs-CZ" dirty="0" err="1"/>
              <a:t>collision</a:t>
            </a:r>
            <a:r>
              <a:rPr lang="cs-CZ" dirty="0"/>
              <a:t> </a:t>
            </a:r>
            <a:r>
              <a:rPr lang="cs-CZ" dirty="0" err="1"/>
              <a:t>energy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800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9144001" y="3505200"/>
            <a:ext cx="152401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8400" y="4267201"/>
            <a:ext cx="464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Often a very small value – the effective cross-section decreases with increasing energy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4114801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greater the speed of the reactants, the less time they have for mutual attractive action, the limit is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65" y="5057955"/>
            <a:ext cx="742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1" y="5029379"/>
            <a:ext cx="7334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638801"/>
            <a:ext cx="2390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64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988</Words>
  <Application>Microsoft Office PowerPoint</Application>
  <PresentationFormat>Widescreen</PresentationFormat>
  <Paragraphs>109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Office Theme</vt:lpstr>
      <vt:lpstr>Collisions</vt:lpstr>
      <vt:lpstr>Collisions</vt:lpstr>
      <vt:lpstr>Collisions</vt:lpstr>
      <vt:lpstr>Collisions</vt:lpstr>
      <vt:lpstr>Collisions</vt:lpstr>
      <vt:lpstr>Impact parameter</vt:lpstr>
      <vt:lpstr>Cross section (collisional)</vt:lpstr>
      <vt:lpstr>Cross section (reaction)</vt:lpstr>
      <vt:lpstr>Dependence on collision energy</vt:lpstr>
      <vt:lpstr>Differencial cross section</vt:lpstr>
      <vt:lpstr>Impulse moment</vt:lpstr>
      <vt:lpstr>PES – Potential Energy Surface</vt:lpstr>
      <vt:lpstr>PES – Potential Energy Surface</vt:lpstr>
      <vt:lpstr>Interactions between atoms, molecules and ions</vt:lpstr>
      <vt:lpstr>PES – polyatomic systems</vt:lpstr>
      <vt:lpstr>Rate coefficient (reaction rate constant)</vt:lpstr>
      <vt:lpstr>Rate constants of reactions – chemical kinetics</vt:lpstr>
      <vt:lpstr>Rate constants of reactions – chemical kinetics</vt:lpstr>
      <vt:lpstr>Reaction order</vt:lpstr>
      <vt:lpstr>First order reactions</vt:lpstr>
      <vt:lpstr>Second order reaction</vt:lpstr>
      <vt:lpstr>PowerPoint Presentation</vt:lpstr>
      <vt:lpstr>Reaction equilibrium</vt:lpstr>
      <vt:lpstr>Temperature dependence of reaction  rate coefficient (example)</vt:lpstr>
      <vt:lpstr>Arrhenius equation</vt:lpstr>
      <vt:lpstr>Reaction rate coefficients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Collisions</dc:title>
  <dc:creator>Petr Dohnal</dc:creator>
  <cp:lastModifiedBy>Petr Dohnal</cp:lastModifiedBy>
  <cp:revision>6</cp:revision>
  <dcterms:created xsi:type="dcterms:W3CDTF">2023-11-14T09:46:46Z</dcterms:created>
  <dcterms:modified xsi:type="dcterms:W3CDTF">2023-11-14T11:44:24Z</dcterms:modified>
</cp:coreProperties>
</file>