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9" r:id="rId12"/>
    <p:sldId id="260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2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43B7C-53C4-4CB5-9721-89ADF8A27A78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A6706-0F27-4F04-96E4-EF3502EDE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44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9AE85-B28E-CD04-6E8D-44CDDD8F94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E28E38-631D-2BC8-CB77-D33B1DA8D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5298F-A190-6BE6-D635-CC1057C81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CEBF-F907-40E4-81D1-EBFC2CE1B030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52731-CED7-23D6-1AF4-9670DE5D9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D7EBE-AAE8-1BFB-A104-00E3929D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6F5C-9531-4FA2-B65B-A5CC904BA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22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E7104-8C2D-A273-700F-CD8C573F5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BEB6D-0DBF-E2D3-B45A-1E2A28708C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FBE65-BA51-7CA0-E978-19BE6CBA0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CEBF-F907-40E4-81D1-EBFC2CE1B030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365AB-5857-B9D1-83BF-686DD24B8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17470-E19D-12D6-62DD-AC8AFB7BB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6F5C-9531-4FA2-B65B-A5CC904BA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53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CA78D4-392D-AA9C-0324-049EA3409F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D0B5D-E5FC-A3D0-B430-BFC1F5998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651F2-E15C-3864-F850-35A690FBD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CEBF-F907-40E4-81D1-EBFC2CE1B030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A4A30-AC52-B0C6-5234-20A8B6045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5F882-401D-2BD8-A64C-575B6E45D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6F5C-9531-4FA2-B65B-A5CC904BA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99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4AEFE-10D3-46FB-8107-46D716DD6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37EAC-9BF0-9AE5-BC00-50020ADFA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57A83-9440-2D0C-0534-974604C7C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CEBF-F907-40E4-81D1-EBFC2CE1B030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4636A-27A8-AC11-7208-A1C995EC3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F9AD9-14F4-2B2E-1221-26AF88764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6F5C-9531-4FA2-B65B-A5CC904BA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79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5582B-7574-DF20-82E0-A17F07E29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E220E-C068-ECFE-E7F8-0967679FC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08651-145C-0E45-8138-E95C6D5FD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CEBF-F907-40E4-81D1-EBFC2CE1B030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9F749-A440-7DD7-CC1E-08AC01A56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95896-50F5-BC75-CC75-C6C871828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6F5C-9531-4FA2-B65B-A5CC904BA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69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DF4F6-10B6-EA54-CEE1-4C6189519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A6670-7564-B879-4C1B-B833D583B6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FBF8A-482D-9165-971E-CD662863E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05A58-5CE0-3D1A-DE1D-35BCF117D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CEBF-F907-40E4-81D1-EBFC2CE1B030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6DA17C-20F6-6D05-05BC-B41608745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BB320-7F14-CE11-715C-114D30CCA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6F5C-9531-4FA2-B65B-A5CC904BA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28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A8FF0-095D-9155-55C7-88FC22F5F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940DDA-2AF1-5525-1DB6-8B09CCCDA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D63CF4-920E-6B08-CE57-D4A485EF7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84E836-2D8C-ACB4-A8A9-AAE70F63BA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D87047-A016-D94C-BF06-8A0FC263E4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B129AE-02DF-7154-AA0F-219E41CA7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CEBF-F907-40E4-81D1-EBFC2CE1B030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9BDEF4-C13E-2D13-3C15-A4CB51C7F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DD07E3-8F71-4192-6091-21E8D3AAA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6F5C-9531-4FA2-B65B-A5CC904BA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50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D3B51-0EF6-80C7-242A-44EB82F40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8ED119-FDEC-1F89-CCB0-506EA86C9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CEBF-F907-40E4-81D1-EBFC2CE1B030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9D7B5D-BC0A-D035-5BDD-8BA04CFF9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9CDEE5-3237-3721-5A10-B5121776D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6F5C-9531-4FA2-B65B-A5CC904BA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745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5EBB2E-40AA-31CC-C0BB-6A67F896F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CEBF-F907-40E4-81D1-EBFC2CE1B030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64F3F0-6443-B500-91E3-3EA5F2058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2691A0-58DF-F4B9-73FC-91EBD8976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6F5C-9531-4FA2-B65B-A5CC904BA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91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E8F43-C3AD-0EC8-BC43-4EF6C8B3C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FA683-BFB4-D66F-93FA-F850AB781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C4D987-5764-F915-C00B-241A05F1A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7935D-3660-6B6D-40D8-D5542D1E2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CEBF-F907-40E4-81D1-EBFC2CE1B030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7106ED-D3EA-EC65-A7F0-AF2500C3F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52032-A772-CE77-FD5C-1750119B8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6F5C-9531-4FA2-B65B-A5CC904BA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71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EB906-E73E-F640-F042-0557B8702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5F0D58-9FC4-F1A5-7CAB-A17F354075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FF2337-AD45-2E83-BEDF-2730FFFD1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A5873-F22B-6A6E-B229-CF40C1404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DCEBF-F907-40E4-81D1-EBFC2CE1B030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8B678-0A48-E047-6E5B-60B22FE0A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2C0C5-5926-1F66-273D-E16E49228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6F5C-9531-4FA2-B65B-A5CC904BA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64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47198A-11C4-2C06-7310-39E732FA6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A4215-EECD-6720-2825-805460F2B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C472F-E4D0-4F38-9CF7-1148C4920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DCEBF-F907-40E4-81D1-EBFC2CE1B030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A8254-3964-B4F1-F0E6-873EB952D1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5226F-3A67-10A9-1634-A2737ED29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96F5C-9531-4FA2-B65B-A5CC904BA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94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7" Type="http://schemas.openxmlformats.org/officeDocument/2006/relationships/image" Target="../media/image36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emf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emf"/><Relationship Id="rId5" Type="http://schemas.openxmlformats.org/officeDocument/2006/relationships/image" Target="../media/image38.emf"/><Relationship Id="rId4" Type="http://schemas.openxmlformats.org/officeDocument/2006/relationships/image" Target="../media/image35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ABFD2-9AF3-6C64-7F37-AF25D5C727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Plasma frequency, plasma classification, Saha equation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B14433-09EC-7810-E83E-E1D3BCEE0B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165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93379-5EE1-097A-DC37-D7F05CC78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Plasma </a:t>
            </a:r>
            <a:r>
              <a:rPr lang="cs-CZ" dirty="0" err="1"/>
              <a:t>parameter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957CFA-B946-26DA-9E2F-9101319A3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068" y="2021840"/>
            <a:ext cx="6908420" cy="261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479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8FA7E-5A7A-E029-742B-6224EDC50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Plasma classification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D8AC86-DCA7-7014-8981-5A76A3150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728" y="1336088"/>
            <a:ext cx="6926412" cy="4771750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1149CE0-8CF4-A55B-B3E3-70C004EB346F}"/>
              </a:ext>
            </a:extLst>
          </p:cNvPr>
          <p:cNvCxnSpPr>
            <a:cxnSpLocks/>
          </p:cNvCxnSpPr>
          <p:nvPr/>
        </p:nvCxnSpPr>
        <p:spPr>
          <a:xfrm flipH="1">
            <a:off x="6591949" y="1971040"/>
            <a:ext cx="2176131" cy="192822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EA0D92E-A4E8-E62D-17D4-78942AB99E71}"/>
              </a:ext>
            </a:extLst>
          </p:cNvPr>
          <p:cNvSpPr txBox="1"/>
          <p:nvPr/>
        </p:nvSpPr>
        <p:spPr>
          <a:xfrm>
            <a:off x="8900160" y="1509375"/>
            <a:ext cx="2733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In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literature</a:t>
            </a:r>
            <a:r>
              <a:rPr lang="cs-CZ" dirty="0"/>
              <a:t>, </a:t>
            </a:r>
            <a:r>
              <a:rPr lang="cs-CZ" dirty="0" err="1"/>
              <a:t>weakly</a:t>
            </a:r>
            <a:r>
              <a:rPr lang="cs-CZ" dirty="0"/>
              <a:t> </a:t>
            </a:r>
            <a:r>
              <a:rPr lang="cs-CZ" dirty="0" err="1"/>
              <a:t>coupled</a:t>
            </a:r>
            <a:r>
              <a:rPr lang="cs-CZ" dirty="0"/>
              <a:t> plasma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called</a:t>
            </a:r>
            <a:r>
              <a:rPr lang="cs-CZ" dirty="0"/>
              <a:t> </a:t>
            </a:r>
            <a:r>
              <a:rPr lang="cs-CZ" dirty="0" err="1"/>
              <a:t>ideal</a:t>
            </a:r>
            <a:r>
              <a:rPr lang="cs-CZ" dirty="0"/>
              <a:t> plasma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CA0925-B5D9-A891-8124-8A30D2B481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817" y="6390130"/>
            <a:ext cx="6259132" cy="347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230D475-22BE-66AD-58AF-0B5CAC79E694}"/>
              </a:ext>
            </a:extLst>
          </p:cNvPr>
          <p:cNvSpPr txBox="1"/>
          <p:nvPr/>
        </p:nvSpPr>
        <p:spPr>
          <a:xfrm>
            <a:off x="248498" y="6070368"/>
            <a:ext cx="449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P. Gibbon, Introduction to plasma physics</a:t>
            </a:r>
          </a:p>
        </p:txBody>
      </p:sp>
    </p:spTree>
    <p:extLst>
      <p:ext uri="{BB962C8B-B14F-4D97-AF65-F5344CB8AC3E}">
        <p14:creationId xmlns:p14="http://schemas.microsoft.com/office/powerpoint/2010/main" val="2165107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8FA7E-5A7A-E029-742B-6224EDC50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Collisions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AC9739-CE56-E66F-4E8B-295DDEB14AFD}"/>
              </a:ext>
            </a:extLst>
          </p:cNvPr>
          <p:cNvSpPr txBox="1"/>
          <p:nvPr/>
        </p:nvSpPr>
        <p:spPr>
          <a:xfrm>
            <a:off x="629920" y="1690688"/>
            <a:ext cx="771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Binary </a:t>
            </a:r>
            <a:r>
              <a:rPr lang="cs-CZ" dirty="0" err="1"/>
              <a:t>collision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defined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weakly</a:t>
            </a:r>
            <a:r>
              <a:rPr lang="cs-CZ" dirty="0"/>
              <a:t> </a:t>
            </a:r>
            <a:r>
              <a:rPr lang="cs-CZ" dirty="0" err="1"/>
              <a:t>coupled</a:t>
            </a:r>
            <a:r>
              <a:rPr lang="cs-CZ" dirty="0"/>
              <a:t> plasma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45C14E8-93E1-D0F3-20FE-A58D8A60EB57}"/>
                  </a:ext>
                </a:extLst>
              </p:cNvPr>
              <p:cNvSpPr txBox="1"/>
              <p:nvPr/>
            </p:nvSpPr>
            <p:spPr>
              <a:xfrm>
                <a:off x="543973" y="2235200"/>
                <a:ext cx="3928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𝑠𝑠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45C14E8-93E1-D0F3-20FE-A58D8A60EB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73" y="2235200"/>
                <a:ext cx="392800" cy="276999"/>
              </a:xfrm>
              <a:prstGeom prst="rect">
                <a:avLst/>
              </a:prstGeom>
              <a:blipFill>
                <a:blip r:embed="rId2"/>
                <a:stretch>
                  <a:fillRect l="-7692" r="-3077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4D4D591F-8D34-1AA5-0C78-1AD5C0880AC7}"/>
              </a:ext>
            </a:extLst>
          </p:cNvPr>
          <p:cNvSpPr txBox="1"/>
          <p:nvPr/>
        </p:nvSpPr>
        <p:spPr>
          <a:xfrm>
            <a:off x="1158240" y="2235200"/>
            <a:ext cx="7183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Rate at which the particles of species s are scattered by those of species s’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3AA60B-6A7D-E881-D3AB-3BD9F305BA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373" y="2697499"/>
            <a:ext cx="1466584" cy="7647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A36EE3A-5E36-FD37-9F58-EFEB2E25D8BB}"/>
              </a:ext>
            </a:extLst>
          </p:cNvPr>
          <p:cNvSpPr txBox="1"/>
          <p:nvPr/>
        </p:nvSpPr>
        <p:spPr>
          <a:xfrm>
            <a:off x="2621280" y="2854960"/>
            <a:ext cx="448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Total collision rate for species 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A45AA06-5519-6B33-0563-BE9303DA23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3513" y="3474720"/>
            <a:ext cx="1690026" cy="77287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7EFA4D3-1DF5-BFE1-3E13-69C4DFC804E8}"/>
              </a:ext>
            </a:extLst>
          </p:cNvPr>
          <p:cNvSpPr txBox="1"/>
          <p:nvPr/>
        </p:nvSpPr>
        <p:spPr>
          <a:xfrm>
            <a:off x="4135120" y="4490720"/>
            <a:ext cx="456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Mean free path (mean velocity divided by collisional frequency)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2E0295E-A971-55B6-AE56-04797690BA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7772" y="4484899"/>
            <a:ext cx="1401508" cy="39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484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1E8C6-C14B-B3D9-F378-9CBA23F43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Collisions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7FC9EC-331F-D808-4329-0DF4CFEDF268}"/>
              </a:ext>
            </a:extLst>
          </p:cNvPr>
          <p:cNvSpPr txBox="1"/>
          <p:nvPr/>
        </p:nvSpPr>
        <p:spPr>
          <a:xfrm>
            <a:off x="609600" y="1320800"/>
            <a:ext cx="680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Collision dominated (collisional) plasma: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50CEE7-9357-FDF8-9770-51189553B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6621" y="1246385"/>
            <a:ext cx="1177638" cy="518162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81DAFD2-8588-3CC7-F8C5-131D2C8501D6}"/>
              </a:ext>
            </a:extLst>
          </p:cNvPr>
          <p:cNvCxnSpPr>
            <a:cxnSpLocks/>
          </p:cNvCxnSpPr>
          <p:nvPr/>
        </p:nvCxnSpPr>
        <p:spPr>
          <a:xfrm flipH="1">
            <a:off x="6096000" y="1246385"/>
            <a:ext cx="1493520" cy="23697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51E431F-3EBF-8D95-5A7D-AC268D0BC3E3}"/>
              </a:ext>
            </a:extLst>
          </p:cNvPr>
          <p:cNvSpPr txBox="1"/>
          <p:nvPr/>
        </p:nvSpPr>
        <p:spPr>
          <a:xfrm>
            <a:off x="7656021" y="1061719"/>
            <a:ext cx="348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Characteristic observation length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73DDD5-23AF-5FCF-2280-6C9BEBF3C8DF}"/>
              </a:ext>
            </a:extLst>
          </p:cNvPr>
          <p:cNvSpPr txBox="1"/>
          <p:nvPr/>
        </p:nvSpPr>
        <p:spPr>
          <a:xfrm>
            <a:off x="609600" y="2001520"/>
            <a:ext cx="499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Large mean free path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FBDCABE-EE33-9F41-2BFE-43E52C4C1929}"/>
              </a:ext>
            </a:extLst>
          </p:cNvPr>
          <p:cNvCxnSpPr>
            <a:cxnSpLocks/>
          </p:cNvCxnSpPr>
          <p:nvPr/>
        </p:nvCxnSpPr>
        <p:spPr>
          <a:xfrm>
            <a:off x="2915920" y="2177812"/>
            <a:ext cx="873760" cy="19304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D563BB3-527C-A15F-D8C9-51898C97560B}"/>
              </a:ext>
            </a:extLst>
          </p:cNvPr>
          <p:cNvSpPr txBox="1"/>
          <p:nvPr/>
        </p:nvSpPr>
        <p:spPr>
          <a:xfrm>
            <a:off x="3789680" y="2274332"/>
            <a:ext cx="329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Collisionless</a:t>
            </a:r>
            <a:r>
              <a:rPr lang="en-GB" dirty="0"/>
              <a:t> plasma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0160E8-2006-FF06-1252-D0851E16BC60}"/>
              </a:ext>
            </a:extLst>
          </p:cNvPr>
          <p:cNvSpPr txBox="1"/>
          <p:nvPr/>
        </p:nvSpPr>
        <p:spPr>
          <a:xfrm>
            <a:off x="416560" y="3200400"/>
            <a:ext cx="734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magnitude of collision frequency is typically: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9254538-5D4E-778F-491E-4DB7A40598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455" y="3027679"/>
            <a:ext cx="1417650" cy="80264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38150FE-8E34-C1EF-FCC8-FD53363C452A}"/>
              </a:ext>
            </a:extLst>
          </p:cNvPr>
          <p:cNvSpPr txBox="1"/>
          <p:nvPr/>
        </p:nvSpPr>
        <p:spPr>
          <a:xfrm>
            <a:off x="416559" y="4074160"/>
            <a:ext cx="10724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weakly coupled plasma                    so the collisions do not influence much the plasma oscillations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11548C5-9ACB-2EAA-E8AC-D677A1624D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4135688"/>
            <a:ext cx="873760" cy="30780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7292D5D-F29F-8A72-0525-724BEBA7D755}"/>
              </a:ext>
            </a:extLst>
          </p:cNvPr>
          <p:cNvSpPr txBox="1"/>
          <p:nvPr/>
        </p:nvSpPr>
        <p:spPr>
          <a:xfrm>
            <a:off x="426719" y="4602480"/>
            <a:ext cx="10724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strongly coupled plasma                     - system dominated by coulombic interactions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1BA971E-77DC-BFF1-8AC8-69EA0D9DD7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4804" y="4687331"/>
            <a:ext cx="931336" cy="254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DEEBC4D-B358-35AA-5E7F-8925EA65AA13}"/>
                  </a:ext>
                </a:extLst>
              </p:cNvPr>
              <p:cNvSpPr txBox="1"/>
              <p:nvPr/>
            </p:nvSpPr>
            <p:spPr>
              <a:xfrm>
                <a:off x="1336222" y="5282644"/>
                <a:ext cx="2148024" cy="6229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Sup>
                            <m:sSub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𝑘𝑇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DEEBC4D-B358-35AA-5E7F-8925EA65AA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222" y="5282644"/>
                <a:ext cx="2148024" cy="6229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25A0687-01BB-6ABC-6A6B-F34D9809B066}"/>
              </a:ext>
            </a:extLst>
          </p:cNvPr>
          <p:cNvCxnSpPr>
            <a:cxnSpLocks/>
          </p:cNvCxnSpPr>
          <p:nvPr/>
        </p:nvCxnSpPr>
        <p:spPr>
          <a:xfrm>
            <a:off x="3652520" y="5594139"/>
            <a:ext cx="108204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A1FF59B-5C0A-B33B-022D-71BFBDF58C6E}"/>
              </a:ext>
            </a:extLst>
          </p:cNvPr>
          <p:cNvSpPr txBox="1"/>
          <p:nvPr/>
        </p:nvSpPr>
        <p:spPr>
          <a:xfrm>
            <a:off x="4844406" y="5259304"/>
            <a:ext cx="6938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diffuse, high temperature plasmas tend to be </a:t>
            </a:r>
            <a:r>
              <a:rPr lang="en-GB" dirty="0" err="1"/>
              <a:t>collisionless</a:t>
            </a:r>
            <a:r>
              <a:rPr lang="en-GB" dirty="0"/>
              <a:t>, whereas dense, low temperature plasmas are more likely to be collisional</a:t>
            </a:r>
          </a:p>
        </p:txBody>
      </p:sp>
    </p:spTree>
    <p:extLst>
      <p:ext uri="{BB962C8B-B14F-4D97-AF65-F5344CB8AC3E}">
        <p14:creationId xmlns:p14="http://schemas.microsoft.com/office/powerpoint/2010/main" val="3329731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3F07C-5895-D331-256A-A02C3ACA9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Magnetised plasmas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659E7D-CF6E-1AB4-8159-7F2117C72A77}"/>
              </a:ext>
            </a:extLst>
          </p:cNvPr>
          <p:cNvSpPr txBox="1"/>
          <p:nvPr/>
        </p:nvSpPr>
        <p:spPr>
          <a:xfrm>
            <a:off x="416560" y="1690688"/>
            <a:ext cx="9062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 if the magnetic field is strong enough to significantly alter charged particles trajectories – magnetised plasmas are anisotropic – they respond differently to forces that are parallel and perpendicular to the direction of the magnetic field</a:t>
            </a:r>
          </a:p>
          <a:p>
            <a:endParaRPr lang="en-GB" dirty="0"/>
          </a:p>
          <a:p>
            <a:r>
              <a:rPr lang="en-GB" dirty="0"/>
              <a:t>- charged particles are subject to Lorentz force: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46D6CC-0B1B-CB48-32EA-DD2F0C7F5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0960" y="2747012"/>
            <a:ext cx="1381760" cy="42100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7FEBEFD-1796-FACE-4AB1-79F3BE6E948B}"/>
              </a:ext>
            </a:extLst>
          </p:cNvPr>
          <p:cNvSpPr txBox="1"/>
          <p:nvPr/>
        </p:nvSpPr>
        <p:spPr>
          <a:xfrm>
            <a:off x="995680" y="3322320"/>
            <a:ext cx="8707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 they move freely along the magnetic field lines and executing circular (gyro-) orbits in a plane perpendicular on a magnetic field line</a:t>
            </a:r>
          </a:p>
          <a:p>
            <a:endParaRPr lang="en-GB" dirty="0"/>
          </a:p>
          <a:p>
            <a:r>
              <a:rPr lang="en-GB" dirty="0"/>
              <a:t>- at high magnetic field intensities, the particles are effectively closely tied to the magnetic field 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5431FB8-2FA0-31AE-E5D9-26B589B6233A}"/>
                  </a:ext>
                </a:extLst>
              </p:cNvPr>
              <p:cNvSpPr txBox="1"/>
              <p:nvPr/>
            </p:nvSpPr>
            <p:spPr>
              <a:xfrm>
                <a:off x="1880426" y="4906503"/>
                <a:ext cx="800219" cy="5216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Ω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b="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5431FB8-2FA0-31AE-E5D9-26B589B62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0426" y="4906503"/>
                <a:ext cx="800219" cy="521618"/>
              </a:xfrm>
              <a:prstGeom prst="rect">
                <a:avLst/>
              </a:prstGeom>
              <a:blipFill>
                <a:blip r:embed="rId3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27A6807-56CD-E275-75FD-17CF8A9FA9EA}"/>
                  </a:ext>
                </a:extLst>
              </p:cNvPr>
              <p:cNvSpPr txBox="1"/>
              <p:nvPr/>
            </p:nvSpPr>
            <p:spPr>
              <a:xfrm>
                <a:off x="4175760" y="4819191"/>
                <a:ext cx="883512" cy="516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𝑒𝐵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27A6807-56CD-E275-75FD-17CF8A9FA9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760" y="4819191"/>
                <a:ext cx="883512" cy="5167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8E4B4D4-CE72-6F97-6964-B6B33D478EED}"/>
              </a:ext>
            </a:extLst>
          </p:cNvPr>
          <p:cNvCxnSpPr>
            <a:cxnSpLocks/>
          </p:cNvCxnSpPr>
          <p:nvPr/>
        </p:nvCxnSpPr>
        <p:spPr>
          <a:xfrm flipH="1" flipV="1">
            <a:off x="2001520" y="5428121"/>
            <a:ext cx="299720" cy="67401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51FB3DB-06DB-4814-0E00-51B314B370B0}"/>
              </a:ext>
            </a:extLst>
          </p:cNvPr>
          <p:cNvSpPr txBox="1"/>
          <p:nvPr/>
        </p:nvSpPr>
        <p:spPr>
          <a:xfrm>
            <a:off x="1564640" y="6246614"/>
            <a:ext cx="183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Larmor radius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6F08080-42D4-02D8-BA54-52FA218B6CA2}"/>
              </a:ext>
            </a:extLst>
          </p:cNvPr>
          <p:cNvSpPr txBox="1"/>
          <p:nvPr/>
        </p:nvSpPr>
        <p:spPr>
          <a:xfrm>
            <a:off x="4511040" y="6014720"/>
            <a:ext cx="224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Cyclotron frequency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16343A0-C425-F4DE-58C5-490F3EC90241}"/>
              </a:ext>
            </a:extLst>
          </p:cNvPr>
          <p:cNvCxnSpPr>
            <a:cxnSpLocks/>
          </p:cNvCxnSpPr>
          <p:nvPr/>
        </p:nvCxnSpPr>
        <p:spPr>
          <a:xfrm flipH="1" flipV="1">
            <a:off x="4455160" y="5332029"/>
            <a:ext cx="299720" cy="67401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E9CBF1B-46AC-B0BB-3976-02A97010BEB2}"/>
              </a:ext>
            </a:extLst>
          </p:cNvPr>
          <p:cNvSpPr txBox="1"/>
          <p:nvPr/>
        </p:nvSpPr>
        <p:spPr>
          <a:xfrm>
            <a:off x="6370320" y="4724400"/>
            <a:ext cx="5059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comparable temperatures of electrons and 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546B19F-DCA4-4B76-5AA3-4B5F7E04A88C}"/>
                  </a:ext>
                </a:extLst>
              </p:cNvPr>
              <p:cNvSpPr txBox="1"/>
              <p:nvPr/>
            </p:nvSpPr>
            <p:spPr>
              <a:xfrm>
                <a:off x="8143653" y="5394718"/>
                <a:ext cx="1673855" cy="6882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𝐿𝑒</m:t>
                          </m:r>
                        </m:sub>
                      </m:sSub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GB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GB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𝐿𝑖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546B19F-DCA4-4B76-5AA3-4B5F7E04A8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3653" y="5394718"/>
                <a:ext cx="1673855" cy="6882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1265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372A8-8D4F-216A-4C92-D00378E87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Magnetised plasmas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F7829B8-D29E-FA63-BAF3-2565EEF77B13}"/>
                  </a:ext>
                </a:extLst>
              </p:cNvPr>
              <p:cNvSpPr txBox="1"/>
              <p:nvPr/>
            </p:nvSpPr>
            <p:spPr>
              <a:xfrm>
                <a:off x="924560" y="1564640"/>
                <a:ext cx="1064768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- process/plasma system is considered magnetised if characteristic length </a:t>
                </a:r>
                <a:r>
                  <a:rPr lang="en-GB" i="1" dirty="0"/>
                  <a:t>L</a:t>
                </a:r>
                <a:r>
                  <a:rPr lang="en-GB" dirty="0"/>
                  <a:t> is large compared to the </a:t>
                </a:r>
                <a:r>
                  <a:rPr lang="en-GB" dirty="0" err="1"/>
                  <a:t>gyroradius</a:t>
                </a:r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-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≫≫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GB" dirty="0"/>
                  <a:t> charged particles have almost straight line trajectories</a:t>
                </a:r>
              </a:p>
              <a:p>
                <a:endParaRPr lang="en-GB" dirty="0"/>
              </a:p>
              <a:p>
                <a:r>
                  <a:rPr lang="en-GB" dirty="0"/>
                  <a:t>- magnetisation parameter: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F7829B8-D29E-FA63-BAF3-2565EEF77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560" y="1564640"/>
                <a:ext cx="10647680" cy="1477328"/>
              </a:xfrm>
              <a:prstGeom prst="rect">
                <a:avLst/>
              </a:prstGeom>
              <a:blipFill>
                <a:blip r:embed="rId2"/>
                <a:stretch>
                  <a:fillRect l="-515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E16A83E-DAD6-71BD-79FF-44D44BA2C095}"/>
                  </a:ext>
                </a:extLst>
              </p:cNvPr>
              <p:cNvSpPr txBox="1"/>
              <p:nvPr/>
            </p:nvSpPr>
            <p:spPr>
              <a:xfrm>
                <a:off x="3982720" y="2890203"/>
                <a:ext cx="698333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E16A83E-DAD6-71BD-79FF-44D44BA2C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720" y="2890203"/>
                <a:ext cx="698333" cy="4725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367FBB9C-39CE-1799-BF2F-CC63A1566A96}"/>
              </a:ext>
            </a:extLst>
          </p:cNvPr>
          <p:cNvSpPr txBox="1"/>
          <p:nvPr/>
        </p:nvSpPr>
        <p:spPr>
          <a:xfrm>
            <a:off x="5953760" y="2740803"/>
            <a:ext cx="5069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Characterizes ability of the magnetic field to significantly affect particle trajectories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F57298B-ADD6-827D-F7CB-8F06E6DCA733}"/>
              </a:ext>
            </a:extLst>
          </p:cNvPr>
          <p:cNvCxnSpPr>
            <a:cxnSpLocks/>
          </p:cNvCxnSpPr>
          <p:nvPr/>
        </p:nvCxnSpPr>
        <p:spPr>
          <a:xfrm flipH="1">
            <a:off x="4805513" y="3041968"/>
            <a:ext cx="965367" cy="220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E96A184-5667-E908-77E2-72314C45D258}"/>
              </a:ext>
            </a:extLst>
          </p:cNvPr>
          <p:cNvSpPr txBox="1"/>
          <p:nvPr/>
        </p:nvSpPr>
        <p:spPr>
          <a:xfrm>
            <a:off x="1046480" y="3789680"/>
            <a:ext cx="706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Both species (electrons and ions) have to be magnetised, so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A69969E-540C-3EE9-2407-34C0436EE53E}"/>
                  </a:ext>
                </a:extLst>
              </p:cNvPr>
              <p:cNvSpPr txBox="1"/>
              <p:nvPr/>
            </p:nvSpPr>
            <p:spPr>
              <a:xfrm>
                <a:off x="5204460" y="4325275"/>
                <a:ext cx="1256883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𝐿𝑖</m:t>
                              </m:r>
                            </m:sub>
                          </m:sSub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≪1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A69969E-540C-3EE9-2407-34C0436EE5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4460" y="4325275"/>
                <a:ext cx="1256883" cy="4725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3520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F4E37-A5E0-F484-485A-168863630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Magnetised plasma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FBE780-725E-C972-8B20-84655CBF5CCE}"/>
              </a:ext>
            </a:extLst>
          </p:cNvPr>
          <p:cNvSpPr txBox="1"/>
          <p:nvPr/>
        </p:nvSpPr>
        <p:spPr>
          <a:xfrm>
            <a:off x="619760" y="1690688"/>
            <a:ext cx="8219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</a:t>
            </a:r>
            <a:r>
              <a:rPr lang="en-GB" dirty="0"/>
              <a:t> parameter – characterizes ability of plasma to influence the magnetic field</a:t>
            </a:r>
          </a:p>
          <a:p>
            <a:endParaRPr lang="en-GB" dirty="0"/>
          </a:p>
          <a:p>
            <a:r>
              <a:rPr lang="en-GB" dirty="0"/>
              <a:t>- ratio of the thermal energy density n k T (pressure in ideal gas ) to the magnetic energy density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3046A3-BD08-EE6E-49CA-9A7BF37B4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8781" y="2680971"/>
            <a:ext cx="957946" cy="3352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AC83B5-2478-F76E-F1CE-BDF28CEDAB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522" y="3281860"/>
            <a:ext cx="1311276" cy="599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D80D6A4-A305-AE9C-5861-1C0AB19EA6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7586" y="4267560"/>
            <a:ext cx="1210168" cy="680720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C71321A-63E0-6BE4-C94D-BA051EBD8CC4}"/>
              </a:ext>
            </a:extLst>
          </p:cNvPr>
          <p:cNvCxnSpPr>
            <a:cxnSpLocks/>
          </p:cNvCxnSpPr>
          <p:nvPr/>
        </p:nvCxnSpPr>
        <p:spPr>
          <a:xfrm flipH="1">
            <a:off x="2737754" y="3429000"/>
            <a:ext cx="1214486" cy="15258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DBC6AA2-CADF-5403-C9AA-C5719CA17D5B}"/>
              </a:ext>
            </a:extLst>
          </p:cNvPr>
          <p:cNvSpPr txBox="1"/>
          <p:nvPr/>
        </p:nvSpPr>
        <p:spPr>
          <a:xfrm>
            <a:off x="3952240" y="3239254"/>
            <a:ext cx="2621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each specie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0A167D7-0FF4-66EB-ED22-255967DB676C}"/>
              </a:ext>
            </a:extLst>
          </p:cNvPr>
          <p:cNvCxnSpPr>
            <a:cxnSpLocks/>
          </p:cNvCxnSpPr>
          <p:nvPr/>
        </p:nvCxnSpPr>
        <p:spPr>
          <a:xfrm flipH="1">
            <a:off x="2849514" y="4455340"/>
            <a:ext cx="1214486" cy="15258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8BA9610-6B76-93DA-50FE-1958FE01CDE4}"/>
              </a:ext>
            </a:extLst>
          </p:cNvPr>
          <p:cNvSpPr txBox="1"/>
          <p:nvPr/>
        </p:nvSpPr>
        <p:spPr>
          <a:xfrm>
            <a:off x="4135120" y="4236720"/>
            <a:ext cx="225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Total</a:t>
            </a:r>
          </a:p>
        </p:txBody>
      </p:sp>
    </p:spTree>
    <p:extLst>
      <p:ext uri="{BB962C8B-B14F-4D97-AF65-F5344CB8AC3E}">
        <p14:creationId xmlns:p14="http://schemas.microsoft.com/office/powerpoint/2010/main" val="4250900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710D5-B967-9141-DFC3-704D29154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Thermal and non – thermal plasma (</a:t>
            </a:r>
            <a:r>
              <a:rPr lang="en-GB" dirty="0" err="1"/>
              <a:t>izotermick</a:t>
            </a:r>
            <a:r>
              <a:rPr lang="cs-CZ" dirty="0"/>
              <a:t>é a </a:t>
            </a:r>
            <a:r>
              <a:rPr lang="cs-CZ" dirty="0" err="1"/>
              <a:t>neizotermické</a:t>
            </a:r>
            <a:r>
              <a:rPr lang="cs-CZ" dirty="0"/>
              <a:t> plazma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9358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012875-89B3-3E42-5C5B-1551B8D6E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487" y="-151328"/>
            <a:ext cx="8963025" cy="66008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C712FD-7269-3C2C-9279-746206D1E895}"/>
              </a:ext>
            </a:extLst>
          </p:cNvPr>
          <p:cNvSpPr txBox="1"/>
          <p:nvPr/>
        </p:nvSpPr>
        <p:spPr>
          <a:xfrm>
            <a:off x="274320" y="63804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lecture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Milan </a:t>
            </a:r>
            <a:r>
              <a:rPr lang="cs-CZ" dirty="0" err="1"/>
              <a:t>Hrabovsky</a:t>
            </a:r>
            <a:r>
              <a:rPr lang="cs-CZ" dirty="0"/>
              <a:t> IPP AS CR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585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234577-2D57-76C1-EE53-1FAC1BA70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2863" y="0"/>
            <a:ext cx="9782175" cy="62198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35FA344-F90C-C221-23D1-6613224E8D02}"/>
              </a:ext>
            </a:extLst>
          </p:cNvPr>
          <p:cNvSpPr txBox="1"/>
          <p:nvPr/>
        </p:nvSpPr>
        <p:spPr>
          <a:xfrm>
            <a:off x="274320" y="63804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lecture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Milan </a:t>
            </a:r>
            <a:r>
              <a:rPr lang="cs-CZ" dirty="0" err="1"/>
              <a:t>Hrabovsky</a:t>
            </a:r>
            <a:r>
              <a:rPr lang="cs-CZ" dirty="0"/>
              <a:t> IPP AS CR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9238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A6680-BD09-D254-5B94-0B5513D49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Plasma frequency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EBF572-62FD-51DF-8BFD-5AACDEC87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375" y="1447431"/>
            <a:ext cx="1444100" cy="7671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A84BFB-8A28-64BD-7DD1-B778BE08F7A5}"/>
              </a:ext>
            </a:extLst>
          </p:cNvPr>
          <p:cNvSpPr txBox="1"/>
          <p:nvPr/>
        </p:nvSpPr>
        <p:spPr>
          <a:xfrm>
            <a:off x="3098307" y="1568278"/>
            <a:ext cx="82554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 Fundamental time scale for plasma physics</a:t>
            </a:r>
          </a:p>
          <a:p>
            <a:endParaRPr lang="en-GB" dirty="0"/>
          </a:p>
          <a:p>
            <a:r>
              <a:rPr lang="en-GB" dirty="0"/>
              <a:t>- each specie has its own plasma frequency</a:t>
            </a:r>
          </a:p>
          <a:p>
            <a:endParaRPr lang="en-GB" dirty="0"/>
          </a:p>
          <a:p>
            <a:r>
              <a:rPr lang="en-GB" dirty="0"/>
              <a:t>- this frequency for electrons is usually most important</a:t>
            </a:r>
          </a:p>
          <a:p>
            <a:endParaRPr lang="en-GB" dirty="0"/>
          </a:p>
          <a:p>
            <a:pPr algn="l"/>
            <a:r>
              <a:rPr lang="en-GB" dirty="0"/>
              <a:t>- t</a:t>
            </a:r>
            <a:r>
              <a:rPr lang="en-GB" sz="1800" b="0" i="0" u="none" strike="noStrike" baseline="0" dirty="0">
                <a:latin typeface="CharterBT-Roman"/>
              </a:rPr>
              <a:t>ypical electrostatic oscillation frequency of a given species in response to a small charge separation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5349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FFDC0-0745-5908-2D85-8D0FDD070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Discharge</a:t>
            </a:r>
            <a:r>
              <a:rPr lang="cs-CZ" dirty="0"/>
              <a:t> and </a:t>
            </a:r>
            <a:r>
              <a:rPr lang="cs-CZ" dirty="0" err="1"/>
              <a:t>afterglow</a:t>
            </a:r>
            <a:r>
              <a:rPr lang="cs-CZ" dirty="0"/>
              <a:t> plasma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D3ED92-246B-37FA-32CF-7BAE8FBAD945}"/>
              </a:ext>
            </a:extLst>
          </p:cNvPr>
          <p:cNvSpPr txBox="1"/>
          <p:nvPr/>
        </p:nvSpPr>
        <p:spPr>
          <a:xfrm>
            <a:off x="838200" y="1884784"/>
            <a:ext cx="99106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- </a:t>
            </a:r>
            <a:r>
              <a:rPr lang="cs-CZ" dirty="0" err="1"/>
              <a:t>afterglow</a:t>
            </a:r>
            <a:r>
              <a:rPr lang="cs-CZ" dirty="0"/>
              <a:t> –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switchin</a:t>
            </a:r>
            <a:r>
              <a:rPr lang="cs-CZ" dirty="0"/>
              <a:t> </a:t>
            </a:r>
            <a:r>
              <a:rPr lang="cs-CZ" dirty="0" err="1"/>
              <a:t>off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discharge</a:t>
            </a:r>
            <a:r>
              <a:rPr lang="cs-CZ" dirty="0"/>
              <a:t> – no </a:t>
            </a:r>
            <a:r>
              <a:rPr lang="cs-CZ" dirty="0" err="1"/>
              <a:t>external</a:t>
            </a:r>
            <a:r>
              <a:rPr lang="cs-CZ" dirty="0"/>
              <a:t> </a:t>
            </a:r>
            <a:r>
              <a:rPr lang="cs-CZ" dirty="0" err="1"/>
              <a:t>soures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energy</a:t>
            </a:r>
            <a:endParaRPr lang="cs-CZ" dirty="0"/>
          </a:p>
          <a:p>
            <a:r>
              <a:rPr lang="cs-CZ" dirty="0"/>
              <a:t>      </a:t>
            </a:r>
          </a:p>
          <a:p>
            <a:r>
              <a:rPr lang="cs-CZ" dirty="0"/>
              <a:t>	- </a:t>
            </a:r>
            <a:r>
              <a:rPr lang="cs-CZ" dirty="0" err="1"/>
              <a:t>electrons</a:t>
            </a:r>
            <a:r>
              <a:rPr lang="cs-CZ" dirty="0"/>
              <a:t> and </a:t>
            </a:r>
            <a:r>
              <a:rPr lang="cs-CZ" dirty="0" err="1"/>
              <a:t>ions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temperature</a:t>
            </a:r>
            <a:r>
              <a:rPr lang="cs-CZ" dirty="0"/>
              <a:t> (LTE)</a:t>
            </a:r>
          </a:p>
          <a:p>
            <a:r>
              <a:rPr lang="cs-CZ" dirty="0"/>
              <a:t>	</a:t>
            </a:r>
          </a:p>
          <a:p>
            <a:r>
              <a:rPr lang="cs-CZ" dirty="0"/>
              <a:t>	- </a:t>
            </a:r>
            <a:r>
              <a:rPr lang="cs-CZ" dirty="0" err="1"/>
              <a:t>recombination</a:t>
            </a:r>
            <a:r>
              <a:rPr lang="cs-CZ" dirty="0"/>
              <a:t>, </a:t>
            </a:r>
            <a:r>
              <a:rPr lang="cs-CZ" dirty="0" err="1"/>
              <a:t>ambipolar</a:t>
            </a:r>
            <a:r>
              <a:rPr lang="cs-CZ" dirty="0"/>
              <a:t> </a:t>
            </a:r>
            <a:r>
              <a:rPr lang="cs-CZ" dirty="0" err="1"/>
              <a:t>diffusion</a:t>
            </a:r>
            <a:r>
              <a:rPr lang="cs-CZ" dirty="0"/>
              <a:t> –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densities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charged</a:t>
            </a:r>
            <a:r>
              <a:rPr lang="cs-CZ" dirty="0"/>
              <a:t> </a:t>
            </a:r>
            <a:r>
              <a:rPr lang="cs-CZ" dirty="0" err="1"/>
              <a:t>particles</a:t>
            </a:r>
            <a:r>
              <a:rPr lang="cs-CZ" dirty="0"/>
              <a:t> </a:t>
            </a:r>
            <a:r>
              <a:rPr lang="cs-CZ" dirty="0" err="1"/>
              <a:t>decay</a:t>
            </a:r>
            <a:r>
              <a:rPr lang="cs-CZ" dirty="0"/>
              <a:t> in </a:t>
            </a:r>
            <a:r>
              <a:rPr lang="cs-CZ" dirty="0" err="1"/>
              <a:t>time</a:t>
            </a:r>
            <a:endParaRPr lang="cs-CZ" dirty="0"/>
          </a:p>
          <a:p>
            <a:endParaRPr lang="cs-CZ" dirty="0"/>
          </a:p>
          <a:p>
            <a:r>
              <a:rPr lang="cs-CZ" dirty="0"/>
              <a:t>	- </a:t>
            </a:r>
            <a:r>
              <a:rPr lang="cs-CZ" dirty="0" err="1"/>
              <a:t>ionisation</a:t>
            </a:r>
            <a:r>
              <a:rPr lang="cs-CZ" dirty="0"/>
              <a:t> </a:t>
            </a:r>
            <a:r>
              <a:rPr lang="cs-CZ" dirty="0" err="1"/>
              <a:t>degree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corresponding</a:t>
            </a:r>
            <a:r>
              <a:rPr lang="cs-CZ" dirty="0"/>
              <a:t> to </a:t>
            </a:r>
            <a:r>
              <a:rPr lang="cs-CZ" dirty="0" err="1"/>
              <a:t>temperature</a:t>
            </a:r>
            <a:r>
              <a:rPr lang="cs-CZ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7876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138EF-9DC6-120B-75DC-A5D4C76DA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Saha equation</a:t>
            </a:r>
            <a:r>
              <a:rPr lang="cs-CZ" dirty="0"/>
              <a:t> (</a:t>
            </a:r>
            <a:r>
              <a:rPr lang="cs-CZ" dirty="0" err="1"/>
              <a:t>for</a:t>
            </a:r>
            <a:r>
              <a:rPr lang="cs-CZ" dirty="0"/>
              <a:t> proper </a:t>
            </a:r>
            <a:r>
              <a:rPr lang="cs-CZ" dirty="0" err="1"/>
              <a:t>derivation</a:t>
            </a:r>
            <a:r>
              <a:rPr lang="cs-CZ" dirty="0"/>
              <a:t> </a:t>
            </a:r>
            <a:r>
              <a:rPr lang="cs-CZ" dirty="0" err="1"/>
              <a:t>see</a:t>
            </a:r>
            <a:r>
              <a:rPr lang="cs-CZ" dirty="0"/>
              <a:t> NEVF169)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B4EF00-49D0-23A4-C5D3-4776640A0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079" y="2006081"/>
            <a:ext cx="1980960" cy="979716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58FF167-FF2F-7852-A707-FC143E6B98D5}"/>
              </a:ext>
            </a:extLst>
          </p:cNvPr>
          <p:cNvCxnSpPr>
            <a:cxnSpLocks/>
          </p:cNvCxnSpPr>
          <p:nvPr/>
        </p:nvCxnSpPr>
        <p:spPr>
          <a:xfrm flipV="1">
            <a:off x="1539224" y="2835103"/>
            <a:ext cx="535522" cy="59389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5458A62-9393-0AD8-FDA9-2FF0A354C55A}"/>
              </a:ext>
            </a:extLst>
          </p:cNvPr>
          <p:cNvSpPr txBox="1"/>
          <p:nvPr/>
        </p:nvSpPr>
        <p:spPr>
          <a:xfrm>
            <a:off x="466531" y="3489651"/>
            <a:ext cx="2836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Chemical</a:t>
            </a:r>
            <a:r>
              <a:rPr lang="cs-CZ" dirty="0"/>
              <a:t> </a:t>
            </a:r>
            <a:r>
              <a:rPr lang="cs-CZ" dirty="0" err="1"/>
              <a:t>potential</a:t>
            </a:r>
            <a:endParaRPr lang="en-GB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04019EA-D7DD-2956-AB56-A7CC33DA73B7}"/>
              </a:ext>
            </a:extLst>
          </p:cNvPr>
          <p:cNvCxnSpPr>
            <a:cxnSpLocks/>
          </p:cNvCxnSpPr>
          <p:nvPr/>
        </p:nvCxnSpPr>
        <p:spPr>
          <a:xfrm flipH="1">
            <a:off x="3483996" y="1979350"/>
            <a:ext cx="1047898" cy="26195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55AE135-5419-B794-F2A3-631056BA371B}"/>
              </a:ext>
            </a:extLst>
          </p:cNvPr>
          <p:cNvSpPr txBox="1"/>
          <p:nvPr/>
        </p:nvSpPr>
        <p:spPr>
          <a:xfrm>
            <a:off x="4531895" y="1847461"/>
            <a:ext cx="198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Gibbs</a:t>
            </a:r>
            <a:r>
              <a:rPr lang="cs-CZ" dirty="0"/>
              <a:t> free </a:t>
            </a:r>
            <a:r>
              <a:rPr lang="cs-CZ" dirty="0" err="1"/>
              <a:t>energy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B1340C6-3408-095C-5EF0-C7824AD7C7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0615" y="2985797"/>
            <a:ext cx="2930770" cy="1166326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C35886-5A1E-B3E1-39E5-89B57031CD27}"/>
              </a:ext>
            </a:extLst>
          </p:cNvPr>
          <p:cNvCxnSpPr>
            <a:cxnSpLocks/>
          </p:cNvCxnSpPr>
          <p:nvPr/>
        </p:nvCxnSpPr>
        <p:spPr>
          <a:xfrm flipH="1">
            <a:off x="7561385" y="2835103"/>
            <a:ext cx="604576" cy="29694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ABC94ED-4FB3-9B36-B7BA-505E195E766B}"/>
              </a:ext>
            </a:extLst>
          </p:cNvPr>
          <p:cNvSpPr txBox="1"/>
          <p:nvPr/>
        </p:nvSpPr>
        <p:spPr>
          <a:xfrm>
            <a:off x="8165961" y="2425975"/>
            <a:ext cx="3187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Partition</a:t>
            </a:r>
            <a:r>
              <a:rPr lang="cs-CZ" dirty="0"/>
              <a:t> </a:t>
            </a:r>
            <a:r>
              <a:rPr lang="cs-CZ" dirty="0" err="1"/>
              <a:t>function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B3AF138-ADD2-78EA-1457-A2422B4085AC}"/>
              </a:ext>
            </a:extLst>
          </p:cNvPr>
          <p:cNvSpPr txBox="1"/>
          <p:nvPr/>
        </p:nvSpPr>
        <p:spPr>
          <a:xfrm>
            <a:off x="838200" y="4348065"/>
            <a:ext cx="5674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Consider</a:t>
            </a:r>
            <a:r>
              <a:rPr lang="cs-CZ" dirty="0"/>
              <a:t> </a:t>
            </a:r>
            <a:r>
              <a:rPr lang="cs-CZ" dirty="0" err="1"/>
              <a:t>reaction</a:t>
            </a:r>
            <a:r>
              <a:rPr lang="cs-CZ" dirty="0"/>
              <a:t>:</a:t>
            </a:r>
            <a:endParaRPr lang="en-GB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25FC6C9-C296-476A-7560-D558A6D0A4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8762" y="4348065"/>
            <a:ext cx="2314554" cy="38231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FAB0587-2CEE-7D6D-7C6C-BBE71FF12A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3693" y="4898686"/>
            <a:ext cx="2833144" cy="81093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E723484-B359-6EF4-C646-5E12ACF94B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44275" y="3075226"/>
            <a:ext cx="1947880" cy="98746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7231EA1-3516-2933-8DA3-DF0480899D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55279" y="5263323"/>
            <a:ext cx="3762936" cy="632056"/>
          </a:xfrm>
          <a:prstGeom prst="rect">
            <a:avLst/>
          </a:prstGeom>
        </p:spPr>
      </p:pic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E2F2C1E-46B0-D631-B7E3-153636C142F2}"/>
              </a:ext>
            </a:extLst>
          </p:cNvPr>
          <p:cNvCxnSpPr>
            <a:cxnSpLocks/>
          </p:cNvCxnSpPr>
          <p:nvPr/>
        </p:nvCxnSpPr>
        <p:spPr>
          <a:xfrm>
            <a:off x="4252623" y="5361853"/>
            <a:ext cx="1269752" cy="21749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744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CACF2-7AAE-0D03-4BFF-96211EAC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Saha equation</a:t>
            </a:r>
            <a:r>
              <a:rPr lang="cs-CZ" dirty="0"/>
              <a:t> (</a:t>
            </a:r>
            <a:r>
              <a:rPr lang="cs-CZ" dirty="0" err="1"/>
              <a:t>for</a:t>
            </a:r>
            <a:r>
              <a:rPr lang="cs-CZ" dirty="0"/>
              <a:t> proper </a:t>
            </a:r>
            <a:r>
              <a:rPr lang="cs-CZ" dirty="0" err="1"/>
              <a:t>derivation</a:t>
            </a:r>
            <a:r>
              <a:rPr lang="cs-CZ" dirty="0"/>
              <a:t> </a:t>
            </a:r>
            <a:r>
              <a:rPr lang="cs-CZ" dirty="0" err="1"/>
              <a:t>see</a:t>
            </a:r>
            <a:r>
              <a:rPr lang="cs-CZ" dirty="0"/>
              <a:t> NEVF169)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189DD0-30D0-75CB-2060-CD95653BCC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136" y="2901819"/>
            <a:ext cx="9938664" cy="7184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FBF9948-4ACD-90D1-242E-5BCE0A21D1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136" y="1980225"/>
            <a:ext cx="3762936" cy="6320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E35D66-F0C3-8C2A-2C93-B28913BBD3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528" y="1564164"/>
            <a:ext cx="1947880" cy="9874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5552684-231C-508B-70FA-DD6351704C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7369" y="3828560"/>
            <a:ext cx="8497262" cy="10028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76FF78C-A345-2144-08A7-D9B67418E3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38432" y="5384779"/>
            <a:ext cx="9092072" cy="1108096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E567C3D-48A9-1AE0-A010-ED74F8F6F3E0}"/>
              </a:ext>
            </a:extLst>
          </p:cNvPr>
          <p:cNvCxnSpPr>
            <a:cxnSpLocks/>
          </p:cNvCxnSpPr>
          <p:nvPr/>
        </p:nvCxnSpPr>
        <p:spPr>
          <a:xfrm>
            <a:off x="5913471" y="4890596"/>
            <a:ext cx="0" cy="40324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973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10978-F59A-C99D-090D-E30A346F8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Saha</a:t>
            </a:r>
            <a:r>
              <a:rPr lang="cs-CZ" dirty="0"/>
              <a:t> </a:t>
            </a:r>
            <a:r>
              <a:rPr lang="cs-CZ" dirty="0" err="1"/>
              <a:t>equation</a:t>
            </a:r>
            <a:r>
              <a:rPr lang="cs-CZ" dirty="0"/>
              <a:t> – </a:t>
            </a:r>
            <a:r>
              <a:rPr lang="cs-CZ" dirty="0" err="1"/>
              <a:t>ionisation</a:t>
            </a:r>
            <a:r>
              <a:rPr lang="cs-CZ" dirty="0"/>
              <a:t> </a:t>
            </a:r>
            <a:r>
              <a:rPr lang="cs-CZ" dirty="0" err="1"/>
              <a:t>equilibrium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5D2F6A-83C8-8E88-3E67-CBB8378D7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78" y="2136808"/>
            <a:ext cx="8086725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5074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0BDDE-14F2-AD79-99BF-7EBD3A10E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Saha</a:t>
            </a:r>
            <a:r>
              <a:rPr lang="cs-CZ" dirty="0"/>
              <a:t> </a:t>
            </a:r>
            <a:r>
              <a:rPr lang="cs-CZ" dirty="0" err="1"/>
              <a:t>equation</a:t>
            </a:r>
            <a:r>
              <a:rPr lang="cs-CZ" dirty="0"/>
              <a:t> – </a:t>
            </a:r>
            <a:r>
              <a:rPr lang="cs-CZ" dirty="0" err="1"/>
              <a:t>ionisation</a:t>
            </a:r>
            <a:r>
              <a:rPr lang="cs-CZ" dirty="0"/>
              <a:t> </a:t>
            </a:r>
            <a:r>
              <a:rPr lang="cs-CZ" dirty="0" err="1"/>
              <a:t>equilibrium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E24651-9559-26CC-A898-F7679D20E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2" y="1349927"/>
            <a:ext cx="10963275" cy="30384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C849E6-7C88-9B22-7EEF-D10D7A7047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412" y="4108482"/>
            <a:ext cx="10944225" cy="8477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A4F1AA3-5AFE-D578-8776-36C4909902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9889" y="4993530"/>
            <a:ext cx="5781675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9618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13F8B-C1F3-E54A-7030-B0EED3B3B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Saha</a:t>
            </a:r>
            <a:r>
              <a:rPr lang="cs-CZ" dirty="0"/>
              <a:t> </a:t>
            </a:r>
            <a:r>
              <a:rPr lang="cs-CZ" dirty="0" err="1"/>
              <a:t>equation</a:t>
            </a:r>
            <a:r>
              <a:rPr lang="cs-CZ" dirty="0"/>
              <a:t> – </a:t>
            </a:r>
            <a:r>
              <a:rPr lang="cs-CZ" dirty="0" err="1"/>
              <a:t>ionisation</a:t>
            </a:r>
            <a:r>
              <a:rPr lang="cs-CZ" dirty="0"/>
              <a:t> </a:t>
            </a:r>
            <a:r>
              <a:rPr lang="cs-CZ" dirty="0" err="1"/>
              <a:t>equilibrium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96B810-D88F-7EAB-7A4D-0B77D9AF3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27" y="1362075"/>
            <a:ext cx="9858375" cy="549592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6EF05D3-3C68-0950-0EB6-D7215C97FF1C}"/>
              </a:ext>
            </a:extLst>
          </p:cNvPr>
          <p:cNvCxnSpPr>
            <a:cxnSpLocks/>
          </p:cNvCxnSpPr>
          <p:nvPr/>
        </p:nvCxnSpPr>
        <p:spPr>
          <a:xfrm flipH="1">
            <a:off x="7707086" y="5691673"/>
            <a:ext cx="933061" cy="24259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1F3D2E1-9C4F-61E7-4B48-D4D895567D61}"/>
              </a:ext>
            </a:extLst>
          </p:cNvPr>
          <p:cNvSpPr txBox="1"/>
          <p:nvPr/>
        </p:nvSpPr>
        <p:spPr>
          <a:xfrm>
            <a:off x="8640147" y="5449078"/>
            <a:ext cx="3223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Saha</a:t>
            </a:r>
            <a:r>
              <a:rPr lang="cs-CZ" dirty="0"/>
              <a:t> </a:t>
            </a:r>
            <a:r>
              <a:rPr lang="cs-CZ" dirty="0" err="1"/>
              <a:t>equation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ionisation</a:t>
            </a:r>
            <a:r>
              <a:rPr lang="cs-CZ" dirty="0"/>
              <a:t> </a:t>
            </a:r>
            <a:r>
              <a:rPr lang="cs-CZ" dirty="0" err="1"/>
              <a:t>equilibrium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4939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3D62F-68CB-9D73-2C85-554F6AA7C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Saha</a:t>
            </a:r>
            <a:r>
              <a:rPr lang="cs-CZ" dirty="0"/>
              <a:t> </a:t>
            </a:r>
            <a:r>
              <a:rPr lang="cs-CZ" dirty="0" err="1"/>
              <a:t>equation</a:t>
            </a:r>
            <a:r>
              <a:rPr lang="cs-CZ" dirty="0"/>
              <a:t> – </a:t>
            </a:r>
            <a:r>
              <a:rPr lang="cs-CZ" dirty="0" err="1"/>
              <a:t>ionisation</a:t>
            </a:r>
            <a:r>
              <a:rPr lang="cs-CZ" dirty="0"/>
              <a:t> </a:t>
            </a:r>
            <a:r>
              <a:rPr lang="cs-CZ" dirty="0" err="1"/>
              <a:t>equilibrium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D8B4C2-6797-AFBA-989C-2AC8C679F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42006"/>
            <a:ext cx="4124325" cy="1000125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86EC65C-10A4-05BE-ABD3-387038F66948}"/>
              </a:ext>
            </a:extLst>
          </p:cNvPr>
          <p:cNvCxnSpPr>
            <a:cxnSpLocks/>
          </p:cNvCxnSpPr>
          <p:nvPr/>
        </p:nvCxnSpPr>
        <p:spPr>
          <a:xfrm flipH="1">
            <a:off x="5162939" y="1996751"/>
            <a:ext cx="1069910" cy="24531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69467AF-A5B9-3009-5823-469262FC0E2B}"/>
              </a:ext>
            </a:extLst>
          </p:cNvPr>
          <p:cNvSpPr txBox="1"/>
          <p:nvPr/>
        </p:nvSpPr>
        <p:spPr>
          <a:xfrm>
            <a:off x="6382139" y="1690688"/>
            <a:ext cx="5172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atoms</a:t>
            </a:r>
            <a:r>
              <a:rPr lang="cs-CZ" dirty="0"/>
              <a:t>, </a:t>
            </a:r>
            <a:r>
              <a:rPr lang="cs-CZ" dirty="0" err="1"/>
              <a:t>molecules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degrees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freedom</a:t>
            </a:r>
            <a:r>
              <a:rPr lang="cs-CZ" dirty="0"/>
              <a:t> – </a:t>
            </a:r>
            <a:r>
              <a:rPr lang="cs-CZ" dirty="0" err="1"/>
              <a:t>rotation</a:t>
            </a:r>
            <a:r>
              <a:rPr lang="cs-CZ" dirty="0"/>
              <a:t>, </a:t>
            </a:r>
            <a:r>
              <a:rPr lang="cs-CZ" dirty="0" err="1"/>
              <a:t>vibration</a:t>
            </a:r>
            <a:r>
              <a:rPr lang="cs-CZ" dirty="0"/>
              <a:t> – </a:t>
            </a:r>
            <a:r>
              <a:rPr lang="cs-CZ" dirty="0" err="1"/>
              <a:t>leading</a:t>
            </a:r>
            <a:r>
              <a:rPr lang="cs-CZ" dirty="0"/>
              <a:t> to </a:t>
            </a:r>
            <a:r>
              <a:rPr lang="cs-CZ" dirty="0" err="1"/>
              <a:t>different</a:t>
            </a:r>
            <a:r>
              <a:rPr lang="cs-CZ" dirty="0"/>
              <a:t> g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DA95196-DFFB-3E8D-16D6-A26FFB1A5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0362" y="3048194"/>
            <a:ext cx="5229225" cy="11715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8D21705-5C58-8D48-F2AF-23CF6F6419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0862" y="5114536"/>
            <a:ext cx="5038725" cy="847725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0337F35-9AA6-F4FE-F50C-0877478421E6}"/>
              </a:ext>
            </a:extLst>
          </p:cNvPr>
          <p:cNvCxnSpPr>
            <a:cxnSpLocks/>
          </p:cNvCxnSpPr>
          <p:nvPr/>
        </p:nvCxnSpPr>
        <p:spPr>
          <a:xfrm>
            <a:off x="5514974" y="4104003"/>
            <a:ext cx="0" cy="82694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2146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4DF74-29E1-5818-E6AA-6AE504497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Saha</a:t>
            </a:r>
            <a:r>
              <a:rPr lang="cs-CZ" dirty="0"/>
              <a:t> </a:t>
            </a:r>
            <a:r>
              <a:rPr lang="cs-CZ" dirty="0" err="1"/>
              <a:t>equation</a:t>
            </a:r>
            <a:r>
              <a:rPr lang="cs-CZ" dirty="0"/>
              <a:t> – </a:t>
            </a:r>
            <a:r>
              <a:rPr lang="cs-CZ" dirty="0" err="1"/>
              <a:t>ionisation</a:t>
            </a:r>
            <a:r>
              <a:rPr lang="cs-CZ" dirty="0"/>
              <a:t> </a:t>
            </a:r>
            <a:r>
              <a:rPr lang="cs-CZ" dirty="0" err="1"/>
              <a:t>equilibrium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B4DC7A-AED0-EEF6-48F7-2706F2950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2" y="1738312"/>
            <a:ext cx="10963275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01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A6680-BD09-D254-5B94-0B5513D49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Plasma frequency – simple model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EBF572-62FD-51DF-8BFD-5AACDEC87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375" y="1447431"/>
            <a:ext cx="1444100" cy="76717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8787B33-6C0A-614E-B400-ED5F671044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498" y="2436919"/>
            <a:ext cx="5039086" cy="2836418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3867CC6-C5CE-8452-ACAA-47E58A29BADB}"/>
              </a:ext>
            </a:extLst>
          </p:cNvPr>
          <p:cNvCxnSpPr/>
          <p:nvPr/>
        </p:nvCxnSpPr>
        <p:spPr>
          <a:xfrm flipH="1">
            <a:off x="3950563" y="2024109"/>
            <a:ext cx="2219418" cy="76347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D16A9C3-FF3D-2DD6-9B9A-DF339F25A662}"/>
              </a:ext>
            </a:extLst>
          </p:cNvPr>
          <p:cNvSpPr txBox="1"/>
          <p:nvPr/>
        </p:nvSpPr>
        <p:spPr>
          <a:xfrm>
            <a:off x="6343650" y="1690688"/>
            <a:ext cx="4838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Electron layer displaced by </a:t>
            </a:r>
            <a:r>
              <a:rPr lang="el-GR" dirty="0"/>
              <a:t>δ</a:t>
            </a:r>
            <a:endParaRPr lang="en-GB" dirty="0"/>
          </a:p>
          <a:p>
            <a:endParaRPr lang="en-GB" dirty="0"/>
          </a:p>
          <a:p>
            <a:r>
              <a:rPr lang="en-GB" dirty="0"/>
              <a:t>Effectively two capacitor plates with surface charge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16F2B3C-815F-6FF4-D490-8999D6B32A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5655" y="2605267"/>
            <a:ext cx="1234440" cy="2857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497F216-E894-EEDB-4EAF-1C9D5312C47B}"/>
              </a:ext>
            </a:extLst>
          </p:cNvPr>
          <p:cNvSpPr txBox="1"/>
          <p:nvPr/>
        </p:nvSpPr>
        <p:spPr>
          <a:xfrm>
            <a:off x="248498" y="6172200"/>
            <a:ext cx="449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P. Gibbon, Introduction to plasma physics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C9FA989-366A-3126-3DB2-9E59EBBED1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3584" y="3357382"/>
            <a:ext cx="1694482" cy="6096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A67DDD-3452-21AD-0D71-ABC265AE7D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9106" y="4390331"/>
            <a:ext cx="3333894" cy="8773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F751C5E-C4DE-33E0-65AC-3F98F63D4AA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00196" y="3401694"/>
            <a:ext cx="3418030" cy="43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38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A6680-BD09-D254-5B94-0B5513D49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Plasma frequency – simple model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EBF572-62FD-51DF-8BFD-5AACDEC87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375" y="1447431"/>
            <a:ext cx="1444100" cy="76717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8787B33-6C0A-614E-B400-ED5F671044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498" y="2436919"/>
            <a:ext cx="5039086" cy="2836418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3867CC6-C5CE-8452-ACAA-47E58A29BADB}"/>
              </a:ext>
            </a:extLst>
          </p:cNvPr>
          <p:cNvCxnSpPr/>
          <p:nvPr/>
        </p:nvCxnSpPr>
        <p:spPr>
          <a:xfrm flipH="1">
            <a:off x="3950563" y="2024109"/>
            <a:ext cx="2219418" cy="76347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D16A9C3-FF3D-2DD6-9B9A-DF339F25A662}"/>
              </a:ext>
            </a:extLst>
          </p:cNvPr>
          <p:cNvSpPr txBox="1"/>
          <p:nvPr/>
        </p:nvSpPr>
        <p:spPr>
          <a:xfrm>
            <a:off x="6343650" y="1690688"/>
            <a:ext cx="4838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Electron layer displaced by </a:t>
            </a:r>
            <a:r>
              <a:rPr lang="el-GR" dirty="0"/>
              <a:t>δ</a:t>
            </a:r>
            <a:endParaRPr lang="en-GB" dirty="0"/>
          </a:p>
          <a:p>
            <a:endParaRPr lang="en-GB" dirty="0"/>
          </a:p>
          <a:p>
            <a:r>
              <a:rPr lang="en-GB" dirty="0"/>
              <a:t>Effectively two capacitor plates with surface charge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16F2B3C-815F-6FF4-D490-8999D6B32A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5655" y="2605267"/>
            <a:ext cx="1234440" cy="2857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497F216-E894-EEDB-4EAF-1C9D5312C47B}"/>
              </a:ext>
            </a:extLst>
          </p:cNvPr>
          <p:cNvSpPr txBox="1"/>
          <p:nvPr/>
        </p:nvSpPr>
        <p:spPr>
          <a:xfrm>
            <a:off x="248498" y="6019568"/>
            <a:ext cx="449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P. Gibbon, Introduction to plasma physics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C9FA989-366A-3126-3DB2-9E59EBBED1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3584" y="3357382"/>
            <a:ext cx="1694482" cy="6096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A67DDD-3452-21AD-0D71-ABC265AE7D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9106" y="4390331"/>
            <a:ext cx="3333894" cy="8773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F751C5E-C4DE-33E0-65AC-3F98F63D4AA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00196" y="3401694"/>
            <a:ext cx="3418030" cy="4332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E51FE3-AE94-4B00-CEA7-20FF7E7E44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43650" y="5437709"/>
            <a:ext cx="3285458" cy="49282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E2E19A8-EAA3-4F0F-8AAF-159CBD121F3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8498" y="6381493"/>
            <a:ext cx="6259132" cy="34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195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A6680-BD09-D254-5B94-0B5513D49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Plasma frequency – simple model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EBF572-62FD-51DF-8BFD-5AACDEC87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375" y="1447431"/>
            <a:ext cx="1444100" cy="7671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E51FE3-AE94-4B00-CEA7-20FF7E7E44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1370" y="1584610"/>
            <a:ext cx="3285458" cy="49282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07EFBD3-3AFA-3691-8369-5B85F71C08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323" y="2534573"/>
            <a:ext cx="1190152" cy="35067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572A7F0-4168-31AB-5B9C-D4E1774E9A45}"/>
              </a:ext>
            </a:extLst>
          </p:cNvPr>
          <p:cNvSpPr txBox="1"/>
          <p:nvPr/>
        </p:nvSpPr>
        <p:spPr>
          <a:xfrm>
            <a:off x="2539014" y="2405849"/>
            <a:ext cx="6782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Plasma </a:t>
            </a:r>
            <a:r>
              <a:rPr lang="cs-CZ" dirty="0" err="1"/>
              <a:t>oscillations</a:t>
            </a:r>
            <a:r>
              <a:rPr lang="cs-CZ" dirty="0"/>
              <a:t> </a:t>
            </a:r>
            <a:r>
              <a:rPr lang="cs-CZ" dirty="0" err="1"/>
              <a:t>visible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on </a:t>
            </a:r>
            <a:r>
              <a:rPr lang="cs-CZ" dirty="0" err="1"/>
              <a:t>timescales</a:t>
            </a:r>
            <a:r>
              <a:rPr lang="cs-CZ" dirty="0"/>
              <a:t> </a:t>
            </a:r>
            <a:r>
              <a:rPr lang="cs-CZ" dirty="0" err="1"/>
              <a:t>longer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τ</a:t>
            </a:r>
            <a:r>
              <a:rPr lang="cs-CZ" baseline="-25000" dirty="0" err="1"/>
              <a:t>P</a:t>
            </a:r>
            <a:r>
              <a:rPr lang="cs-CZ" baseline="-25000" dirty="0"/>
              <a:t> </a:t>
            </a:r>
            <a:r>
              <a:rPr lang="cs-CZ" dirty="0"/>
              <a:t>and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external</a:t>
            </a:r>
            <a:r>
              <a:rPr lang="cs-CZ" dirty="0"/>
              <a:t> </a:t>
            </a:r>
            <a:r>
              <a:rPr lang="cs-CZ" dirty="0" err="1"/>
              <a:t>action</a:t>
            </a:r>
            <a:r>
              <a:rPr lang="cs-CZ" dirty="0"/>
              <a:t> do not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a </a:t>
            </a:r>
            <a:r>
              <a:rPr lang="cs-CZ" dirty="0" err="1"/>
              <a:t>rate</a:t>
            </a:r>
            <a:r>
              <a:rPr lang="cs-CZ" dirty="0"/>
              <a:t> </a:t>
            </a:r>
            <a:r>
              <a:rPr lang="cs-CZ" dirty="0" err="1"/>
              <a:t>faster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el-GR" dirty="0"/>
              <a:t>ω</a:t>
            </a:r>
            <a:r>
              <a:rPr lang="cs-CZ" baseline="-25000" dirty="0"/>
              <a:t>p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FE447B-B324-80CC-50E7-BAC9075F9CE8}"/>
              </a:ext>
            </a:extLst>
          </p:cNvPr>
          <p:cNvSpPr txBox="1"/>
          <p:nvPr/>
        </p:nvSpPr>
        <p:spPr>
          <a:xfrm>
            <a:off x="1003177" y="3305676"/>
            <a:ext cx="93037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Likewise, observations over length-scales L shorter than the</a:t>
            </a:r>
            <a:r>
              <a:rPr lang="cs-CZ" dirty="0"/>
              <a:t> </a:t>
            </a:r>
            <a:r>
              <a:rPr lang="en-GB" dirty="0"/>
              <a:t>distance v </a:t>
            </a:r>
            <a:r>
              <a:rPr lang="en-GB" dirty="0" err="1"/>
              <a:t>τ</a:t>
            </a:r>
            <a:r>
              <a:rPr lang="en-GB" baseline="-25000" dirty="0" err="1"/>
              <a:t>p</a:t>
            </a:r>
            <a:r>
              <a:rPr lang="en-GB" dirty="0"/>
              <a:t> </a:t>
            </a:r>
            <a:r>
              <a:rPr lang="en-GB" dirty="0" err="1"/>
              <a:t>traveled</a:t>
            </a:r>
            <a:r>
              <a:rPr lang="en-GB" dirty="0"/>
              <a:t> by a typical plasma particle during a plasma period will also not</a:t>
            </a:r>
            <a:r>
              <a:rPr lang="cs-CZ" dirty="0"/>
              <a:t> </a:t>
            </a:r>
            <a:r>
              <a:rPr lang="en-GB" dirty="0"/>
              <a:t>detect plasma behaviour</a:t>
            </a:r>
            <a:r>
              <a:rPr lang="cs-CZ" dirty="0"/>
              <a:t> - </a:t>
            </a:r>
            <a:r>
              <a:rPr lang="en-GB" dirty="0"/>
              <a:t>particles will exit the system before completing a</a:t>
            </a:r>
            <a:r>
              <a:rPr lang="cs-CZ" dirty="0"/>
              <a:t> </a:t>
            </a:r>
            <a:r>
              <a:rPr lang="en-GB" dirty="0"/>
              <a:t>plasma oscillation.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AF3D707-AB4E-86DE-C1E3-0746A851A94C}"/>
                  </a:ext>
                </a:extLst>
              </p:cNvPr>
              <p:cNvSpPr txBox="1"/>
              <p:nvPr/>
            </p:nvSpPr>
            <p:spPr>
              <a:xfrm>
                <a:off x="3319983" y="4661616"/>
                <a:ext cx="2460224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𝑣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𝑘𝑇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rad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sSup>
                                <m:sSup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AF3D707-AB4E-86DE-C1E3-0746A851A9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983" y="4661616"/>
                <a:ext cx="2460224" cy="8183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A309D4B-C7CB-875F-719E-55A8200F0DBD}"/>
                  </a:ext>
                </a:extLst>
              </p:cNvPr>
              <p:cNvSpPr txBox="1"/>
              <p:nvPr/>
            </p:nvSpPr>
            <p:spPr>
              <a:xfrm>
                <a:off x="8779194" y="4501707"/>
                <a:ext cx="1298561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𝑘𝑇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sSup>
                                <m:sSup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A309D4B-C7CB-875F-719E-55A8200F0D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9194" y="4501707"/>
                <a:ext cx="1298561" cy="8183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FC8A2430-297E-D3EA-F04F-2D50A7F4E51D}"/>
              </a:ext>
            </a:extLst>
          </p:cNvPr>
          <p:cNvSpPr txBox="1"/>
          <p:nvPr/>
        </p:nvSpPr>
        <p:spPr>
          <a:xfrm>
            <a:off x="355600" y="5923280"/>
            <a:ext cx="727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Usualy</a:t>
            </a:r>
            <a:r>
              <a:rPr lang="cs-CZ" dirty="0"/>
              <a:t> </a:t>
            </a:r>
            <a:r>
              <a:rPr lang="cs-CZ" dirty="0" err="1"/>
              <a:t>electron</a:t>
            </a:r>
            <a:r>
              <a:rPr lang="cs-CZ" dirty="0"/>
              <a:t> plasma </a:t>
            </a:r>
            <a:r>
              <a:rPr lang="cs-CZ" dirty="0" err="1"/>
              <a:t>frequency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most </a:t>
            </a:r>
            <a:r>
              <a:rPr lang="cs-CZ" dirty="0" err="1"/>
              <a:t>important</a:t>
            </a:r>
            <a:r>
              <a:rPr lang="cs-CZ" dirty="0"/>
              <a:t> and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denoted</a:t>
            </a:r>
            <a:r>
              <a:rPr lang="cs-CZ" dirty="0"/>
              <a:t> </a:t>
            </a:r>
            <a:r>
              <a:rPr lang="el-GR" dirty="0"/>
              <a:t>ω</a:t>
            </a:r>
            <a:r>
              <a:rPr lang="cs-CZ" baseline="-25000" dirty="0" err="1"/>
              <a:t>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5915D-015F-F76D-AB5C-6CBC4F648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Plasma </a:t>
            </a:r>
            <a:r>
              <a:rPr lang="cs-CZ" dirty="0" err="1"/>
              <a:t>parameter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306F32-8039-4F0C-3D05-049EBEA09B20}"/>
              </a:ext>
            </a:extLst>
          </p:cNvPr>
          <p:cNvSpPr txBox="1"/>
          <p:nvPr/>
        </p:nvSpPr>
        <p:spPr>
          <a:xfrm>
            <a:off x="514905" y="1784412"/>
            <a:ext cx="5033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Average</a:t>
            </a:r>
            <a:r>
              <a:rPr lang="cs-CZ" dirty="0"/>
              <a:t> distance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particles</a:t>
            </a:r>
            <a:r>
              <a:rPr lang="cs-CZ" dirty="0"/>
              <a:t>: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E90F77-BA61-9A01-640A-0614ED5DA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1934" y="1660404"/>
            <a:ext cx="1281978" cy="5494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AF0AE39-DCAC-5627-C762-8FF3EA99A69F}"/>
              </a:ext>
            </a:extLst>
          </p:cNvPr>
          <p:cNvSpPr txBox="1"/>
          <p:nvPr/>
        </p:nvSpPr>
        <p:spPr>
          <a:xfrm>
            <a:off x="523783" y="2450229"/>
            <a:ext cx="5220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Distance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closest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: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7A529F2-D5E3-5F89-7C34-49090811EC13}"/>
                  </a:ext>
                </a:extLst>
              </p:cNvPr>
              <p:cNvSpPr txBox="1"/>
              <p:nvPr/>
            </p:nvSpPr>
            <p:spPr>
              <a:xfrm>
                <a:off x="4486052" y="2394149"/>
                <a:ext cx="2087468" cy="6011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GB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𝑘𝑇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7A529F2-D5E3-5F89-7C34-49090811E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052" y="2394149"/>
                <a:ext cx="2087468" cy="601127"/>
              </a:xfrm>
              <a:prstGeom prst="rect">
                <a:avLst/>
              </a:prstGeom>
              <a:blipFill>
                <a:blip r:embed="rId3"/>
                <a:stretch>
                  <a:fillRect b="-1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434BC9F-D99B-E3E7-1A20-6FDB1EF59874}"/>
              </a:ext>
            </a:extLst>
          </p:cNvPr>
          <p:cNvCxnSpPr>
            <a:cxnSpLocks/>
          </p:cNvCxnSpPr>
          <p:nvPr/>
        </p:nvCxnSpPr>
        <p:spPr>
          <a:xfrm flipH="1">
            <a:off x="3870960" y="2925114"/>
            <a:ext cx="856301" cy="50388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2BB28AC-795E-0E35-7D9B-579D37F25E72}"/>
              </a:ext>
            </a:extLst>
          </p:cNvPr>
          <p:cNvSpPr txBox="1"/>
          <p:nvPr/>
        </p:nvSpPr>
        <p:spPr>
          <a:xfrm>
            <a:off x="1137920" y="3554840"/>
            <a:ext cx="9469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Distance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Coulomb </a:t>
            </a:r>
            <a:r>
              <a:rPr lang="cs-CZ" dirty="0" err="1"/>
              <a:t>energy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charged</a:t>
            </a:r>
            <a:r>
              <a:rPr lang="cs-CZ" dirty="0"/>
              <a:t> </a:t>
            </a:r>
            <a:r>
              <a:rPr lang="cs-CZ" dirty="0" err="1"/>
              <a:t>particle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lectrostatic</a:t>
            </a:r>
            <a:r>
              <a:rPr lang="cs-CZ" dirty="0"/>
              <a:t> </a:t>
            </a:r>
            <a:r>
              <a:rPr lang="cs-CZ" dirty="0" err="1"/>
              <a:t>field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another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vanishes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8E6D696-C13C-57BA-C420-8AEC4F3566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0480" y="4466417"/>
            <a:ext cx="2810360" cy="80154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CC9A691-FAAF-DDA2-9FD7-750EA2A906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3750" y="4172099"/>
            <a:ext cx="1509588" cy="455098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5DD476A-ED8F-1B2F-B6FE-AEF9D96B543E}"/>
              </a:ext>
            </a:extLst>
          </p:cNvPr>
          <p:cNvCxnSpPr>
            <a:cxnSpLocks/>
          </p:cNvCxnSpPr>
          <p:nvPr/>
        </p:nvCxnSpPr>
        <p:spPr>
          <a:xfrm>
            <a:off x="2162273" y="4081851"/>
            <a:ext cx="2564988" cy="24516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593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68282-0816-9A15-1151-F10047724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Plasma </a:t>
            </a:r>
            <a:r>
              <a:rPr lang="cs-CZ" dirty="0" err="1"/>
              <a:t>parameter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BB18A4-5287-DB6D-EA70-BA0255551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86" y="1508760"/>
            <a:ext cx="10594428" cy="38404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7D0AF3D-6BC8-B590-1D2A-B517681C10AE}"/>
              </a:ext>
            </a:extLst>
          </p:cNvPr>
          <p:cNvSpPr txBox="1"/>
          <p:nvPr/>
        </p:nvSpPr>
        <p:spPr>
          <a:xfrm>
            <a:off x="320040" y="5867400"/>
            <a:ext cx="6659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R. </a:t>
            </a:r>
            <a:r>
              <a:rPr lang="cs-CZ" dirty="0" err="1"/>
              <a:t>Fitzpatrick</a:t>
            </a:r>
            <a:r>
              <a:rPr lang="cs-CZ" dirty="0"/>
              <a:t>, Plasma </a:t>
            </a:r>
            <a:r>
              <a:rPr lang="cs-CZ" dirty="0" err="1"/>
              <a:t>Physics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University </a:t>
            </a:r>
            <a:r>
              <a:rPr lang="cs-CZ" dirty="0" err="1"/>
              <a:t>of</a:t>
            </a:r>
            <a:r>
              <a:rPr lang="cs-CZ" dirty="0"/>
              <a:t> Texas </a:t>
            </a:r>
            <a:r>
              <a:rPr lang="cs-CZ" dirty="0" err="1"/>
              <a:t>at</a:t>
            </a:r>
            <a:r>
              <a:rPr lang="cs-CZ" dirty="0"/>
              <a:t> Austin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950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8C8BC-A376-E5D4-4165-A95BC3400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Plasma </a:t>
            </a:r>
            <a:r>
              <a:rPr lang="cs-CZ" dirty="0" err="1"/>
              <a:t>parameter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DA62EA-8ABE-54C9-777B-82D295610CBD}"/>
                  </a:ext>
                </a:extLst>
              </p:cNvPr>
              <p:cNvSpPr txBox="1"/>
              <p:nvPr/>
            </p:nvSpPr>
            <p:spPr>
              <a:xfrm>
                <a:off x="650653" y="1889760"/>
                <a:ext cx="720454" cy="5211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≪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DA62EA-8ABE-54C9-777B-82D295610C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53" y="1889760"/>
                <a:ext cx="720454" cy="521168"/>
              </a:xfrm>
              <a:prstGeom prst="rect">
                <a:avLst/>
              </a:prstGeom>
              <a:blipFill>
                <a:blip r:embed="rId2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EBFD64D8-2CD2-2866-9DF2-53749003214B}"/>
              </a:ext>
            </a:extLst>
          </p:cNvPr>
          <p:cNvSpPr txBox="1"/>
          <p:nvPr/>
        </p:nvSpPr>
        <p:spPr>
          <a:xfrm>
            <a:off x="1784411" y="1915208"/>
            <a:ext cx="459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Strongly</a:t>
            </a:r>
            <a:r>
              <a:rPr lang="cs-CZ" dirty="0"/>
              <a:t> </a:t>
            </a:r>
            <a:r>
              <a:rPr lang="cs-CZ" dirty="0" err="1"/>
              <a:t>coupled</a:t>
            </a:r>
            <a:r>
              <a:rPr lang="cs-CZ" dirty="0"/>
              <a:t> plasma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F5847FA-1158-E6DC-91E8-B064498BFF8D}"/>
                  </a:ext>
                </a:extLst>
              </p:cNvPr>
              <p:cNvSpPr txBox="1"/>
              <p:nvPr/>
            </p:nvSpPr>
            <p:spPr>
              <a:xfrm>
                <a:off x="663477" y="2610000"/>
                <a:ext cx="720454" cy="5211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≫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F5847FA-1158-E6DC-91E8-B064498BFF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477" y="2610000"/>
                <a:ext cx="720454" cy="5211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14582299-089E-DFBD-1531-D270028F447C}"/>
              </a:ext>
            </a:extLst>
          </p:cNvPr>
          <p:cNvSpPr txBox="1"/>
          <p:nvPr/>
        </p:nvSpPr>
        <p:spPr>
          <a:xfrm>
            <a:off x="1784411" y="2615079"/>
            <a:ext cx="459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Weakly</a:t>
            </a:r>
            <a:r>
              <a:rPr lang="cs-CZ" dirty="0"/>
              <a:t> </a:t>
            </a:r>
            <a:r>
              <a:rPr lang="cs-CZ" dirty="0" err="1"/>
              <a:t>coupled</a:t>
            </a:r>
            <a:r>
              <a:rPr lang="cs-CZ" dirty="0"/>
              <a:t> plasma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464C46-67A8-8947-A886-1ECB78D889A1}"/>
              </a:ext>
            </a:extLst>
          </p:cNvPr>
          <p:cNvSpPr txBox="1"/>
          <p:nvPr/>
        </p:nvSpPr>
        <p:spPr>
          <a:xfrm>
            <a:off x="650653" y="3524435"/>
            <a:ext cx="5066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Plasma </a:t>
            </a:r>
            <a:r>
              <a:rPr lang="cs-CZ" dirty="0" err="1"/>
              <a:t>parameter</a:t>
            </a:r>
            <a:r>
              <a:rPr lang="cs-CZ" dirty="0"/>
              <a:t>: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B28715-5D3F-8712-6B09-23AE6E6A51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5046" y="3333565"/>
            <a:ext cx="1628168" cy="5814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9028461-17A3-27B6-40C8-97FB20ABA622}"/>
              </a:ext>
            </a:extLst>
          </p:cNvPr>
          <p:cNvSpPr txBox="1"/>
          <p:nvPr/>
        </p:nvSpPr>
        <p:spPr>
          <a:xfrm>
            <a:off x="5992427" y="3131168"/>
            <a:ext cx="4119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particles</a:t>
            </a:r>
            <a:r>
              <a:rPr lang="cs-CZ" dirty="0"/>
              <a:t> in </a:t>
            </a:r>
            <a:r>
              <a:rPr lang="cs-CZ" dirty="0" err="1"/>
              <a:t>Debye</a:t>
            </a:r>
            <a:r>
              <a:rPr lang="cs-CZ" dirty="0"/>
              <a:t> </a:t>
            </a:r>
            <a:r>
              <a:rPr lang="cs-CZ" dirty="0" err="1"/>
              <a:t>Sphere</a:t>
            </a:r>
            <a:endParaRPr lang="en-GB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06D4D64-65F6-6B69-DB55-CBB2F21BCCB3}"/>
              </a:ext>
            </a:extLst>
          </p:cNvPr>
          <p:cNvCxnSpPr>
            <a:cxnSpLocks/>
          </p:cNvCxnSpPr>
          <p:nvPr/>
        </p:nvCxnSpPr>
        <p:spPr>
          <a:xfrm flipH="1">
            <a:off x="4581173" y="3333565"/>
            <a:ext cx="1349898" cy="31890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4F8EF7C-CAD8-93AB-E1C0-2D78F01FEBF9}"/>
              </a:ext>
            </a:extLst>
          </p:cNvPr>
          <p:cNvSpPr txBox="1"/>
          <p:nvPr/>
        </p:nvSpPr>
        <p:spPr>
          <a:xfrm>
            <a:off x="650653" y="4094480"/>
            <a:ext cx="5732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Note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: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22A1E6D-63BB-2592-DC01-A1FB5A114FBA}"/>
                  </a:ext>
                </a:extLst>
              </p:cNvPr>
              <p:cNvSpPr txBox="1"/>
              <p:nvPr/>
            </p:nvSpPr>
            <p:spPr>
              <a:xfrm>
                <a:off x="1671732" y="4007756"/>
                <a:ext cx="2087468" cy="6011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GB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𝑘𝑇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22A1E6D-63BB-2592-DC01-A1FB5A114F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732" y="4007756"/>
                <a:ext cx="2087468" cy="6011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2077FF8-9255-ED47-82FB-C4D8DE9A468B}"/>
                  </a:ext>
                </a:extLst>
              </p:cNvPr>
              <p:cNvSpPr txBox="1"/>
              <p:nvPr/>
            </p:nvSpPr>
            <p:spPr>
              <a:xfrm>
                <a:off x="4247834" y="3947608"/>
                <a:ext cx="1298561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𝑘𝑇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sSup>
                                <m:sSup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2077FF8-9255-ED47-82FB-C4D8DE9A46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834" y="3947608"/>
                <a:ext cx="1298561" cy="8183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AC53EB1-C87E-3EFA-84D6-98810C4C8D63}"/>
              </a:ext>
            </a:extLst>
          </p:cNvPr>
          <p:cNvCxnSpPr>
            <a:cxnSpLocks/>
          </p:cNvCxnSpPr>
          <p:nvPr/>
        </p:nvCxnSpPr>
        <p:spPr>
          <a:xfrm>
            <a:off x="2994750" y="4836046"/>
            <a:ext cx="419010" cy="36681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86B150A-C65D-26E5-2623-362F97FC29BA}"/>
              </a:ext>
            </a:extLst>
          </p:cNvPr>
          <p:cNvCxnSpPr>
            <a:cxnSpLocks/>
          </p:cNvCxnSpPr>
          <p:nvPr/>
        </p:nvCxnSpPr>
        <p:spPr>
          <a:xfrm flipH="1">
            <a:off x="4155440" y="4773639"/>
            <a:ext cx="456213" cy="42922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BB4616B-661D-6102-4C5C-149F0C1E7E11}"/>
                  </a:ext>
                </a:extLst>
              </p:cNvPr>
              <p:cNvSpPr txBox="1"/>
              <p:nvPr/>
            </p:nvSpPr>
            <p:spPr>
              <a:xfrm>
                <a:off x="2806013" y="5428465"/>
                <a:ext cx="4037452" cy="6882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3/2</m:t>
                          </m:r>
                        </m:sup>
                      </m:sSup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Sup>
                            <m:sSub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3/2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𝑘𝑇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3/2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BB4616B-661D-6102-4C5C-149F0C1E7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013" y="5428465"/>
                <a:ext cx="4037452" cy="688202"/>
              </a:xfrm>
              <a:prstGeom prst="rect">
                <a:avLst/>
              </a:prstGeom>
              <a:blipFill>
                <a:blip r:embed="rId7"/>
                <a:stretch>
                  <a:fillRect b="-8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4924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97B65-2182-5A1D-F0DE-EB0E8F4C1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Plasma </a:t>
            </a:r>
            <a:r>
              <a:rPr lang="cs-CZ" dirty="0" err="1"/>
              <a:t>parameter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13EEA75-26AC-F981-C0F8-72D49721C24B}"/>
                  </a:ext>
                </a:extLst>
              </p:cNvPr>
              <p:cNvSpPr txBox="1"/>
              <p:nvPr/>
            </p:nvSpPr>
            <p:spPr>
              <a:xfrm>
                <a:off x="838200" y="1690688"/>
                <a:ext cx="4036681" cy="6882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3/2</m:t>
                          </m:r>
                        </m:sup>
                      </m:sSup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Sup>
                            <m:sSub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3/2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𝑘𝑇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3/2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13EEA75-26AC-F981-C0F8-72D49721C2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0688"/>
                <a:ext cx="4036681" cy="6882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543373E-6848-66DB-1842-F7008DE0B4E0}"/>
              </a:ext>
            </a:extLst>
          </p:cNvPr>
          <p:cNvCxnSpPr>
            <a:cxnSpLocks/>
          </p:cNvCxnSpPr>
          <p:nvPr/>
        </p:nvCxnSpPr>
        <p:spPr>
          <a:xfrm>
            <a:off x="4792070" y="1949666"/>
            <a:ext cx="120233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9460FD0-B29D-745E-EB8D-8D6CFA4B918D}"/>
                  </a:ext>
                </a:extLst>
              </p:cNvPr>
              <p:cNvSpPr txBox="1"/>
              <p:nvPr/>
            </p:nvSpPr>
            <p:spPr>
              <a:xfrm>
                <a:off x="6096000" y="1812506"/>
                <a:ext cx="6540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≪1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9460FD0-B29D-745E-EB8D-8D6CFA4B91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812506"/>
                <a:ext cx="654025" cy="276999"/>
              </a:xfrm>
              <a:prstGeom prst="rect">
                <a:avLst/>
              </a:prstGeom>
              <a:blipFill>
                <a:blip r:embed="rId3"/>
                <a:stretch>
                  <a:fillRect l="-7477" r="-8411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44E25F8E-1D61-5D59-D98B-173C2B2883AF}"/>
              </a:ext>
            </a:extLst>
          </p:cNvPr>
          <p:cNvSpPr txBox="1"/>
          <p:nvPr/>
        </p:nvSpPr>
        <p:spPr>
          <a:xfrm>
            <a:off x="7112000" y="1626500"/>
            <a:ext cx="3444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Debye</a:t>
            </a:r>
            <a:r>
              <a:rPr lang="cs-CZ" dirty="0"/>
              <a:t> </a:t>
            </a:r>
            <a:r>
              <a:rPr lang="cs-CZ" dirty="0" err="1"/>
              <a:t>sphere</a:t>
            </a:r>
            <a:r>
              <a:rPr lang="cs-CZ" dirty="0"/>
              <a:t> </a:t>
            </a:r>
            <a:r>
              <a:rPr lang="cs-CZ" dirty="0" err="1"/>
              <a:t>sparsely</a:t>
            </a:r>
            <a:r>
              <a:rPr lang="cs-CZ" dirty="0"/>
              <a:t> </a:t>
            </a:r>
            <a:r>
              <a:rPr lang="cs-CZ" dirty="0" err="1"/>
              <a:t>populated</a:t>
            </a:r>
            <a:r>
              <a:rPr lang="cs-CZ" dirty="0"/>
              <a:t> – </a:t>
            </a:r>
            <a:r>
              <a:rPr lang="cs-CZ" dirty="0" err="1"/>
              <a:t>strongly</a:t>
            </a:r>
            <a:r>
              <a:rPr lang="cs-CZ" dirty="0"/>
              <a:t> </a:t>
            </a:r>
            <a:r>
              <a:rPr lang="cs-CZ" dirty="0" err="1"/>
              <a:t>coupled</a:t>
            </a:r>
            <a:r>
              <a:rPr lang="cs-CZ" dirty="0"/>
              <a:t> plasma</a:t>
            </a:r>
            <a:endParaRPr lang="en-GB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2DA886-056F-39EF-6DE7-E3E558971D57}"/>
              </a:ext>
            </a:extLst>
          </p:cNvPr>
          <p:cNvCxnSpPr>
            <a:cxnSpLocks/>
          </p:cNvCxnSpPr>
          <p:nvPr/>
        </p:nvCxnSpPr>
        <p:spPr>
          <a:xfrm>
            <a:off x="4792070" y="2089505"/>
            <a:ext cx="1302039" cy="67401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B091D9E-F952-A1B2-0470-E12846C9D6A8}"/>
                  </a:ext>
                </a:extLst>
              </p:cNvPr>
              <p:cNvSpPr txBox="1"/>
              <p:nvPr/>
            </p:nvSpPr>
            <p:spPr>
              <a:xfrm>
                <a:off x="6097892" y="2763520"/>
                <a:ext cx="6540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≫1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B091D9E-F952-A1B2-0470-E12846C9D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892" y="2763520"/>
                <a:ext cx="654025" cy="276999"/>
              </a:xfrm>
              <a:prstGeom prst="rect">
                <a:avLst/>
              </a:prstGeom>
              <a:blipFill>
                <a:blip r:embed="rId4"/>
                <a:stretch>
                  <a:fillRect l="-7407" r="-8333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D5E78C87-4FCF-E1D4-25C6-946C9C6ABC08}"/>
              </a:ext>
            </a:extLst>
          </p:cNvPr>
          <p:cNvSpPr txBox="1"/>
          <p:nvPr/>
        </p:nvSpPr>
        <p:spPr>
          <a:xfrm>
            <a:off x="7112000" y="2628897"/>
            <a:ext cx="3444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Debye</a:t>
            </a:r>
            <a:r>
              <a:rPr lang="cs-CZ" dirty="0"/>
              <a:t> </a:t>
            </a:r>
            <a:r>
              <a:rPr lang="cs-CZ" dirty="0" err="1"/>
              <a:t>sphere</a:t>
            </a:r>
            <a:r>
              <a:rPr lang="cs-CZ" dirty="0"/>
              <a:t> </a:t>
            </a:r>
            <a:r>
              <a:rPr lang="cs-CZ" dirty="0" err="1"/>
              <a:t>densely</a:t>
            </a:r>
            <a:r>
              <a:rPr lang="cs-CZ" dirty="0"/>
              <a:t> </a:t>
            </a:r>
            <a:r>
              <a:rPr lang="cs-CZ" dirty="0" err="1"/>
              <a:t>populated</a:t>
            </a:r>
            <a:r>
              <a:rPr lang="cs-CZ" dirty="0"/>
              <a:t> – </a:t>
            </a:r>
            <a:r>
              <a:rPr lang="cs-CZ" dirty="0" err="1"/>
              <a:t>weakly</a:t>
            </a:r>
            <a:r>
              <a:rPr lang="cs-CZ" dirty="0"/>
              <a:t> </a:t>
            </a:r>
            <a:r>
              <a:rPr lang="cs-CZ" dirty="0" err="1"/>
              <a:t>coupled</a:t>
            </a:r>
            <a:r>
              <a:rPr lang="cs-CZ" dirty="0"/>
              <a:t> plasma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1D1E2A-C9FE-E1D1-6FAA-EFF08262DE69}"/>
              </a:ext>
            </a:extLst>
          </p:cNvPr>
          <p:cNvSpPr txBox="1"/>
          <p:nvPr/>
        </p:nvSpPr>
        <p:spPr>
          <a:xfrm>
            <a:off x="355600" y="3515843"/>
            <a:ext cx="1163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Strongly</a:t>
            </a:r>
            <a:r>
              <a:rPr lang="cs-CZ" dirty="0"/>
              <a:t> </a:t>
            </a:r>
            <a:r>
              <a:rPr lang="cs-CZ" dirty="0" err="1"/>
              <a:t>coupled</a:t>
            </a:r>
            <a:r>
              <a:rPr lang="cs-CZ" dirty="0"/>
              <a:t> </a:t>
            </a:r>
            <a:r>
              <a:rPr lang="cs-CZ" dirty="0" err="1"/>
              <a:t>plasmas</a:t>
            </a:r>
            <a:r>
              <a:rPr lang="cs-CZ" dirty="0"/>
              <a:t> – „</a:t>
            </a:r>
            <a:r>
              <a:rPr lang="cs-CZ" dirty="0" err="1"/>
              <a:t>cold</a:t>
            </a:r>
            <a:r>
              <a:rPr lang="cs-CZ" dirty="0"/>
              <a:t>“ and </a:t>
            </a:r>
            <a:r>
              <a:rPr lang="cs-CZ" dirty="0" err="1"/>
              <a:t>dense</a:t>
            </a:r>
            <a:r>
              <a:rPr lang="cs-CZ" dirty="0"/>
              <a:t> (laser </a:t>
            </a:r>
            <a:r>
              <a:rPr lang="cs-CZ" dirty="0" err="1"/>
              <a:t>ablation</a:t>
            </a:r>
            <a:r>
              <a:rPr lang="cs-CZ" dirty="0"/>
              <a:t>, </a:t>
            </a:r>
            <a:r>
              <a:rPr lang="cs-CZ" dirty="0" err="1"/>
              <a:t>high</a:t>
            </a:r>
            <a:r>
              <a:rPr lang="cs-CZ" dirty="0"/>
              <a:t> </a:t>
            </a:r>
            <a:r>
              <a:rPr lang="cs-CZ" dirty="0" err="1"/>
              <a:t>pressure</a:t>
            </a:r>
            <a:r>
              <a:rPr lang="cs-CZ" dirty="0"/>
              <a:t> </a:t>
            </a:r>
            <a:r>
              <a:rPr lang="cs-CZ" dirty="0" err="1"/>
              <a:t>arc</a:t>
            </a:r>
            <a:r>
              <a:rPr lang="cs-CZ" dirty="0"/>
              <a:t> plasma, </a:t>
            </a:r>
            <a:r>
              <a:rPr lang="cs-CZ" dirty="0" err="1"/>
              <a:t>atmosphers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white</a:t>
            </a:r>
            <a:r>
              <a:rPr lang="cs-CZ" dirty="0"/>
              <a:t> </a:t>
            </a:r>
            <a:r>
              <a:rPr lang="cs-CZ" dirty="0" err="1"/>
              <a:t>dwarfs</a:t>
            </a:r>
            <a:r>
              <a:rPr lang="cs-CZ" dirty="0"/>
              <a:t> and neutron </a:t>
            </a:r>
            <a:r>
              <a:rPr lang="cs-CZ" dirty="0" err="1"/>
              <a:t>stars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 err="1"/>
              <a:t>Weakly</a:t>
            </a:r>
            <a:r>
              <a:rPr lang="cs-CZ" dirty="0"/>
              <a:t> </a:t>
            </a:r>
            <a:r>
              <a:rPr lang="cs-CZ" dirty="0" err="1"/>
              <a:t>coupled</a:t>
            </a:r>
            <a:r>
              <a:rPr lang="cs-CZ" dirty="0"/>
              <a:t> </a:t>
            </a:r>
            <a:r>
              <a:rPr lang="cs-CZ" dirty="0" err="1"/>
              <a:t>plasmas</a:t>
            </a:r>
            <a:r>
              <a:rPr lang="cs-CZ" dirty="0"/>
              <a:t> – „hot“ and </a:t>
            </a:r>
            <a:r>
              <a:rPr lang="cs-CZ" dirty="0" err="1"/>
              <a:t>diffuse</a:t>
            </a:r>
            <a:r>
              <a:rPr lang="cs-CZ" dirty="0"/>
              <a:t> (</a:t>
            </a:r>
            <a:r>
              <a:rPr lang="cs-CZ" dirty="0" err="1"/>
              <a:t>interstellar</a:t>
            </a:r>
            <a:r>
              <a:rPr lang="cs-CZ" dirty="0"/>
              <a:t> plasma, </a:t>
            </a:r>
            <a:r>
              <a:rPr lang="cs-CZ" dirty="0" err="1"/>
              <a:t>ionosphere</a:t>
            </a:r>
            <a:r>
              <a:rPr lang="cs-CZ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479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883</Words>
  <Application>Microsoft Office PowerPoint</Application>
  <PresentationFormat>Widescreen</PresentationFormat>
  <Paragraphs>125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CharterBT-Roman</vt:lpstr>
      <vt:lpstr>Office Theme</vt:lpstr>
      <vt:lpstr>Plasma frequency, plasma classification, Saha equation</vt:lpstr>
      <vt:lpstr>Plasma frequency</vt:lpstr>
      <vt:lpstr>Plasma frequency – simple model</vt:lpstr>
      <vt:lpstr>Plasma frequency – simple model</vt:lpstr>
      <vt:lpstr>Plasma frequency – simple model</vt:lpstr>
      <vt:lpstr>Plasma parameter</vt:lpstr>
      <vt:lpstr>Plasma parameter</vt:lpstr>
      <vt:lpstr>Plasma parameter</vt:lpstr>
      <vt:lpstr>Plasma parameter</vt:lpstr>
      <vt:lpstr>Plasma parameter</vt:lpstr>
      <vt:lpstr>Plasma classification</vt:lpstr>
      <vt:lpstr>Collisions</vt:lpstr>
      <vt:lpstr>Collisions</vt:lpstr>
      <vt:lpstr>Magnetised plasmas</vt:lpstr>
      <vt:lpstr>Magnetised plasmas</vt:lpstr>
      <vt:lpstr>Magnetised plasma</vt:lpstr>
      <vt:lpstr>Thermal and non – thermal plasma (izotermické a neizotermické plazma)</vt:lpstr>
      <vt:lpstr>PowerPoint Presentation</vt:lpstr>
      <vt:lpstr>PowerPoint Presentation</vt:lpstr>
      <vt:lpstr>Discharge and afterglow plasma</vt:lpstr>
      <vt:lpstr>Saha equation (for proper derivation see NEVF169)</vt:lpstr>
      <vt:lpstr>Saha equation (for proper derivation see NEVF169)</vt:lpstr>
      <vt:lpstr>Saha equation – ionisation equilibrium</vt:lpstr>
      <vt:lpstr>Saha equation – ionisation equilibrium</vt:lpstr>
      <vt:lpstr>Saha equation – ionisation equilibrium</vt:lpstr>
      <vt:lpstr>Saha equation – ionisation equilibrium</vt:lpstr>
      <vt:lpstr>Saha equation – ionisation equilibrium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 Dohnal</dc:creator>
  <cp:lastModifiedBy>Petr Dohnal</cp:lastModifiedBy>
  <cp:revision>25</cp:revision>
  <dcterms:created xsi:type="dcterms:W3CDTF">2023-11-08T11:53:22Z</dcterms:created>
  <dcterms:modified xsi:type="dcterms:W3CDTF">2023-11-15T10:19:03Z</dcterms:modified>
</cp:coreProperties>
</file>