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7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7" r:id="rId19"/>
    <p:sldId id="276" r:id="rId20"/>
    <p:sldId id="261" r:id="rId21"/>
    <p:sldId id="262" r:id="rId22"/>
    <p:sldId id="278" r:id="rId23"/>
    <p:sldId id="279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6C64D-E440-43E1-ADF5-2F04643770C5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D55D6-8A8A-4513-9076-45C462945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D55D6-8A8A-4513-9076-45C4629455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5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5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2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6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2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9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2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0027C9-424E-49D1-93A3-708AE8FB7026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B1E105-9AE1-4C9F-AA86-CD0F63E56B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3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enzainform.ru/news/reasoning/2021/06/25/ubedyu_ubezhu_ili_ubezhdu-kak_pravilno_skaza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darenieru.ru/index.php" TargetMode="External"/><Relationship Id="rId2" Type="http://schemas.openxmlformats.org/officeDocument/2006/relationships/hyperlink" Target="https://common_mistakes.academic.ru/180/%D1%83%D0%B1%D0%B5%D0%B4%D0%B8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ocabulary.ru/" TargetMode="External"/><Relationship Id="rId4" Type="http://schemas.openxmlformats.org/officeDocument/2006/relationships/hyperlink" Target="https://www.penzainform.ru/news/reasoning/2021/06/25/ubedyu_ubezhu_ili_ubezhdu-kak_pravilno_skaza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1DDE6-6816-A98C-DFE9-8873B4984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645115-4E4F-29D1-5196-081739646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Чередование и дефективность некоторых глаголов</a:t>
            </a:r>
            <a:endParaRPr lang="en-GB" sz="35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1C923B-0AD8-5CB7-B114-822DA529B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Kateřina Řehová, </a:t>
            </a:r>
          </a:p>
          <a:p>
            <a:r>
              <a:rPr lang="cs-CZ" sz="2400" dirty="0">
                <a:solidFill>
                  <a:srgbClr val="FFFFFF"/>
                </a:solidFill>
              </a:rPr>
              <a:t>2023/2024</a:t>
            </a:r>
            <a:endParaRPr lang="en-GB" sz="24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2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2539C-7EC6-B367-396F-F83A9177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A1FE9-27E5-6C34-2D5D-83AD1FB3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99DBAF-5A9C-DF5F-FF07-4E6BB9067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3" t="14728" r="32674" b="1551"/>
          <a:stretch/>
        </p:blipFill>
        <p:spPr>
          <a:xfrm>
            <a:off x="22098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005E6-699C-092E-F18F-6BE9784F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84ACD9-6F7F-E651-F76B-6468515A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0301AB-3772-2E35-16FC-07CCF9478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3" t="14574" r="32412"/>
          <a:stretch/>
        </p:blipFill>
        <p:spPr>
          <a:xfrm>
            <a:off x="2220431" y="0"/>
            <a:ext cx="7751137" cy="68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B81C0-34C7-44EE-783D-B6158340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4A21-4E53-57E5-D22D-893F6E8D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6AC7B3-F4DF-43DD-166F-D16C28CDE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8" r="29186" b="17230"/>
          <a:stretch/>
        </p:blipFill>
        <p:spPr>
          <a:xfrm>
            <a:off x="1295400" y="834399"/>
            <a:ext cx="9601200" cy="51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30EB4-4E3A-A312-F149-23E5CC41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Убежу</a:t>
            </a:r>
            <a:r>
              <a:rPr lang="ru-RU" dirty="0"/>
              <a:t> или </a:t>
            </a:r>
            <a:r>
              <a:rPr lang="ru-RU" dirty="0" err="1"/>
              <a:t>убежу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C9A49-9F90-469B-0A49-6D500B72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356486" cy="402336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https://www.penzainform.ru/news/reasoning/2021/06/25/ubedyu_ubezhu_ili_ubezhdu-kak_pravilno_skazat.html</a:t>
            </a:r>
            <a:r>
              <a:rPr lang="ru-RU" dirty="0"/>
              <a:t> 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32531-02D3-D0A9-63BD-A5B1FE05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39" y="2084832"/>
            <a:ext cx="4607045" cy="3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A036B-0F51-3FB8-1BA9-A66812C8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80CD3-B4A1-B9D2-15B8-DEECF1D4F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убедю-смогу-убедить">
            <a:extLst>
              <a:ext uri="{FF2B5EF4-FFF2-40B4-BE49-F238E27FC236}">
                <a16:creationId xmlns:a16="http://schemas.microsoft.com/office/drawing/2014/main" id="{C090A467-04BA-8907-7530-456ADD23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46" y="978408"/>
            <a:ext cx="9490308" cy="49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4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6154D-F62C-8BEB-3277-1890E62B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так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0C21A-26F5-8440-E8E9-1A60ACAD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2400" dirty="0"/>
              <a:t>Фонетически невозможная форма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2400" dirty="0"/>
              <a:t>Проблема с ударением 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2400" dirty="0"/>
              <a:t>Большой выбор для говорящего – мы нерешительные </a:t>
            </a:r>
            <a:r>
              <a:rPr lang="cs-CZ" sz="2400" dirty="0"/>
              <a:t>?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2400" dirty="0"/>
              <a:t>Возник омофонов двух различных глаголов</a:t>
            </a:r>
            <a:endParaRPr lang="cs-CZ" sz="2400" dirty="0"/>
          </a:p>
          <a:p>
            <a:pPr marL="457200" indent="-457200">
              <a:buFont typeface="+mj-lt"/>
              <a:buAutoNum type="alphaUcPeriod"/>
            </a:pPr>
            <a:endParaRPr lang="en-GB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A0F7D8-F308-10F5-6A7C-ABB9F4BC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3" r="13326"/>
          <a:stretch/>
        </p:blipFill>
        <p:spPr>
          <a:xfrm>
            <a:off x="8024037" y="2886075"/>
            <a:ext cx="416796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9610687-2378-A59B-70C2-BDCE2E86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162">
            <a:off x="5117466" y="3189426"/>
            <a:ext cx="1957069" cy="37396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674202-9780-6AF2-65D4-946AD5FF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уже в прошлом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6395A1-9B74-2966-B0D1-3506B840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972" y="3392746"/>
            <a:ext cx="2445708" cy="33329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2887AE-4457-049C-086D-C4E16BD1E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322" y="3314101"/>
            <a:ext cx="2577676" cy="341162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B0706-58E8-E842-23AA-D161EBCE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1) Ну, да я знаю, что я не </a:t>
            </a:r>
            <a:r>
              <a:rPr lang="ru-RU" sz="2400" dirty="0" err="1"/>
              <a:t>убе</a:t>
            </a:r>
            <a:r>
              <a:rPr lang="ru-RU" b="1" dirty="0" err="1"/>
              <a:t>ж</a:t>
            </a:r>
            <a:r>
              <a:rPr lang="ru-RU" sz="2400" dirty="0" err="1"/>
              <a:t>у</a:t>
            </a:r>
            <a:r>
              <a:rPr lang="ru-RU" sz="2400" dirty="0"/>
              <a:t> вас […] (Толстой, Письма, 1894)</a:t>
            </a:r>
          </a:p>
          <a:p>
            <a:r>
              <a:rPr lang="ru-RU" sz="2400" dirty="0"/>
              <a:t>2) Вряд ли я вас </a:t>
            </a:r>
            <a:r>
              <a:rPr lang="ru-RU" sz="2400" dirty="0" err="1"/>
              <a:t>убе</a:t>
            </a:r>
            <a:r>
              <a:rPr lang="ru-RU" b="1" dirty="0" err="1"/>
              <a:t>жд</a:t>
            </a:r>
            <a:r>
              <a:rPr lang="ru-RU" sz="2400" dirty="0" err="1"/>
              <a:t>у</a:t>
            </a:r>
            <a:r>
              <a:rPr lang="ru-RU" sz="2400" dirty="0"/>
              <a:t> в моем взгляде […] (Достоевский, Дневник, 1887)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903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0D8B6-7334-3A1C-15CC-496B6059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Чередование д - </a:t>
            </a:r>
            <a:r>
              <a:rPr lang="ru-RU" dirty="0" err="1"/>
              <a:t>жд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072F-9C20-83A2-A198-D6BF8E9D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Барсов, 18-й век – форма 1-го лица, ед. ч. с </a:t>
            </a:r>
            <a:r>
              <a:rPr lang="ru-RU" i="1" dirty="0" err="1"/>
              <a:t>жд</a:t>
            </a:r>
            <a:endParaRPr lang="ru-RU" i="1" dirty="0"/>
          </a:p>
          <a:p>
            <a:endParaRPr lang="ru-RU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endParaRPr lang="en-GB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0E8A074-8B71-1ABD-8BD9-07369B0F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78396"/>
              </p:ext>
            </p:extLst>
          </p:nvPr>
        </p:nvGraphicFramePr>
        <p:xfrm>
          <a:off x="1638595" y="2739851"/>
          <a:ext cx="8398540" cy="192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635">
                  <a:extLst>
                    <a:ext uri="{9D8B030D-6E8A-4147-A177-3AD203B41FA5}">
                      <a16:colId xmlns:a16="http://schemas.microsoft.com/office/drawing/2014/main" val="3729573734"/>
                    </a:ext>
                  </a:extLst>
                </a:gridCol>
                <a:gridCol w="2099635">
                  <a:extLst>
                    <a:ext uri="{9D8B030D-6E8A-4147-A177-3AD203B41FA5}">
                      <a16:colId xmlns:a16="http://schemas.microsoft.com/office/drawing/2014/main" val="3314213581"/>
                    </a:ext>
                  </a:extLst>
                </a:gridCol>
                <a:gridCol w="2099635">
                  <a:extLst>
                    <a:ext uri="{9D8B030D-6E8A-4147-A177-3AD203B41FA5}">
                      <a16:colId xmlns:a16="http://schemas.microsoft.com/office/drawing/2014/main" val="2516211623"/>
                    </a:ext>
                  </a:extLst>
                </a:gridCol>
                <a:gridCol w="2099635">
                  <a:extLst>
                    <a:ext uri="{9D8B030D-6E8A-4147-A177-3AD203B41FA5}">
                      <a16:colId xmlns:a16="http://schemas.microsoft.com/office/drawing/2014/main" val="2820687583"/>
                    </a:ext>
                  </a:extLst>
                </a:gridCol>
              </a:tblGrid>
              <a:tr h="38556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Глагол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Я…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Глагол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Я…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28160"/>
                  </a:ext>
                </a:extLst>
              </a:tr>
              <a:tr h="38556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/>
                        <a:t>Бедить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бежду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нужду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851495"/>
                  </a:ext>
                </a:extLst>
              </a:tr>
              <a:tr h="38556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бужду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Чудить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Чужду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186020"/>
                  </a:ext>
                </a:extLst>
              </a:tr>
              <a:tr h="38556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Вредить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врежду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сужду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83328"/>
                  </a:ext>
                </a:extLst>
              </a:tr>
              <a:tr h="38556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кажду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Трудить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тружду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3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83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EE815-3306-F762-D48B-EE016895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Чередование д-</a:t>
            </a:r>
            <a:r>
              <a:rPr lang="ru-RU" dirty="0" err="1"/>
              <a:t>жд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BC66F-9B92-84E9-BE95-FE38D697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Грот</a:t>
            </a:r>
            <a:r>
              <a:rPr lang="cs-CZ" dirty="0"/>
              <a:t>, </a:t>
            </a:r>
            <a:r>
              <a:rPr lang="ru-RU" dirty="0"/>
              <a:t>19-й век – только глаголы с префиксом</a:t>
            </a:r>
          </a:p>
          <a:p>
            <a:r>
              <a:rPr lang="ru-RU" dirty="0"/>
              <a:t>Чернышев, 20-й век – только глаголы:</a:t>
            </a:r>
          </a:p>
          <a:p>
            <a:endParaRPr lang="en-GB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236B624-9C55-FACC-DE1B-A830DD844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42331"/>
              </p:ext>
            </p:extLst>
          </p:nvPr>
        </p:nvGraphicFramePr>
        <p:xfrm>
          <a:off x="1576979" y="3429000"/>
          <a:ext cx="9038041" cy="196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079">
                  <a:extLst>
                    <a:ext uri="{9D8B030D-6E8A-4147-A177-3AD203B41FA5}">
                      <a16:colId xmlns:a16="http://schemas.microsoft.com/office/drawing/2014/main" val="469765407"/>
                    </a:ext>
                  </a:extLst>
                </a:gridCol>
                <a:gridCol w="2065079">
                  <a:extLst>
                    <a:ext uri="{9D8B030D-6E8A-4147-A177-3AD203B41FA5}">
                      <a16:colId xmlns:a16="http://schemas.microsoft.com/office/drawing/2014/main" val="3425781861"/>
                    </a:ext>
                  </a:extLst>
                </a:gridCol>
                <a:gridCol w="2589753">
                  <a:extLst>
                    <a:ext uri="{9D8B030D-6E8A-4147-A177-3AD203B41FA5}">
                      <a16:colId xmlns:a16="http://schemas.microsoft.com/office/drawing/2014/main" val="2514012053"/>
                    </a:ext>
                  </a:extLst>
                </a:gridCol>
                <a:gridCol w="2318130">
                  <a:extLst>
                    <a:ext uri="{9D8B030D-6E8A-4147-A177-3AD203B41FA5}">
                      <a16:colId xmlns:a16="http://schemas.microsoft.com/office/drawing/2014/main" val="26878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Глагол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Глагол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9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/>
                        <a:t>Бедить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бежду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Градить</a:t>
                      </a:r>
                      <a:r>
                        <a:rPr lang="ru-RU" b="1" dirty="0"/>
                        <a:t> (пре-, </a:t>
                      </a:r>
                      <a:r>
                        <a:rPr lang="ru-RU" b="1" dirty="0" err="1"/>
                        <a:t>возна</a:t>
                      </a:r>
                      <a:r>
                        <a:rPr lang="ru-RU" b="1" dirty="0"/>
                        <a:t>-)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гражду</a:t>
                      </a:r>
                      <a:r>
                        <a:rPr lang="ru-RU" dirty="0"/>
                        <a:t> (пре-, </a:t>
                      </a:r>
                      <a:r>
                        <a:rPr lang="ru-RU" dirty="0" err="1"/>
                        <a:t>возна</a:t>
                      </a:r>
                      <a:r>
                        <a:rPr lang="ru-RU" dirty="0"/>
                        <a:t>-)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1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Насадить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насаджу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Насладить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наслажду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0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Вынудить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вынужду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Принудить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принужду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33575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r>
                        <a:rPr lang="ru-RU" b="1" dirty="0"/>
                        <a:t>Упредить (пред-)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упрежду</a:t>
                      </a:r>
                      <a:r>
                        <a:rPr lang="ru-RU" dirty="0"/>
                        <a:t> (Пред-)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Учредить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учрежду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4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32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73ABA-5C85-3F75-3ECE-3671B5F4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F1FE-11E1-E5D1-884D-531DD1B71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E67F29-AF81-4C7C-7EE4-34AC6A7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5" t="19225" r="26133" b="3721"/>
          <a:stretch/>
        </p:blipFill>
        <p:spPr>
          <a:xfrm>
            <a:off x="2054999" y="0"/>
            <a:ext cx="7658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9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5FA84-EA60-E55C-50ED-1ED864D9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Два типа спряжения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8B758-3E16-10A2-B187-6C056233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cs-CZ" dirty="0"/>
              <a:t>   </a:t>
            </a:r>
            <a:r>
              <a:rPr lang="cs-CZ" sz="2400" dirty="0"/>
              <a:t>1-</a:t>
            </a:r>
            <a:r>
              <a:rPr lang="ru-RU" sz="2400" dirty="0" err="1"/>
              <a:t>ый</a:t>
            </a:r>
            <a:r>
              <a:rPr lang="ru-RU" sz="2400" dirty="0"/>
              <a:t> тип: </a:t>
            </a:r>
            <a:r>
              <a:rPr lang="ru-RU" dirty="0"/>
              <a:t>					</a:t>
            </a:r>
            <a:r>
              <a:rPr lang="cs-CZ" dirty="0"/>
              <a:t>   </a:t>
            </a:r>
            <a:r>
              <a:rPr lang="ru-RU" sz="2400" dirty="0"/>
              <a:t>2-ой тип: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FD0794-A68F-E145-A26B-9E153D8AA985}"/>
              </a:ext>
            </a:extLst>
          </p:cNvPr>
          <p:cNvSpPr txBox="1"/>
          <p:nvPr/>
        </p:nvSpPr>
        <p:spPr>
          <a:xfrm>
            <a:off x="1024128" y="2719252"/>
            <a:ext cx="529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 читаю.			Мы читаем.</a:t>
            </a:r>
          </a:p>
          <a:p>
            <a:r>
              <a:rPr lang="ru-RU" sz="2400" dirty="0"/>
              <a:t>Ты чита</a:t>
            </a:r>
            <a:r>
              <a:rPr lang="ru-RU" sz="2400" b="1" dirty="0">
                <a:highlight>
                  <a:srgbClr val="00FF00"/>
                </a:highlight>
              </a:rPr>
              <a:t>ешь</a:t>
            </a:r>
            <a:r>
              <a:rPr lang="ru-RU" sz="2400" dirty="0"/>
              <a:t>.		Вы читаете.</a:t>
            </a:r>
          </a:p>
          <a:p>
            <a:r>
              <a:rPr lang="ru-RU" sz="2400" dirty="0"/>
              <a:t>Он читает 		</a:t>
            </a:r>
            <a:r>
              <a:rPr lang="cs-CZ" sz="2400" dirty="0"/>
              <a:t>	</a:t>
            </a:r>
            <a:r>
              <a:rPr lang="ru-RU" sz="2400" dirty="0"/>
              <a:t>Они чита</a:t>
            </a:r>
            <a:r>
              <a:rPr lang="ru-RU" sz="2400" b="1" dirty="0">
                <a:highlight>
                  <a:srgbClr val="00FF00"/>
                </a:highlight>
              </a:rPr>
              <a:t>ют.</a:t>
            </a:r>
            <a:endParaRPr lang="en-GB" b="1" dirty="0">
              <a:highlight>
                <a:srgbClr val="00FF00"/>
              </a:highligh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9A75997-D331-9B65-8FBA-B05E8D3FB062}"/>
              </a:ext>
            </a:extLst>
          </p:cNvPr>
          <p:cNvSpPr txBox="1"/>
          <p:nvPr/>
        </p:nvSpPr>
        <p:spPr>
          <a:xfrm>
            <a:off x="6466788" y="2719252"/>
            <a:ext cx="556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 говорю.			</a:t>
            </a:r>
            <a:r>
              <a:rPr lang="cs-CZ" sz="2400" dirty="0"/>
              <a:t>	</a:t>
            </a:r>
            <a:r>
              <a:rPr lang="ru-RU" sz="2400" dirty="0"/>
              <a:t>Мы говорим.</a:t>
            </a:r>
          </a:p>
          <a:p>
            <a:r>
              <a:rPr lang="ru-RU" sz="2400" dirty="0"/>
              <a:t>Ты говор</a:t>
            </a:r>
            <a:r>
              <a:rPr lang="ru-RU" sz="2400" b="1" dirty="0">
                <a:highlight>
                  <a:srgbClr val="00FF00"/>
                </a:highlight>
              </a:rPr>
              <a:t>ишь.</a:t>
            </a:r>
            <a:r>
              <a:rPr lang="ru-RU" sz="2400" dirty="0"/>
              <a:t>			Вы говорите.</a:t>
            </a:r>
          </a:p>
          <a:p>
            <a:r>
              <a:rPr lang="ru-RU" sz="2400" dirty="0"/>
              <a:t>Он говорит.			Они гово</a:t>
            </a:r>
            <a:r>
              <a:rPr lang="ru-RU" sz="2400" b="1" dirty="0">
                <a:highlight>
                  <a:srgbClr val="00FF00"/>
                </a:highlight>
              </a:rPr>
              <a:t>рят.</a:t>
            </a:r>
            <a:endParaRPr lang="en-GB" sz="24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41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D2288-1945-7951-E9CE-3A268AC4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Традиционные дефективные глаголы</a:t>
            </a:r>
            <a:endParaRPr lang="en-GB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0B75F2D-6692-15E6-5735-EF13C90E7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24537"/>
              </p:ext>
            </p:extLst>
          </p:nvPr>
        </p:nvGraphicFramePr>
        <p:xfrm>
          <a:off x="1023938" y="2286000"/>
          <a:ext cx="9720258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43">
                  <a:extLst>
                    <a:ext uri="{9D8B030D-6E8A-4147-A177-3AD203B41FA5}">
                      <a16:colId xmlns:a16="http://schemas.microsoft.com/office/drawing/2014/main" val="2138219876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235317165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3704896267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1451418497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2095960716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1190381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Глаголы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По-чешски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Чередование звуков </a:t>
                      </a:r>
                      <a:r>
                        <a:rPr lang="cs-CZ" dirty="0"/>
                        <a:t>ž/č/š -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d/t/s - %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Другие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41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Разубедить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Vymluvit, vyvrátit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– </a:t>
                      </a:r>
                      <a:r>
                        <a:rPr lang="ru-RU" dirty="0" err="1"/>
                        <a:t>жд</a:t>
                      </a:r>
                      <a:r>
                        <a:rPr lang="ru-RU" dirty="0"/>
                        <a:t>, 1 – прошлое, 8 – разубеждаю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16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сбрендить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Udělat hloupost, zpackat, pomátnout 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Сбренжуваю</a:t>
                      </a:r>
                      <a:r>
                        <a:rPr lang="ru-RU" dirty="0"/>
                        <a:t>, 1 – прошлое, 1 – </a:t>
                      </a:r>
                      <a:r>
                        <a:rPr lang="ru-RU" dirty="0" err="1"/>
                        <a:t>дж</a:t>
                      </a:r>
                      <a:r>
                        <a:rPr lang="ru-RU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4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переубедить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přesvědčit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Переубеждаю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9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Пылесосить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Vysávat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73.9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6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дудеть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Hvízdat, pískat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52.2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4.35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28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5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C1A9B-2A08-C9A5-1AC5-51010946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дефективные глаголы</a:t>
            </a:r>
            <a:endParaRPr lang="en-GB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F8CE983-A0D9-B1BA-B56E-309DDD223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486625"/>
              </p:ext>
            </p:extLst>
          </p:nvPr>
        </p:nvGraphicFramePr>
        <p:xfrm>
          <a:off x="1023938" y="2304854"/>
          <a:ext cx="972025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43">
                  <a:extLst>
                    <a:ext uri="{9D8B030D-6E8A-4147-A177-3AD203B41FA5}">
                      <a16:colId xmlns:a16="http://schemas.microsoft.com/office/drawing/2014/main" val="1355091329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574522550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1567132881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589652408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2076414512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3169264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Глаголы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По-чешски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Чередование на </a:t>
                      </a:r>
                      <a:r>
                        <a:rPr lang="cs-CZ" dirty="0"/>
                        <a:t>/ž/, /č/, /š/</a:t>
                      </a:r>
                      <a:r>
                        <a:rPr lang="ru-RU" dirty="0"/>
                        <a:t> - </a:t>
                      </a:r>
                      <a:r>
                        <a:rPr lang="cs-CZ" dirty="0"/>
                        <a:t>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/d/, /t/, /s/, /z/ - %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Другие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3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Чатиться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Chatovat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1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Коннектиться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Připojovat 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1х </a:t>
                      </a:r>
                      <a:r>
                        <a:rPr lang="ru-RU" dirty="0" err="1"/>
                        <a:t>коннектился</a:t>
                      </a:r>
                      <a:r>
                        <a:rPr lang="ru-RU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4.35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23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Френдить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Kamarádit 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3х </a:t>
                      </a:r>
                      <a:r>
                        <a:rPr lang="ru-RU" dirty="0" err="1"/>
                        <a:t>дж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9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Фиксить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Opravit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1х фиксирую, 1х </a:t>
                      </a:r>
                      <a:r>
                        <a:rPr lang="ru-RU" dirty="0" err="1"/>
                        <a:t>фиксаю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8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Апгрейдить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aktualizovat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ru-RU" dirty="0"/>
                        <a:t>х</a:t>
                      </a:r>
                      <a:r>
                        <a:rPr lang="en-GB" dirty="0"/>
                        <a:t> – </a:t>
                      </a:r>
                      <a:r>
                        <a:rPr lang="ru-RU" dirty="0" err="1"/>
                        <a:t>дж</a:t>
                      </a:r>
                      <a:r>
                        <a:rPr lang="ru-RU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76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17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53DA3-15FA-0E3A-B535-AE2877BF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знаем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DAB0D-E764-80C7-5501-7EB4B455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Глаголы с церковнославянское </a:t>
            </a:r>
            <a:r>
              <a:rPr lang="ru-RU" i="1" dirty="0" err="1"/>
              <a:t>жд</a:t>
            </a:r>
            <a:r>
              <a:rPr lang="ru-RU" dirty="0"/>
              <a:t> – сегодня дефективные</a:t>
            </a:r>
          </a:p>
          <a:p>
            <a:r>
              <a:rPr lang="ru-RU" dirty="0"/>
              <a:t>Отношение между дефективностью и отсутствием чередования</a:t>
            </a:r>
          </a:p>
          <a:p>
            <a:r>
              <a:rPr lang="ru-RU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7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674EA-FAED-7846-AF74-C508EDA2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внимание.</a:t>
            </a:r>
            <a:endParaRPr lang="en-GB" dirty="0"/>
          </a:p>
        </p:txBody>
      </p:sp>
      <p:pic>
        <p:nvPicPr>
          <p:cNvPr id="4100" name="Picture 4" descr="СПАСИБО ЗА ВНИМАНИЕ! Поставьте пожалуйста зачет ♡ - Memchik.ru">
            <a:extLst>
              <a:ext uri="{FF2B5EF4-FFF2-40B4-BE49-F238E27FC236}">
                <a16:creationId xmlns:a16="http://schemas.microsoft.com/office/drawing/2014/main" id="{11B5DAD9-53FC-56CB-58C5-71D40DF9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9" y="2159260"/>
            <a:ext cx="4081130" cy="38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0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AA8E4-036B-81D7-1A1E-8C96B1B4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C0FD7-A2BF-34A1-70B6-F1F9186E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50129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en-GB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Academic.ru [online]. [cit. 2023-11-09]. </a:t>
            </a:r>
            <a:r>
              <a:rPr lang="en-GB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en-GB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 z: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https://common_mistakes.academic.ru/180/%D1%83%D0%B1%D0%B5%D0%B4%D0%B8%D1%82%D1%8C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en-US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Baerman</a:t>
            </a:r>
            <a:r>
              <a:rPr lang="en-US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, Matthew. "Historical observations on defectiveness: the first singular non-past." Russian linguistics 32.1 (2008): 81-97.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cs-CZ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Kulinich</a:t>
            </a:r>
            <a:r>
              <a:rPr lang="en-GB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, Elena a Luc </a:t>
            </a:r>
            <a:r>
              <a:rPr lang="cs-CZ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Baronian</a:t>
            </a:r>
            <a:r>
              <a:rPr lang="en-GB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. Russian Defective Verbs: Synchrony or Diachrony [</a:t>
            </a:r>
            <a:r>
              <a:rPr lang="en-GB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prezentace</a:t>
            </a:r>
            <a:r>
              <a:rPr lang="en-GB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]. Université du Québec á Chicoutimi, 2009.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cs-CZ" sz="1800" i="1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Udarenie.ru</a:t>
            </a:r>
            <a:r>
              <a:rPr lang="cs-CZ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 [online]. [cit. 2023-11-09]. Dostupné z: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https://udarenieru.ru/index.php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cs-CZ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VIDEO: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https://www.penzainform.ru/news/reasoning/2021/06/25/ubedyu_ubezhu_ili_ubezhdu-kak_pravilno_skazat.html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cs-CZ" sz="1800" i="1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Vocabulary.eu</a:t>
            </a:r>
            <a:r>
              <a:rPr lang="cs-CZ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 [online]. [cit. 2023-11-09]. Dostupné z: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https://vocabulary.ru/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Tw Cen MT" panose="020B0602020104020603" pitchFamily="34" charset="-18"/>
              <a:buChar char=" "/>
              <a:tabLst>
                <a:tab pos="457200" algn="l"/>
              </a:tabLst>
            </a:pPr>
            <a:r>
              <a:rPr lang="ru-RU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Маторин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, Б. И. (2018). Недостаточные и изобилующие </a:t>
            </a:r>
            <a:r>
              <a:rPr lang="ru-RU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глаголыв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 русском языке (лингвометодический аспект). Перспективы напрямки </a:t>
            </a:r>
            <a:r>
              <a:rPr lang="ru-RU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сучасной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 науки та </a:t>
            </a:r>
            <a:r>
              <a:rPr lang="ru-RU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осв</a:t>
            </a:r>
            <a:r>
              <a:rPr lang="cs-CZ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800" dirty="0" err="1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1800" dirty="0">
                <a:effectLst/>
                <a:latin typeface="Calibri (Základní text)"/>
                <a:ea typeface="Calibri" panose="020F0502020204030204" pitchFamily="34" charset="0"/>
                <a:cs typeface="Times New Roman" panose="02020603050405020304" pitchFamily="18" charset="0"/>
              </a:rPr>
              <a:t>, 236. </a:t>
            </a:r>
            <a:endParaRPr lang="cs-CZ" sz="1800" dirty="0">
              <a:effectLst/>
              <a:latin typeface="Calibri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49958-522E-CAAB-370E-9C863686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Чередование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D35EB5-3A02-68B0-2759-CB5C65E5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F4A876-48AF-2723-259F-91F6EDA0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49755"/>
            <a:ext cx="49911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3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2B59C-CFBB-0035-836D-BD1A596E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Дефективные глаголы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54157-32BB-739F-05FE-328E0266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Дефективный глагол = нет 1-ого лица, ед. ч. </a:t>
            </a:r>
          </a:p>
          <a:p>
            <a:endParaRPr lang="en-GB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760D43B-84A4-2632-6F57-893988996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03203"/>
              </p:ext>
            </p:extLst>
          </p:nvPr>
        </p:nvGraphicFramePr>
        <p:xfrm>
          <a:off x="2546603" y="3241721"/>
          <a:ext cx="6965040" cy="20624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41260">
                  <a:extLst>
                    <a:ext uri="{9D8B030D-6E8A-4147-A177-3AD203B41FA5}">
                      <a16:colId xmlns:a16="http://schemas.microsoft.com/office/drawing/2014/main" val="984561536"/>
                    </a:ext>
                  </a:extLst>
                </a:gridCol>
                <a:gridCol w="1741260">
                  <a:extLst>
                    <a:ext uri="{9D8B030D-6E8A-4147-A177-3AD203B41FA5}">
                      <a16:colId xmlns:a16="http://schemas.microsoft.com/office/drawing/2014/main" val="2690669097"/>
                    </a:ext>
                  </a:extLst>
                </a:gridCol>
                <a:gridCol w="1741260">
                  <a:extLst>
                    <a:ext uri="{9D8B030D-6E8A-4147-A177-3AD203B41FA5}">
                      <a16:colId xmlns:a16="http://schemas.microsoft.com/office/drawing/2014/main" val="1405380532"/>
                    </a:ext>
                  </a:extLst>
                </a:gridCol>
                <a:gridCol w="1741260">
                  <a:extLst>
                    <a:ext uri="{9D8B030D-6E8A-4147-A177-3AD203B41FA5}">
                      <a16:colId xmlns:a16="http://schemas.microsoft.com/office/drawing/2014/main" val="1873225171"/>
                    </a:ext>
                  </a:extLst>
                </a:gridCol>
              </a:tblGrid>
              <a:tr h="907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учудить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zblbnout</a:t>
                      </a:r>
                      <a:r>
                        <a:rPr lang="ru-RU" sz="2000" b="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000" b="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stát se divným</a:t>
                      </a:r>
                      <a:endParaRPr lang="ru-RU" sz="2000" b="0" noProof="0" dirty="0">
                        <a:latin typeface="Calibri (Základní text)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сбрендить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zpackat, pomátnout se</a:t>
                      </a:r>
                      <a:endParaRPr lang="ru-RU" sz="2000" b="0" noProof="0" dirty="0">
                        <a:latin typeface="Calibri (Základní text)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787413"/>
                  </a:ext>
                </a:extLst>
              </a:tr>
              <a:tr h="648673"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убедить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přesvědčit</a:t>
                      </a:r>
                      <a:endParaRPr lang="ru-RU" sz="2000" noProof="0" dirty="0">
                        <a:latin typeface="Calibri (Základní text)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гудеть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hučet</a:t>
                      </a:r>
                      <a:endParaRPr lang="ru-RU" sz="2000" noProof="0" dirty="0">
                        <a:latin typeface="Calibri (Základní text)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026153"/>
                  </a:ext>
                </a:extLst>
              </a:tr>
              <a:tr h="505974"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дудеть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hvízdat, pískat</a:t>
                      </a:r>
                      <a:endParaRPr lang="ru-RU" sz="2000" noProof="0" dirty="0">
                        <a:latin typeface="Calibri (Základní text)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пылесосить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>
                          <a:latin typeface="Calibri (Základní text)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vysávat</a:t>
                      </a:r>
                      <a:endParaRPr lang="ru-RU" sz="2000" noProof="0" dirty="0">
                        <a:latin typeface="Calibri (Základní text)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78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1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32651-0577-C5E4-70EC-7DF0262E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F46EE-4725-EDBE-16A9-786807E3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Церковнославянское чередование д – </a:t>
            </a:r>
            <a:r>
              <a:rPr lang="ru-RU" sz="2400" dirty="0" err="1"/>
              <a:t>жд</a:t>
            </a:r>
            <a:endParaRPr lang="ru-RU" sz="2400" dirty="0"/>
          </a:p>
          <a:p>
            <a:r>
              <a:rPr lang="ru-RU" sz="2400" dirty="0"/>
              <a:t>Исхода основы на зубной согласный </a:t>
            </a:r>
          </a:p>
          <a:p>
            <a:r>
              <a:rPr lang="ru-RU" sz="2400" dirty="0"/>
              <a:t>Второе спряжение</a:t>
            </a:r>
            <a:endParaRPr lang="en-GB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322D7D-9E52-4D90-45AB-9A689263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568" y="2162036"/>
            <a:ext cx="3069266" cy="35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7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ACBB9-0F63-4726-5212-17AC1966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Попробуйте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395B4-FF38-68A6-AE26-99327938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не ___________ (убедить) его в неправде. (</a:t>
            </a:r>
            <a:r>
              <a:rPr lang="ru-RU" dirty="0" err="1"/>
              <a:t>přesvědčit</a:t>
            </a:r>
            <a:r>
              <a:rPr lang="ru-RU" dirty="0"/>
              <a:t>)</a:t>
            </a:r>
          </a:p>
          <a:p>
            <a:r>
              <a:rPr lang="ru-RU" dirty="0"/>
              <a:t>Я ______ (очутиться) где-то в лесу. (</a:t>
            </a:r>
            <a:r>
              <a:rPr lang="ru-RU" dirty="0" err="1"/>
              <a:t>ocitnout</a:t>
            </a:r>
            <a:r>
              <a:rPr lang="ru-RU" dirty="0"/>
              <a:t> </a:t>
            </a:r>
            <a:r>
              <a:rPr lang="ru-RU" dirty="0" err="1"/>
              <a:t>se</a:t>
            </a:r>
            <a:r>
              <a:rPr lang="ru-RU" dirty="0"/>
              <a:t>)</a:t>
            </a:r>
          </a:p>
          <a:p>
            <a:r>
              <a:rPr lang="ru-RU" dirty="0"/>
              <a:t>Я _________ (претить) ему. (</a:t>
            </a:r>
            <a:r>
              <a:rPr lang="ru-RU" dirty="0" err="1"/>
              <a:t>hnusit</a:t>
            </a:r>
            <a:r>
              <a:rPr lang="ru-RU" dirty="0"/>
              <a:t> </a:t>
            </a:r>
            <a:r>
              <a:rPr lang="ru-RU" dirty="0" err="1"/>
              <a:t>se</a:t>
            </a:r>
            <a:r>
              <a:rPr lang="ru-RU" dirty="0"/>
              <a:t>)</a:t>
            </a:r>
          </a:p>
          <a:p>
            <a:r>
              <a:rPr lang="ru-RU" dirty="0"/>
              <a:t>Я весь ночь _________(бдеть). (</a:t>
            </a:r>
            <a:r>
              <a:rPr lang="ru-RU" dirty="0" err="1"/>
              <a:t>bdít</a:t>
            </a:r>
            <a:r>
              <a:rPr lang="ru-RU" dirty="0"/>
              <a:t>, </a:t>
            </a:r>
            <a:r>
              <a:rPr lang="ru-RU" dirty="0" err="1"/>
              <a:t>nespat</a:t>
            </a:r>
            <a:r>
              <a:rPr lang="ru-RU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4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ACBB9-0F63-4726-5212-17AC1966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Попробуйте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395B4-FF38-68A6-AE26-99327938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не ___</a:t>
            </a:r>
            <a:r>
              <a:rPr lang="ru-RU" b="1" dirty="0" err="1"/>
              <a:t>убежу</a:t>
            </a:r>
            <a:r>
              <a:rPr lang="ru-RU" dirty="0"/>
              <a:t>___ (убедить) его в неправде. (</a:t>
            </a:r>
            <a:r>
              <a:rPr lang="ru-RU" dirty="0" err="1"/>
              <a:t>přesvědčit</a:t>
            </a:r>
            <a:r>
              <a:rPr lang="ru-RU" dirty="0"/>
              <a:t>)</a:t>
            </a:r>
          </a:p>
          <a:p>
            <a:r>
              <a:rPr lang="ru-RU" dirty="0"/>
              <a:t>Я </a:t>
            </a:r>
            <a:r>
              <a:rPr lang="cs-CZ" dirty="0"/>
              <a:t>__</a:t>
            </a:r>
            <a:r>
              <a:rPr lang="ru-RU" b="1" dirty="0" err="1"/>
              <a:t>очучусь</a:t>
            </a:r>
            <a:r>
              <a:rPr lang="ru-RU" dirty="0"/>
              <a:t>_ (очутиться) где-то в лесу. (</a:t>
            </a:r>
            <a:r>
              <a:rPr lang="ru-RU" dirty="0" err="1"/>
              <a:t>ocitnout</a:t>
            </a:r>
            <a:r>
              <a:rPr lang="ru-RU" dirty="0"/>
              <a:t> </a:t>
            </a:r>
            <a:r>
              <a:rPr lang="ru-RU" dirty="0" err="1"/>
              <a:t>se</a:t>
            </a:r>
            <a:r>
              <a:rPr lang="ru-RU" dirty="0"/>
              <a:t>)</a:t>
            </a:r>
          </a:p>
          <a:p>
            <a:r>
              <a:rPr lang="ru-RU" dirty="0"/>
              <a:t>Я __</a:t>
            </a:r>
            <a:r>
              <a:rPr lang="ru-RU" b="1" dirty="0" err="1"/>
              <a:t>пречу</a:t>
            </a:r>
            <a:r>
              <a:rPr lang="ru-RU" dirty="0"/>
              <a:t>__ (претить) ему. (</a:t>
            </a:r>
            <a:r>
              <a:rPr lang="ru-RU" dirty="0" err="1"/>
              <a:t>hnusit</a:t>
            </a:r>
            <a:r>
              <a:rPr lang="ru-RU" dirty="0"/>
              <a:t> </a:t>
            </a:r>
            <a:r>
              <a:rPr lang="ru-RU" dirty="0" err="1"/>
              <a:t>se</a:t>
            </a:r>
            <a:r>
              <a:rPr lang="ru-RU" dirty="0"/>
              <a:t>)</a:t>
            </a:r>
          </a:p>
          <a:p>
            <a:r>
              <a:rPr lang="ru-RU" dirty="0"/>
              <a:t>Я весь ночь _</a:t>
            </a:r>
            <a:r>
              <a:rPr lang="ru-RU" b="1" dirty="0" err="1"/>
              <a:t>бжу</a:t>
            </a:r>
            <a:r>
              <a:rPr lang="ru-RU" dirty="0"/>
              <a:t>___(бдеть). (</a:t>
            </a:r>
            <a:r>
              <a:rPr lang="ru-RU" dirty="0" err="1"/>
              <a:t>bdít</a:t>
            </a:r>
            <a:r>
              <a:rPr lang="ru-RU" dirty="0"/>
              <a:t>, </a:t>
            </a:r>
            <a:r>
              <a:rPr lang="ru-RU" dirty="0" err="1"/>
              <a:t>nespat</a:t>
            </a:r>
            <a:r>
              <a:rPr lang="ru-RU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60EF3-04B4-C329-4549-2E7B31E2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BDD93-FABF-DCBE-5137-3956AB79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C686CF-7123-6BA8-922D-40242CD1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0" t="14728" r="33197"/>
          <a:stretch/>
        </p:blipFill>
        <p:spPr>
          <a:xfrm>
            <a:off x="2289544" y="0"/>
            <a:ext cx="7612912" cy="68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45782-B9B4-8309-F4A0-1216B26D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26DB7-B91C-11C3-D7E6-0EB990F5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1CA91F-EC73-7372-8F05-A758C98F4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9" t="14634" r="34767" b="1"/>
          <a:stretch/>
        </p:blipFill>
        <p:spPr>
          <a:xfrm>
            <a:off x="2380806" y="5117"/>
            <a:ext cx="7430387" cy="68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708</TotalTime>
  <Words>800</Words>
  <Application>Microsoft Office PowerPoint</Application>
  <PresentationFormat>Širokoúhlá obrazovka</PresentationFormat>
  <Paragraphs>183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Calibri</vt:lpstr>
      <vt:lpstr>Calibri (Základní text)</vt:lpstr>
      <vt:lpstr>Tw Cen MT</vt:lpstr>
      <vt:lpstr>Tw Cen MT Condensed</vt:lpstr>
      <vt:lpstr>Wingdings 3</vt:lpstr>
      <vt:lpstr>Integrál</vt:lpstr>
      <vt:lpstr>Чередование и дефективность некоторых глаголов</vt:lpstr>
      <vt:lpstr>Два типа спряжения</vt:lpstr>
      <vt:lpstr>Чередование</vt:lpstr>
      <vt:lpstr>Дефективные глаголы</vt:lpstr>
      <vt:lpstr>проблема?</vt:lpstr>
      <vt:lpstr>Попробуйте</vt:lpstr>
      <vt:lpstr>Попробуйте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Убежу или убежу?</vt:lpstr>
      <vt:lpstr>Prezentace aplikace PowerPoint</vt:lpstr>
      <vt:lpstr>Почему так?</vt:lpstr>
      <vt:lpstr>Проблема уже в прошлом</vt:lpstr>
      <vt:lpstr>Чередование д - жд</vt:lpstr>
      <vt:lpstr>Чередование д-жд</vt:lpstr>
      <vt:lpstr>Prezentace aplikace PowerPoint</vt:lpstr>
      <vt:lpstr>Традиционные дефективные глаголы</vt:lpstr>
      <vt:lpstr>Новые дефективные глаголы</vt:lpstr>
      <vt:lpstr>Что знаем?</vt:lpstr>
      <vt:lpstr>Спасибо за внимание.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Řehová</dc:creator>
  <cp:lastModifiedBy>spravce</cp:lastModifiedBy>
  <cp:revision>10</cp:revision>
  <dcterms:created xsi:type="dcterms:W3CDTF">2023-11-06T14:40:14Z</dcterms:created>
  <dcterms:modified xsi:type="dcterms:W3CDTF">2023-11-10T14:47:24Z</dcterms:modified>
</cp:coreProperties>
</file>