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99" r:id="rId3"/>
    <p:sldId id="300" r:id="rId4"/>
    <p:sldId id="301" r:id="rId5"/>
    <p:sldId id="302" r:id="rId6"/>
    <p:sldId id="294" r:id="rId7"/>
    <p:sldId id="295" r:id="rId8"/>
    <p:sldId id="257" r:id="rId9"/>
    <p:sldId id="303" r:id="rId10"/>
    <p:sldId id="270" r:id="rId11"/>
    <p:sldId id="269" r:id="rId12"/>
    <p:sldId id="277" r:id="rId13"/>
    <p:sldId id="298" r:id="rId14"/>
    <p:sldId id="279" r:id="rId15"/>
    <p:sldId id="282" r:id="rId16"/>
    <p:sldId id="280" r:id="rId17"/>
    <p:sldId id="283" r:id="rId18"/>
    <p:sldId id="284" r:id="rId19"/>
    <p:sldId id="285" r:id="rId20"/>
    <p:sldId id="281" r:id="rId21"/>
    <p:sldId id="278" r:id="rId22"/>
    <p:sldId id="264" r:id="rId23"/>
    <p:sldId id="259" r:id="rId24"/>
    <p:sldId id="260" r:id="rId25"/>
    <p:sldId id="261" r:id="rId26"/>
    <p:sldId id="258" r:id="rId27"/>
    <p:sldId id="288" r:id="rId28"/>
    <p:sldId id="286" r:id="rId29"/>
    <p:sldId id="262" r:id="rId30"/>
    <p:sldId id="266" r:id="rId31"/>
    <p:sldId id="263" r:id="rId32"/>
    <p:sldId id="265" r:id="rId33"/>
    <p:sldId id="287" r:id="rId34"/>
    <p:sldId id="289" r:id="rId35"/>
    <p:sldId id="297" r:id="rId36"/>
    <p:sldId id="292" r:id="rId37"/>
    <p:sldId id="267" r:id="rId38"/>
    <p:sldId id="290" r:id="rId39"/>
    <p:sldId id="291" r:id="rId40"/>
    <p:sldId id="268" r:id="rId41"/>
    <p:sldId id="293" r:id="rId42"/>
    <p:sldId id="296" r:id="rId43"/>
    <p:sldId id="272" r:id="rId44"/>
    <p:sldId id="273" r:id="rId45"/>
    <p:sldId id="276" r:id="rId46"/>
    <p:sldId id="275" r:id="rId47"/>
    <p:sldId id="274" r:id="rId48"/>
    <p:sldId id="271"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6"/>
    <p:restoredTop sz="94656"/>
  </p:normalViewPr>
  <p:slideViewPr>
    <p:cSldViewPr snapToGrid="0">
      <p:cViewPr varScale="1">
        <p:scale>
          <a:sx n="112" d="100"/>
          <a:sy n="112" d="100"/>
        </p:scale>
        <p:origin x="4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DC2CB-2BE5-B846-A8DA-CD60E528A121}" type="datetimeFigureOut">
              <a:rPr lang="fr-FR" smtClean="0"/>
              <a:t>02/11/2023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713EE-A27C-004E-ADDE-BE276110048A}" type="slidenum">
              <a:rPr lang="fr-FR" smtClean="0"/>
              <a:t>‹N°›</a:t>
            </a:fld>
            <a:endParaRPr lang="fr-FR"/>
          </a:p>
        </p:txBody>
      </p:sp>
    </p:spTree>
    <p:extLst>
      <p:ext uri="{BB962C8B-B14F-4D97-AF65-F5344CB8AC3E}">
        <p14:creationId xmlns:p14="http://schemas.microsoft.com/office/powerpoint/2010/main" val="6363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8D713EE-A27C-004E-ADDE-BE276110048A}" type="slidenum">
              <a:rPr lang="fr-FR" smtClean="0"/>
              <a:t>10</a:t>
            </a:fld>
            <a:endParaRPr lang="fr-FR"/>
          </a:p>
        </p:txBody>
      </p:sp>
    </p:spTree>
    <p:extLst>
      <p:ext uri="{BB962C8B-B14F-4D97-AF65-F5344CB8AC3E}">
        <p14:creationId xmlns:p14="http://schemas.microsoft.com/office/powerpoint/2010/main" val="3237163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8D713EE-A27C-004E-ADDE-BE276110048A}" type="slidenum">
              <a:rPr lang="fr-FR" smtClean="0"/>
              <a:t>46</a:t>
            </a:fld>
            <a:endParaRPr lang="fr-FR"/>
          </a:p>
        </p:txBody>
      </p:sp>
    </p:spTree>
    <p:extLst>
      <p:ext uri="{BB962C8B-B14F-4D97-AF65-F5344CB8AC3E}">
        <p14:creationId xmlns:p14="http://schemas.microsoft.com/office/powerpoint/2010/main" val="26005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EA659-3CC6-CD36-D0CB-D5A095C0080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E3A272A-B0B1-9907-1077-B36E27C28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788B877-E63C-A5DB-515B-0B0B3A5D758F}"/>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5" name="Espace réservé du pied de page 4">
            <a:extLst>
              <a:ext uri="{FF2B5EF4-FFF2-40B4-BE49-F238E27FC236}">
                <a16:creationId xmlns:a16="http://schemas.microsoft.com/office/drawing/2014/main" id="{E16FEC89-3AE5-AF84-BE80-11B0D83BBD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80CEF5-01CF-04BF-5BB0-3CAC7FBC9084}"/>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36933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A67794-C96E-018C-0F07-986FB773FB0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A97D3BC-AFAE-6BB0-9707-3AD9002693C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ACDA87-C336-84E8-1B03-3628FCC35262}"/>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5" name="Espace réservé du pied de page 4">
            <a:extLst>
              <a:ext uri="{FF2B5EF4-FFF2-40B4-BE49-F238E27FC236}">
                <a16:creationId xmlns:a16="http://schemas.microsoft.com/office/drawing/2014/main" id="{72ED714E-5798-1D34-C53F-6F59AA0607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2807F7-918D-62A3-646B-E7E33D14AA0D}"/>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3043714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EF7BAEA-AD9D-0ED2-8227-C4E0673E6B7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DA925E4-FDD3-7CE3-CBC5-4209F123467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460DE1-E93D-3889-26CC-23A6213CA7BB}"/>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5" name="Espace réservé du pied de page 4">
            <a:extLst>
              <a:ext uri="{FF2B5EF4-FFF2-40B4-BE49-F238E27FC236}">
                <a16:creationId xmlns:a16="http://schemas.microsoft.com/office/drawing/2014/main" id="{5BB5B88C-F613-8491-F995-105BF99F23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F07809-9967-3EEB-3E58-AF67D5BC9D18}"/>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53780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8E1133-D96B-6013-62D9-EAB06D141A4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B4A4836-7117-5DCF-25AE-4BDB5A4E7A1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0897C9-AFE3-67AB-1BD9-74DE2258F030}"/>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5" name="Espace réservé du pied de page 4">
            <a:extLst>
              <a:ext uri="{FF2B5EF4-FFF2-40B4-BE49-F238E27FC236}">
                <a16:creationId xmlns:a16="http://schemas.microsoft.com/office/drawing/2014/main" id="{3C3D4DE8-A013-67F8-08AF-D4A9641DC5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4591E8-26AA-3821-5EC9-20A618727346}"/>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91665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FF136F-30CD-DC81-376A-6CEEE897018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DF88704-48C9-A3CB-1A74-1F915658E6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C5C8344-2AEC-F081-1E7A-5D5E9D00A59A}"/>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5" name="Espace réservé du pied de page 4">
            <a:extLst>
              <a:ext uri="{FF2B5EF4-FFF2-40B4-BE49-F238E27FC236}">
                <a16:creationId xmlns:a16="http://schemas.microsoft.com/office/drawing/2014/main" id="{3F2B2E32-A683-FB9D-5210-732844338E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E14B20-3094-6B72-73A4-058B314C7630}"/>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287107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343CBB-05FD-4D4A-DEAB-C39296E4FCF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749B02C-AD6C-B691-5837-5018CFD27A6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F6E75C3-B11A-E399-133B-69A27C9779B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65CCEB5-6483-16C8-7C9E-9AF02C2730BD}"/>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6" name="Espace réservé du pied de page 5">
            <a:extLst>
              <a:ext uri="{FF2B5EF4-FFF2-40B4-BE49-F238E27FC236}">
                <a16:creationId xmlns:a16="http://schemas.microsoft.com/office/drawing/2014/main" id="{605209E9-8FD1-0BE4-62FB-BF5EE9E593E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E4067B3-F263-F623-C1DB-666FB20CD416}"/>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75556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59A482-DDA0-E222-92E2-FBAB597AB1A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A1404DB-4EF1-F0F5-6843-6C6CEFFA89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E99CDE0-07A8-72B7-7072-E3A4937A169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67DC984-0224-51DF-A204-746634C3B2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5618224-8430-C3CA-9237-1A124E11B55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5425940-F060-830A-CDB8-C714EB7D2E29}"/>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8" name="Espace réservé du pied de page 7">
            <a:extLst>
              <a:ext uri="{FF2B5EF4-FFF2-40B4-BE49-F238E27FC236}">
                <a16:creationId xmlns:a16="http://schemas.microsoft.com/office/drawing/2014/main" id="{79772C04-6BDD-6BD9-BD1E-93CA11F425E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A825C20-BC09-1C18-5676-3C7EE043D11E}"/>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17901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3BE14-9EC1-0EB5-7782-58191AF9BAA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2387B5F-0C2A-C7FB-EDA5-7C7AB315FBDC}"/>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4" name="Espace réservé du pied de page 3">
            <a:extLst>
              <a:ext uri="{FF2B5EF4-FFF2-40B4-BE49-F238E27FC236}">
                <a16:creationId xmlns:a16="http://schemas.microsoft.com/office/drawing/2014/main" id="{3E27173D-AA2D-D915-3384-27CE73FAA1B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36C356B-11B5-1B08-8548-1290DCC6B735}"/>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3206223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F70DAC9-813B-B97A-9AAE-35C26F074F98}"/>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3" name="Espace réservé du pied de page 2">
            <a:extLst>
              <a:ext uri="{FF2B5EF4-FFF2-40B4-BE49-F238E27FC236}">
                <a16:creationId xmlns:a16="http://schemas.microsoft.com/office/drawing/2014/main" id="{260FB951-4B39-2B1D-BB63-B9A95B6386F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DC67134-3655-28B5-5E46-6A62AD9D872E}"/>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400507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390206-642A-499C-7060-3F8C339DCDD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44F072A-1F8D-4339-2354-F3C1D065E2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7E1B7E6-17CA-F407-BAAD-210690D45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A0C418-23E6-DB86-C7B2-380F1E2DDA64}"/>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6" name="Espace réservé du pied de page 5">
            <a:extLst>
              <a:ext uri="{FF2B5EF4-FFF2-40B4-BE49-F238E27FC236}">
                <a16:creationId xmlns:a16="http://schemas.microsoft.com/office/drawing/2014/main" id="{99C169EC-297F-0C57-430A-427DF3A68F8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FE3C2DF-B913-D435-8B79-4D0DA58FF83B}"/>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3623119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4C8BD-7BF1-4EBD-A0A3-BE02B3848F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7613105-A400-647D-6F7C-D63C2F67C1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84EAA2D-6432-B5E4-4632-5531F3E33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922729-1845-76B1-FDBE-007B782E3194}"/>
              </a:ext>
            </a:extLst>
          </p:cNvPr>
          <p:cNvSpPr>
            <a:spLocks noGrp="1"/>
          </p:cNvSpPr>
          <p:nvPr>
            <p:ph type="dt" sz="half" idx="10"/>
          </p:nvPr>
        </p:nvSpPr>
        <p:spPr/>
        <p:txBody>
          <a:bodyPr/>
          <a:lstStyle/>
          <a:p>
            <a:fld id="{403C4939-D98D-A645-B00D-19537E24AEAC}" type="datetimeFigureOut">
              <a:rPr lang="fr-FR" smtClean="0"/>
              <a:t>02/11/2023</a:t>
            </a:fld>
            <a:endParaRPr lang="fr-FR"/>
          </a:p>
        </p:txBody>
      </p:sp>
      <p:sp>
        <p:nvSpPr>
          <p:cNvPr id="6" name="Espace réservé du pied de page 5">
            <a:extLst>
              <a:ext uri="{FF2B5EF4-FFF2-40B4-BE49-F238E27FC236}">
                <a16:creationId xmlns:a16="http://schemas.microsoft.com/office/drawing/2014/main" id="{D12E2B39-680D-41E5-BD91-469E1798F6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010A65-BDC3-3323-C3F0-ED5A75056C21}"/>
              </a:ext>
            </a:extLst>
          </p:cNvPr>
          <p:cNvSpPr>
            <a:spLocks noGrp="1"/>
          </p:cNvSpPr>
          <p:nvPr>
            <p:ph type="sldNum" sz="quarter" idx="12"/>
          </p:nvPr>
        </p:nvSpPr>
        <p:spPr/>
        <p:txBody>
          <a:bodyPr/>
          <a:lstStyle/>
          <a:p>
            <a:fld id="{62521627-3DE0-9049-990F-3D7C723B2ABF}" type="slidenum">
              <a:rPr lang="fr-FR" smtClean="0"/>
              <a:t>‹N°›</a:t>
            </a:fld>
            <a:endParaRPr lang="fr-FR"/>
          </a:p>
        </p:txBody>
      </p:sp>
    </p:spTree>
    <p:extLst>
      <p:ext uri="{BB962C8B-B14F-4D97-AF65-F5344CB8AC3E}">
        <p14:creationId xmlns:p14="http://schemas.microsoft.com/office/powerpoint/2010/main" val="1211963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316100-C40B-DBDD-3610-373422184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9CD6599-6ABC-5096-BF73-A63CA26278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71D85C-5CAF-0D92-A25F-DF85DCB54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C4939-D98D-A645-B00D-19537E24AEAC}" type="datetimeFigureOut">
              <a:rPr lang="fr-FR" smtClean="0"/>
              <a:t>02/11/2023</a:t>
            </a:fld>
            <a:endParaRPr lang="fr-FR"/>
          </a:p>
        </p:txBody>
      </p:sp>
      <p:sp>
        <p:nvSpPr>
          <p:cNvPr id="5" name="Espace réservé du pied de page 4">
            <a:extLst>
              <a:ext uri="{FF2B5EF4-FFF2-40B4-BE49-F238E27FC236}">
                <a16:creationId xmlns:a16="http://schemas.microsoft.com/office/drawing/2014/main" id="{4C2C93EB-9269-10C3-F4F1-36A1EBC09A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3802D83-FC6B-20AC-CCAE-24943FB250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21627-3DE0-9049-990F-3D7C723B2ABF}" type="slidenum">
              <a:rPr lang="fr-FR" smtClean="0"/>
              <a:t>‹N°›</a:t>
            </a:fld>
            <a:endParaRPr lang="fr-FR"/>
          </a:p>
        </p:txBody>
      </p:sp>
    </p:spTree>
    <p:extLst>
      <p:ext uri="{BB962C8B-B14F-4D97-AF65-F5344CB8AC3E}">
        <p14:creationId xmlns:p14="http://schemas.microsoft.com/office/powerpoint/2010/main" val="1244224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0DDD73-AEA0-B206-7238-84345D5585D4}"/>
              </a:ext>
            </a:extLst>
          </p:cNvPr>
          <p:cNvSpPr>
            <a:spLocks noGrp="1"/>
          </p:cNvSpPr>
          <p:nvPr>
            <p:ph type="ctrTitle"/>
          </p:nvPr>
        </p:nvSpPr>
        <p:spPr/>
        <p:txBody>
          <a:bodyPr>
            <a:normAutofit/>
          </a:bodyPr>
          <a:lstStyle/>
          <a:p>
            <a:r>
              <a:rPr lang="fr-FR" sz="3200" b="1" dirty="0">
                <a:solidFill>
                  <a:srgbClr val="000000"/>
                </a:solidFill>
                <a:effectLst/>
                <a:latin typeface="Arial" panose="020B0604020202020204" pitchFamily="34" charset="0"/>
                <a:ea typeface="Calibri" panose="020F0502020204030204" pitchFamily="34" charset="0"/>
              </a:rPr>
              <a:t>Emotion publique, émotion privée : la journée du 21 décembre 1918 du président Masaryk, essai d’anthropologie historique des émotions tchèques</a:t>
            </a:r>
            <a:endParaRPr lang="fr-FR" sz="3200" dirty="0"/>
          </a:p>
        </p:txBody>
      </p:sp>
      <p:sp>
        <p:nvSpPr>
          <p:cNvPr id="3" name="Sous-titre 2">
            <a:extLst>
              <a:ext uri="{FF2B5EF4-FFF2-40B4-BE49-F238E27FC236}">
                <a16:creationId xmlns:a16="http://schemas.microsoft.com/office/drawing/2014/main" id="{A0F09AE8-281D-CDC9-724F-64F1E55C4472}"/>
              </a:ext>
            </a:extLst>
          </p:cNvPr>
          <p:cNvSpPr>
            <a:spLocks noGrp="1"/>
          </p:cNvSpPr>
          <p:nvPr>
            <p:ph type="subTitle" idx="1"/>
          </p:nvPr>
        </p:nvSpPr>
        <p:spPr/>
        <p:txBody>
          <a:bodyPr/>
          <a:lstStyle/>
          <a:p>
            <a:r>
              <a:rPr lang="fr-FR" dirty="0"/>
              <a:t>Alain SOUBIGOU</a:t>
            </a:r>
          </a:p>
          <a:p>
            <a:r>
              <a:rPr lang="fr-FR" dirty="0"/>
              <a:t>Université PARIS I Panthéon-Sorbonne</a:t>
            </a:r>
          </a:p>
        </p:txBody>
      </p:sp>
    </p:spTree>
    <p:extLst>
      <p:ext uri="{BB962C8B-B14F-4D97-AF65-F5344CB8AC3E}">
        <p14:creationId xmlns:p14="http://schemas.microsoft.com/office/powerpoint/2010/main" val="196549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AC362-FB42-DEAD-F8B9-78F728858427}"/>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La proclamation de l’indépendance tchécoslovaque à Philadelphie</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le 26 octobre 1918</a:t>
            </a:r>
          </a:p>
        </p:txBody>
      </p:sp>
      <p:sp>
        <p:nvSpPr>
          <p:cNvPr id="6" name="Espace réservé du contenu 5">
            <a:extLst>
              <a:ext uri="{FF2B5EF4-FFF2-40B4-BE49-F238E27FC236}">
                <a16:creationId xmlns:a16="http://schemas.microsoft.com/office/drawing/2014/main" id="{C141DDEE-1254-2017-1381-F408C34E4F3C}"/>
              </a:ext>
            </a:extLst>
          </p:cNvPr>
          <p:cNvSpPr>
            <a:spLocks noGrp="1"/>
          </p:cNvSpPr>
          <p:nvPr>
            <p:ph idx="1"/>
          </p:nvPr>
        </p:nvSpPr>
        <p:spPr/>
        <p:txBody>
          <a:bodyPr/>
          <a:lstStyle/>
          <a:p>
            <a:endParaRPr lang="fr-FR"/>
          </a:p>
        </p:txBody>
      </p:sp>
      <p:pic>
        <p:nvPicPr>
          <p:cNvPr id="7" name="Image 6">
            <a:extLst>
              <a:ext uri="{FF2B5EF4-FFF2-40B4-BE49-F238E27FC236}">
                <a16:creationId xmlns:a16="http://schemas.microsoft.com/office/drawing/2014/main" id="{3002201F-44B7-9D75-E6D2-DD8B7D0CA817}"/>
              </a:ext>
            </a:extLst>
          </p:cNvPr>
          <p:cNvPicPr>
            <a:picLocks noChangeAspect="1"/>
          </p:cNvPicPr>
          <p:nvPr/>
        </p:nvPicPr>
        <p:blipFill>
          <a:blip r:embed="rId3"/>
          <a:stretch>
            <a:fillRect/>
          </a:stretch>
        </p:blipFill>
        <p:spPr>
          <a:xfrm>
            <a:off x="2792896" y="2390702"/>
            <a:ext cx="6324600" cy="4467298"/>
          </a:xfrm>
          <a:prstGeom prst="rect">
            <a:avLst/>
          </a:prstGeom>
        </p:spPr>
      </p:pic>
    </p:spTree>
    <p:extLst>
      <p:ext uri="{BB962C8B-B14F-4D97-AF65-F5344CB8AC3E}">
        <p14:creationId xmlns:p14="http://schemas.microsoft.com/office/powerpoint/2010/main" val="119448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3D518B-63A1-09F6-6164-3FA2438FE3E1}"/>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La proclamation de Philadelphie</a:t>
            </a:r>
          </a:p>
        </p:txBody>
      </p:sp>
      <p:pic>
        <p:nvPicPr>
          <p:cNvPr id="4" name="Espace réservé du contenu 3">
            <a:extLst>
              <a:ext uri="{FF2B5EF4-FFF2-40B4-BE49-F238E27FC236}">
                <a16:creationId xmlns:a16="http://schemas.microsoft.com/office/drawing/2014/main" id="{22F07DA0-1446-07CD-41D9-43F9FD6882BD}"/>
              </a:ext>
            </a:extLst>
          </p:cNvPr>
          <p:cNvPicPr>
            <a:picLocks noGrp="1" noChangeAspect="1"/>
          </p:cNvPicPr>
          <p:nvPr>
            <p:ph idx="1"/>
          </p:nvPr>
        </p:nvPicPr>
        <p:blipFill>
          <a:blip r:embed="rId2"/>
          <a:stretch>
            <a:fillRect/>
          </a:stretch>
        </p:blipFill>
        <p:spPr>
          <a:xfrm>
            <a:off x="2814746" y="1825625"/>
            <a:ext cx="6562507" cy="4351338"/>
          </a:xfrm>
          <a:prstGeom prst="rect">
            <a:avLst/>
          </a:prstGeom>
        </p:spPr>
      </p:pic>
    </p:spTree>
    <p:extLst>
      <p:ext uri="{BB962C8B-B14F-4D97-AF65-F5344CB8AC3E}">
        <p14:creationId xmlns:p14="http://schemas.microsoft.com/office/powerpoint/2010/main" val="373459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AC244F-76A0-7CA3-DC9F-3FE217BBAC93}"/>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Retour des USA en Europe sur le </a:t>
            </a:r>
            <a:r>
              <a:rPr lang="fr-FR" i="1" dirty="0" err="1">
                <a:latin typeface="Arial" panose="020B0604020202020204" pitchFamily="34" charset="0"/>
                <a:cs typeface="Arial" panose="020B0604020202020204" pitchFamily="34" charset="0"/>
              </a:rPr>
              <a:t>Carmania</a:t>
            </a:r>
            <a:r>
              <a:rPr lang="fr-FR" dirty="0">
                <a:latin typeface="Arial" panose="020B0604020202020204" pitchFamily="34" charset="0"/>
                <a:cs typeface="Arial" panose="020B0604020202020204" pitchFamily="34" charset="0"/>
              </a:rPr>
              <a:t>, 20-29 novembre 1918</a:t>
            </a:r>
          </a:p>
        </p:txBody>
      </p:sp>
      <p:pic>
        <p:nvPicPr>
          <p:cNvPr id="4" name="Espace réservé du contenu 3">
            <a:extLst>
              <a:ext uri="{FF2B5EF4-FFF2-40B4-BE49-F238E27FC236}">
                <a16:creationId xmlns:a16="http://schemas.microsoft.com/office/drawing/2014/main" id="{4793E3B7-D53F-6344-F449-077E813665ED}"/>
              </a:ext>
            </a:extLst>
          </p:cNvPr>
          <p:cNvPicPr>
            <a:picLocks noGrp="1" noChangeAspect="1"/>
          </p:cNvPicPr>
          <p:nvPr>
            <p:ph idx="1"/>
          </p:nvPr>
        </p:nvPicPr>
        <p:blipFill>
          <a:blip r:embed="rId2"/>
          <a:stretch>
            <a:fillRect/>
          </a:stretch>
        </p:blipFill>
        <p:spPr>
          <a:xfrm>
            <a:off x="3122515" y="2040835"/>
            <a:ext cx="6207015" cy="4001377"/>
          </a:xfrm>
          <a:prstGeom prst="rect">
            <a:avLst/>
          </a:prstGeom>
        </p:spPr>
      </p:pic>
    </p:spTree>
    <p:extLst>
      <p:ext uri="{BB962C8B-B14F-4D97-AF65-F5344CB8AC3E}">
        <p14:creationId xmlns:p14="http://schemas.microsoft.com/office/powerpoint/2010/main" val="2886736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55E649-DDFE-07AE-B139-D0215B37D773}"/>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Les 8 &amp; 9 décembre 1918, Masaryk visite les légionnaires tchécoslovaques à Darney</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dans l’est de la France</a:t>
            </a:r>
          </a:p>
        </p:txBody>
      </p:sp>
      <p:pic>
        <p:nvPicPr>
          <p:cNvPr id="4" name="Espace réservé du contenu 3">
            <a:extLst>
              <a:ext uri="{FF2B5EF4-FFF2-40B4-BE49-F238E27FC236}">
                <a16:creationId xmlns:a16="http://schemas.microsoft.com/office/drawing/2014/main" id="{0DD1D519-C712-C640-50E5-E95D0CD82517}"/>
              </a:ext>
            </a:extLst>
          </p:cNvPr>
          <p:cNvPicPr>
            <a:picLocks noGrp="1" noChangeAspect="1"/>
          </p:cNvPicPr>
          <p:nvPr>
            <p:ph idx="1"/>
          </p:nvPr>
        </p:nvPicPr>
        <p:blipFill>
          <a:blip r:embed="rId2"/>
          <a:stretch>
            <a:fillRect/>
          </a:stretch>
        </p:blipFill>
        <p:spPr>
          <a:xfrm>
            <a:off x="3556000" y="2242344"/>
            <a:ext cx="5080000" cy="3517900"/>
          </a:xfrm>
          <a:prstGeom prst="rect">
            <a:avLst/>
          </a:prstGeom>
        </p:spPr>
      </p:pic>
    </p:spTree>
    <p:extLst>
      <p:ext uri="{BB962C8B-B14F-4D97-AF65-F5344CB8AC3E}">
        <p14:creationId xmlns:p14="http://schemas.microsoft.com/office/powerpoint/2010/main" val="3839056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1BC5A8-5B6D-6514-B43D-EA691D16A6D7}"/>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Via la France, l’Italie et l’Autriche, le train de Masaryk entre en territoire tchécoslovaque le 20 décembre 1918 à </a:t>
            </a:r>
            <a:r>
              <a:rPr lang="fr-FR" dirty="0" err="1">
                <a:latin typeface="Arial" panose="020B0604020202020204" pitchFamily="34" charset="0"/>
                <a:cs typeface="Arial" panose="020B0604020202020204" pitchFamily="34" charset="0"/>
              </a:rPr>
              <a:t>Horní</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Dvořiště</a:t>
            </a:r>
            <a:endParaRPr lang="fr-FR"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7F96F2D7-2BA9-76A5-610D-148F0F041F38}"/>
              </a:ext>
            </a:extLst>
          </p:cNvPr>
          <p:cNvPicPr>
            <a:picLocks noGrp="1" noChangeAspect="1"/>
          </p:cNvPicPr>
          <p:nvPr>
            <p:ph idx="1"/>
          </p:nvPr>
        </p:nvPicPr>
        <p:blipFill>
          <a:blip r:embed="rId2"/>
          <a:stretch>
            <a:fillRect/>
          </a:stretch>
        </p:blipFill>
        <p:spPr>
          <a:xfrm>
            <a:off x="3207612" y="1825625"/>
            <a:ext cx="5776776" cy="4351338"/>
          </a:xfrm>
          <a:prstGeom prst="rect">
            <a:avLst/>
          </a:prstGeom>
        </p:spPr>
      </p:pic>
    </p:spTree>
    <p:extLst>
      <p:ext uri="{BB962C8B-B14F-4D97-AF65-F5344CB8AC3E}">
        <p14:creationId xmlns:p14="http://schemas.microsoft.com/office/powerpoint/2010/main" val="2248609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CCB48D-831B-590E-E4D8-04ABDF77BDDE}"/>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La locomotive du train présidentiel arbore les insignes de la République tchécoslovaque</a:t>
            </a:r>
          </a:p>
        </p:txBody>
      </p:sp>
      <p:pic>
        <p:nvPicPr>
          <p:cNvPr id="4" name="Espace réservé du contenu 3">
            <a:extLst>
              <a:ext uri="{FF2B5EF4-FFF2-40B4-BE49-F238E27FC236}">
                <a16:creationId xmlns:a16="http://schemas.microsoft.com/office/drawing/2014/main" id="{2D18BFD4-AF01-9F0F-0333-7248BE688975}"/>
              </a:ext>
            </a:extLst>
          </p:cNvPr>
          <p:cNvPicPr>
            <a:picLocks noGrp="1" noChangeAspect="1"/>
          </p:cNvPicPr>
          <p:nvPr>
            <p:ph idx="1"/>
          </p:nvPr>
        </p:nvPicPr>
        <p:blipFill>
          <a:blip r:embed="rId2"/>
          <a:stretch>
            <a:fillRect/>
          </a:stretch>
        </p:blipFill>
        <p:spPr>
          <a:xfrm>
            <a:off x="4356768" y="1825625"/>
            <a:ext cx="3478464" cy="4351338"/>
          </a:xfrm>
          <a:prstGeom prst="rect">
            <a:avLst/>
          </a:prstGeom>
        </p:spPr>
      </p:pic>
    </p:spTree>
    <p:extLst>
      <p:ext uri="{BB962C8B-B14F-4D97-AF65-F5344CB8AC3E}">
        <p14:creationId xmlns:p14="http://schemas.microsoft.com/office/powerpoint/2010/main" val="1253788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328EC-23DA-C836-DB65-9857876B0A9D}"/>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Les soldats attendent le train présidentiel à la gare de </a:t>
            </a:r>
            <a:r>
              <a:rPr lang="fr-FR" dirty="0" err="1">
                <a:latin typeface="Arial" panose="020B0604020202020204" pitchFamily="34" charset="0"/>
                <a:cs typeface="Arial" panose="020B0604020202020204" pitchFamily="34" charset="0"/>
              </a:rPr>
              <a:t>České</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Budějovice</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le 20 décembre 1918</a:t>
            </a:r>
          </a:p>
        </p:txBody>
      </p:sp>
      <p:pic>
        <p:nvPicPr>
          <p:cNvPr id="4" name="Espace réservé du contenu 3">
            <a:extLst>
              <a:ext uri="{FF2B5EF4-FFF2-40B4-BE49-F238E27FC236}">
                <a16:creationId xmlns:a16="http://schemas.microsoft.com/office/drawing/2014/main" id="{71D0BA34-ACF8-D110-9BAF-AB35510E1745}"/>
              </a:ext>
            </a:extLst>
          </p:cNvPr>
          <p:cNvPicPr>
            <a:picLocks noGrp="1" noChangeAspect="1"/>
          </p:cNvPicPr>
          <p:nvPr>
            <p:ph idx="1"/>
          </p:nvPr>
        </p:nvPicPr>
        <p:blipFill>
          <a:blip r:embed="rId2"/>
          <a:stretch>
            <a:fillRect/>
          </a:stretch>
        </p:blipFill>
        <p:spPr>
          <a:xfrm>
            <a:off x="3128883" y="1825625"/>
            <a:ext cx="5934234" cy="4351338"/>
          </a:xfrm>
          <a:prstGeom prst="rect">
            <a:avLst/>
          </a:prstGeom>
        </p:spPr>
      </p:pic>
    </p:spTree>
    <p:extLst>
      <p:ext uri="{BB962C8B-B14F-4D97-AF65-F5344CB8AC3E}">
        <p14:creationId xmlns:p14="http://schemas.microsoft.com/office/powerpoint/2010/main" val="1124214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BF641-8711-55C2-DEC7-E86AE3ADB6B9}"/>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La foule attend l’arrivée du président</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à </a:t>
            </a:r>
            <a:r>
              <a:rPr lang="fr-FR" dirty="0" err="1">
                <a:latin typeface="Arial" panose="020B0604020202020204" pitchFamily="34" charset="0"/>
                <a:cs typeface="Arial" panose="020B0604020202020204" pitchFamily="34" charset="0"/>
              </a:rPr>
              <a:t>České</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Budějovice</a:t>
            </a:r>
            <a:endParaRPr lang="fr-FR"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719C42F6-773D-A3E8-866C-83B7797B58D4}"/>
              </a:ext>
            </a:extLst>
          </p:cNvPr>
          <p:cNvPicPr>
            <a:picLocks noGrp="1" noChangeAspect="1"/>
          </p:cNvPicPr>
          <p:nvPr>
            <p:ph idx="1"/>
          </p:nvPr>
        </p:nvPicPr>
        <p:blipFill>
          <a:blip r:embed="rId2"/>
          <a:stretch>
            <a:fillRect/>
          </a:stretch>
        </p:blipFill>
        <p:spPr>
          <a:xfrm>
            <a:off x="2795209" y="1825625"/>
            <a:ext cx="6601582" cy="4351338"/>
          </a:xfrm>
          <a:prstGeom prst="rect">
            <a:avLst/>
          </a:prstGeom>
        </p:spPr>
      </p:pic>
    </p:spTree>
    <p:extLst>
      <p:ext uri="{BB962C8B-B14F-4D97-AF65-F5344CB8AC3E}">
        <p14:creationId xmlns:p14="http://schemas.microsoft.com/office/powerpoint/2010/main" val="3726344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A0A98-3212-9496-B93A-A44A0D6345FB}"/>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Masaryk salue les membres du gouvernement tchécoslovaque</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à </a:t>
            </a:r>
            <a:r>
              <a:rPr lang="fr-FR" dirty="0" err="1">
                <a:latin typeface="Arial" panose="020B0604020202020204" pitchFamily="34" charset="0"/>
                <a:cs typeface="Arial" panose="020B0604020202020204" pitchFamily="34" charset="0"/>
              </a:rPr>
              <a:t>České</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Budějovice</a:t>
            </a:r>
            <a:endParaRPr lang="fr-FR"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1B5630F3-2520-2E32-8410-31629D140DA1}"/>
              </a:ext>
            </a:extLst>
          </p:cNvPr>
          <p:cNvPicPr>
            <a:picLocks noGrp="1" noChangeAspect="1"/>
          </p:cNvPicPr>
          <p:nvPr>
            <p:ph idx="1"/>
          </p:nvPr>
        </p:nvPicPr>
        <p:blipFill>
          <a:blip r:embed="rId2"/>
          <a:stretch>
            <a:fillRect/>
          </a:stretch>
        </p:blipFill>
        <p:spPr>
          <a:xfrm>
            <a:off x="2619587" y="1825625"/>
            <a:ext cx="6952826" cy="4351338"/>
          </a:xfrm>
          <a:prstGeom prst="rect">
            <a:avLst/>
          </a:prstGeom>
        </p:spPr>
      </p:pic>
    </p:spTree>
    <p:extLst>
      <p:ext uri="{BB962C8B-B14F-4D97-AF65-F5344CB8AC3E}">
        <p14:creationId xmlns:p14="http://schemas.microsoft.com/office/powerpoint/2010/main" val="4056237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60B00A-63A1-439E-B6C7-CC8992316E00}"/>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Masaryk salue les membres du gouvernement tchécoslovaque</a:t>
            </a:r>
          </a:p>
        </p:txBody>
      </p:sp>
      <p:pic>
        <p:nvPicPr>
          <p:cNvPr id="4" name="Espace réservé du contenu 3">
            <a:extLst>
              <a:ext uri="{FF2B5EF4-FFF2-40B4-BE49-F238E27FC236}">
                <a16:creationId xmlns:a16="http://schemas.microsoft.com/office/drawing/2014/main" id="{4DA21CEC-F823-097D-E54F-1CE76164D1FC}"/>
              </a:ext>
            </a:extLst>
          </p:cNvPr>
          <p:cNvPicPr>
            <a:picLocks noGrp="1" noChangeAspect="1"/>
          </p:cNvPicPr>
          <p:nvPr>
            <p:ph idx="1"/>
          </p:nvPr>
        </p:nvPicPr>
        <p:blipFill>
          <a:blip r:embed="rId2"/>
          <a:stretch>
            <a:fillRect/>
          </a:stretch>
        </p:blipFill>
        <p:spPr>
          <a:xfrm>
            <a:off x="2676161" y="1825625"/>
            <a:ext cx="6839677" cy="4351338"/>
          </a:xfrm>
          <a:prstGeom prst="rect">
            <a:avLst/>
          </a:prstGeom>
        </p:spPr>
      </p:pic>
    </p:spTree>
    <p:extLst>
      <p:ext uri="{BB962C8B-B14F-4D97-AF65-F5344CB8AC3E}">
        <p14:creationId xmlns:p14="http://schemas.microsoft.com/office/powerpoint/2010/main" val="199021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4436E9-7C97-D19B-DCDA-58F69DBE2E9B}"/>
              </a:ext>
            </a:extLst>
          </p:cNvPr>
          <p:cNvSpPr>
            <a:spLocks noGrp="1"/>
          </p:cNvSpPr>
          <p:nvPr>
            <p:ph type="title"/>
          </p:nvPr>
        </p:nvSpPr>
        <p:spPr/>
        <p:txBody>
          <a:bodyPr/>
          <a:lstStyle/>
          <a:p>
            <a:pPr algn="ctr"/>
            <a:r>
              <a:rPr lang="fr-FR">
                <a:latin typeface="Arial" panose="020B0604020202020204" pitchFamily="34" charset="0"/>
                <a:cs typeface="Arial" panose="020B0604020202020204" pitchFamily="34" charset="0"/>
              </a:rPr>
              <a:t>Cadre conceptuel (1938)</a:t>
            </a:r>
            <a:endParaRPr lang="fr-FR"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0F48E6E2-85F7-1CBD-C644-1B30754CDC27}"/>
              </a:ext>
            </a:extLst>
          </p:cNvPr>
          <p:cNvPicPr>
            <a:picLocks noGrp="1" noChangeAspect="1"/>
          </p:cNvPicPr>
          <p:nvPr>
            <p:ph idx="1"/>
          </p:nvPr>
        </p:nvPicPr>
        <p:blipFill>
          <a:blip r:embed="rId2"/>
          <a:stretch>
            <a:fillRect/>
          </a:stretch>
        </p:blipFill>
        <p:spPr>
          <a:xfrm>
            <a:off x="4847166" y="1825625"/>
            <a:ext cx="2497668" cy="4351338"/>
          </a:xfrm>
          <a:prstGeom prst="rect">
            <a:avLst/>
          </a:prstGeom>
        </p:spPr>
      </p:pic>
    </p:spTree>
    <p:extLst>
      <p:ext uri="{BB962C8B-B14F-4D97-AF65-F5344CB8AC3E}">
        <p14:creationId xmlns:p14="http://schemas.microsoft.com/office/powerpoint/2010/main" val="41999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263105-5CDA-2A26-EC03-A84E4AB3F5D0}"/>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La foule en liesse acclame le président</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à </a:t>
            </a:r>
            <a:r>
              <a:rPr lang="fr-FR" dirty="0" err="1">
                <a:latin typeface="Arial" panose="020B0604020202020204" pitchFamily="34" charset="0"/>
                <a:cs typeface="Arial" panose="020B0604020202020204" pitchFamily="34" charset="0"/>
              </a:rPr>
              <a:t>České</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Budějovice</a:t>
            </a:r>
            <a:r>
              <a:rPr lang="fr-FR" dirty="0">
                <a:latin typeface="Arial" panose="020B0604020202020204" pitchFamily="34" charset="0"/>
                <a:cs typeface="Arial" panose="020B0604020202020204" pitchFamily="34" charset="0"/>
              </a:rPr>
              <a:t> le 20 décembre 1918</a:t>
            </a:r>
          </a:p>
        </p:txBody>
      </p:sp>
      <p:pic>
        <p:nvPicPr>
          <p:cNvPr id="4" name="Espace réservé du contenu 3">
            <a:extLst>
              <a:ext uri="{FF2B5EF4-FFF2-40B4-BE49-F238E27FC236}">
                <a16:creationId xmlns:a16="http://schemas.microsoft.com/office/drawing/2014/main" id="{A1B2D445-18C2-B822-0064-AC72C79DD535}"/>
              </a:ext>
            </a:extLst>
          </p:cNvPr>
          <p:cNvPicPr>
            <a:picLocks noGrp="1" noChangeAspect="1"/>
          </p:cNvPicPr>
          <p:nvPr>
            <p:ph idx="1"/>
          </p:nvPr>
        </p:nvPicPr>
        <p:blipFill>
          <a:blip r:embed="rId2"/>
          <a:stretch>
            <a:fillRect/>
          </a:stretch>
        </p:blipFill>
        <p:spPr>
          <a:xfrm>
            <a:off x="2964207" y="1825625"/>
            <a:ext cx="6263585" cy="4351338"/>
          </a:xfrm>
          <a:prstGeom prst="rect">
            <a:avLst/>
          </a:prstGeom>
        </p:spPr>
      </p:pic>
    </p:spTree>
    <p:extLst>
      <p:ext uri="{BB962C8B-B14F-4D97-AF65-F5344CB8AC3E}">
        <p14:creationId xmlns:p14="http://schemas.microsoft.com/office/powerpoint/2010/main" val="2870281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51813-9BBF-C8DF-A7CA-E16FE1D7D27C}"/>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Derrière son père et sa sœur, Jan Masaryk les a rejoints à </a:t>
            </a:r>
            <a:r>
              <a:rPr lang="fr-FR" dirty="0" err="1">
                <a:latin typeface="Arial" panose="020B0604020202020204" pitchFamily="34" charset="0"/>
                <a:cs typeface="Arial" panose="020B0604020202020204" pitchFamily="34" charset="0"/>
              </a:rPr>
              <a:t>České</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Budějovice</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le 20 décembre 1918</a:t>
            </a:r>
          </a:p>
        </p:txBody>
      </p:sp>
      <p:pic>
        <p:nvPicPr>
          <p:cNvPr id="4" name="Espace réservé du contenu 3">
            <a:extLst>
              <a:ext uri="{FF2B5EF4-FFF2-40B4-BE49-F238E27FC236}">
                <a16:creationId xmlns:a16="http://schemas.microsoft.com/office/drawing/2014/main" id="{3851E44F-D182-2EF9-797B-31149163014F}"/>
              </a:ext>
            </a:extLst>
          </p:cNvPr>
          <p:cNvPicPr>
            <a:picLocks noGrp="1" noChangeAspect="1"/>
          </p:cNvPicPr>
          <p:nvPr>
            <p:ph idx="1"/>
          </p:nvPr>
        </p:nvPicPr>
        <p:blipFill>
          <a:blip r:embed="rId2"/>
          <a:stretch>
            <a:fillRect/>
          </a:stretch>
        </p:blipFill>
        <p:spPr>
          <a:xfrm>
            <a:off x="2961219" y="1825625"/>
            <a:ext cx="6269561" cy="4351338"/>
          </a:xfrm>
          <a:prstGeom prst="rect">
            <a:avLst/>
          </a:prstGeom>
        </p:spPr>
      </p:pic>
    </p:spTree>
    <p:extLst>
      <p:ext uri="{BB962C8B-B14F-4D97-AF65-F5344CB8AC3E}">
        <p14:creationId xmlns:p14="http://schemas.microsoft.com/office/powerpoint/2010/main" val="2413837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26C92-FD26-3F8C-F970-BA787C347EE7}"/>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Masaryk et sa fille Olga à la gare de Tábor le samedi 21 décembre 1918</a:t>
            </a:r>
          </a:p>
        </p:txBody>
      </p:sp>
      <p:pic>
        <p:nvPicPr>
          <p:cNvPr id="4" name="Espace réservé du contenu 3">
            <a:extLst>
              <a:ext uri="{FF2B5EF4-FFF2-40B4-BE49-F238E27FC236}">
                <a16:creationId xmlns:a16="http://schemas.microsoft.com/office/drawing/2014/main" id="{D50729C3-F3ED-1E6F-FCAB-32D3249A2478}"/>
              </a:ext>
            </a:extLst>
          </p:cNvPr>
          <p:cNvPicPr>
            <a:picLocks noGrp="1" noChangeAspect="1"/>
          </p:cNvPicPr>
          <p:nvPr>
            <p:ph idx="1"/>
          </p:nvPr>
        </p:nvPicPr>
        <p:blipFill>
          <a:blip r:embed="rId2"/>
          <a:stretch>
            <a:fillRect/>
          </a:stretch>
        </p:blipFill>
        <p:spPr>
          <a:xfrm>
            <a:off x="2825750" y="2166144"/>
            <a:ext cx="6540500" cy="3670300"/>
          </a:xfrm>
          <a:prstGeom prst="rect">
            <a:avLst/>
          </a:prstGeom>
        </p:spPr>
      </p:pic>
    </p:spTree>
    <p:extLst>
      <p:ext uri="{BB962C8B-B14F-4D97-AF65-F5344CB8AC3E}">
        <p14:creationId xmlns:p14="http://schemas.microsoft.com/office/powerpoint/2010/main" val="2560749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13B5A0-DB18-3F53-827D-679A8A92B036}"/>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Masaryk avec sa fille salue la foule</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à la gare de Tábor : l’émotion </a:t>
            </a:r>
            <a:r>
              <a:rPr lang="fr-FR">
                <a:latin typeface="Arial" panose="020B0604020202020204" pitchFamily="34" charset="0"/>
                <a:cs typeface="Arial" panose="020B0604020202020204" pitchFamily="34" charset="0"/>
              </a:rPr>
              <a:t>est contenue</a:t>
            </a:r>
            <a:endParaRPr lang="fr-FR" dirty="0">
              <a:latin typeface="Arial" panose="020B0604020202020204" pitchFamily="34" charset="0"/>
              <a:cs typeface="Arial" panose="020B0604020202020204" pitchFamily="34" charset="0"/>
            </a:endParaRPr>
          </a:p>
        </p:txBody>
      </p:sp>
      <p:pic>
        <p:nvPicPr>
          <p:cNvPr id="5" name="Espace réservé du contenu 4">
            <a:extLst>
              <a:ext uri="{FF2B5EF4-FFF2-40B4-BE49-F238E27FC236}">
                <a16:creationId xmlns:a16="http://schemas.microsoft.com/office/drawing/2014/main" id="{7AC7CE28-891E-C1CB-9E67-46C8B77347BE}"/>
              </a:ext>
            </a:extLst>
          </p:cNvPr>
          <p:cNvPicPr>
            <a:picLocks noGrp="1" noChangeAspect="1"/>
          </p:cNvPicPr>
          <p:nvPr>
            <p:ph idx="1"/>
          </p:nvPr>
        </p:nvPicPr>
        <p:blipFill>
          <a:blip r:embed="rId2"/>
          <a:stretch>
            <a:fillRect/>
          </a:stretch>
        </p:blipFill>
        <p:spPr>
          <a:xfrm>
            <a:off x="3068982" y="1825625"/>
            <a:ext cx="6054035" cy="4351338"/>
          </a:xfrm>
        </p:spPr>
      </p:pic>
    </p:spTree>
    <p:extLst>
      <p:ext uri="{BB962C8B-B14F-4D97-AF65-F5344CB8AC3E}">
        <p14:creationId xmlns:p14="http://schemas.microsoft.com/office/powerpoint/2010/main" val="2952605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F1850A-A8D0-C2BE-E3CA-DBDED910DCF1}"/>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La gare Wilson / </a:t>
            </a:r>
            <a:r>
              <a:rPr lang="fr-FR" dirty="0" err="1">
                <a:latin typeface="Arial" panose="020B0604020202020204" pitchFamily="34" charset="0"/>
                <a:cs typeface="Arial" panose="020B0604020202020204" pitchFamily="34" charset="0"/>
              </a:rPr>
              <a:t>Wilsonovo</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nádraží</a:t>
            </a:r>
            <a:endParaRPr lang="fr-FR"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FE3C6D7A-DFE3-8F5F-F9EC-EB52FD4AA578}"/>
              </a:ext>
            </a:extLst>
          </p:cNvPr>
          <p:cNvPicPr>
            <a:picLocks noGrp="1" noChangeAspect="1"/>
          </p:cNvPicPr>
          <p:nvPr>
            <p:ph idx="1"/>
          </p:nvPr>
        </p:nvPicPr>
        <p:blipFill>
          <a:blip r:embed="rId2"/>
          <a:stretch>
            <a:fillRect/>
          </a:stretch>
        </p:blipFill>
        <p:spPr>
          <a:xfrm>
            <a:off x="2838019" y="1825625"/>
            <a:ext cx="6515962" cy="4351338"/>
          </a:xfrm>
          <a:prstGeom prst="rect">
            <a:avLst/>
          </a:prstGeom>
        </p:spPr>
      </p:pic>
    </p:spTree>
    <p:extLst>
      <p:ext uri="{BB962C8B-B14F-4D97-AF65-F5344CB8AC3E}">
        <p14:creationId xmlns:p14="http://schemas.microsoft.com/office/powerpoint/2010/main" val="3616036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EBAA99-09BF-EF3A-B4EB-8EC23D242782}"/>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La façade de la gare Wilson</a:t>
            </a:r>
          </a:p>
        </p:txBody>
      </p:sp>
      <p:pic>
        <p:nvPicPr>
          <p:cNvPr id="4" name="Espace réservé du contenu 3">
            <a:extLst>
              <a:ext uri="{FF2B5EF4-FFF2-40B4-BE49-F238E27FC236}">
                <a16:creationId xmlns:a16="http://schemas.microsoft.com/office/drawing/2014/main" id="{97643F83-426D-1B78-29AB-F653A83D9A2F}"/>
              </a:ext>
            </a:extLst>
          </p:cNvPr>
          <p:cNvPicPr>
            <a:picLocks noGrp="1" noChangeAspect="1"/>
          </p:cNvPicPr>
          <p:nvPr>
            <p:ph idx="1"/>
          </p:nvPr>
        </p:nvPicPr>
        <p:blipFill>
          <a:blip r:embed="rId2"/>
          <a:stretch>
            <a:fillRect/>
          </a:stretch>
        </p:blipFill>
        <p:spPr>
          <a:xfrm>
            <a:off x="4719408" y="1825625"/>
            <a:ext cx="2753183" cy="4351338"/>
          </a:xfrm>
          <a:prstGeom prst="rect">
            <a:avLst/>
          </a:prstGeom>
        </p:spPr>
      </p:pic>
    </p:spTree>
    <p:extLst>
      <p:ext uri="{BB962C8B-B14F-4D97-AF65-F5344CB8AC3E}">
        <p14:creationId xmlns:p14="http://schemas.microsoft.com/office/powerpoint/2010/main" val="2845759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E2357-5F68-4CAC-D511-F281F4549163}"/>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L’entrée de la gare Wilson</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dans les années 1920</a:t>
            </a:r>
          </a:p>
        </p:txBody>
      </p:sp>
      <p:pic>
        <p:nvPicPr>
          <p:cNvPr id="5" name="Espace réservé du contenu 4">
            <a:extLst>
              <a:ext uri="{FF2B5EF4-FFF2-40B4-BE49-F238E27FC236}">
                <a16:creationId xmlns:a16="http://schemas.microsoft.com/office/drawing/2014/main" id="{E76A77B4-9E85-988D-4B55-030E8EBBF748}"/>
              </a:ext>
            </a:extLst>
          </p:cNvPr>
          <p:cNvPicPr>
            <a:picLocks noGrp="1" noChangeAspect="1"/>
          </p:cNvPicPr>
          <p:nvPr>
            <p:ph idx="1"/>
          </p:nvPr>
        </p:nvPicPr>
        <p:blipFill>
          <a:blip r:embed="rId2"/>
          <a:stretch>
            <a:fillRect/>
          </a:stretch>
        </p:blipFill>
        <p:spPr>
          <a:xfrm>
            <a:off x="3556000" y="2331244"/>
            <a:ext cx="5080000" cy="3340100"/>
          </a:xfrm>
        </p:spPr>
      </p:pic>
    </p:spTree>
    <p:extLst>
      <p:ext uri="{BB962C8B-B14F-4D97-AF65-F5344CB8AC3E}">
        <p14:creationId xmlns:p14="http://schemas.microsoft.com/office/powerpoint/2010/main" val="120794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94731A-4EFC-8365-7CC4-55950236ED9D}"/>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Masaryk sort de la gare.</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Les bannières à droite.</a:t>
            </a:r>
          </a:p>
        </p:txBody>
      </p:sp>
      <p:pic>
        <p:nvPicPr>
          <p:cNvPr id="4" name="Espace réservé du contenu 3">
            <a:extLst>
              <a:ext uri="{FF2B5EF4-FFF2-40B4-BE49-F238E27FC236}">
                <a16:creationId xmlns:a16="http://schemas.microsoft.com/office/drawing/2014/main" id="{BED939E1-E1AD-B2DD-2C46-BB3B2A221D5A}"/>
              </a:ext>
            </a:extLst>
          </p:cNvPr>
          <p:cNvPicPr>
            <a:picLocks noGrp="1" noChangeAspect="1"/>
          </p:cNvPicPr>
          <p:nvPr>
            <p:ph idx="1"/>
          </p:nvPr>
        </p:nvPicPr>
        <p:blipFill>
          <a:blip r:embed="rId2"/>
          <a:stretch>
            <a:fillRect/>
          </a:stretch>
        </p:blipFill>
        <p:spPr>
          <a:xfrm>
            <a:off x="2827437" y="1825625"/>
            <a:ext cx="6537126" cy="4351338"/>
          </a:xfrm>
          <a:prstGeom prst="rect">
            <a:avLst/>
          </a:prstGeom>
        </p:spPr>
      </p:pic>
    </p:spTree>
    <p:extLst>
      <p:ext uri="{BB962C8B-B14F-4D97-AF65-F5344CB8AC3E}">
        <p14:creationId xmlns:p14="http://schemas.microsoft.com/office/powerpoint/2010/main" val="773436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0D8AE2-1631-A383-24A0-5969885F3D08}"/>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Masaryk quitte la gare</a:t>
            </a:r>
          </a:p>
        </p:txBody>
      </p:sp>
      <p:pic>
        <p:nvPicPr>
          <p:cNvPr id="4" name="Espace réservé du contenu 3">
            <a:extLst>
              <a:ext uri="{FF2B5EF4-FFF2-40B4-BE49-F238E27FC236}">
                <a16:creationId xmlns:a16="http://schemas.microsoft.com/office/drawing/2014/main" id="{48650ECD-302C-DBF6-A01C-DE054C1A41D0}"/>
              </a:ext>
            </a:extLst>
          </p:cNvPr>
          <p:cNvPicPr>
            <a:picLocks noGrp="1" noChangeAspect="1"/>
          </p:cNvPicPr>
          <p:nvPr>
            <p:ph idx="1"/>
          </p:nvPr>
        </p:nvPicPr>
        <p:blipFill>
          <a:blip r:embed="rId2"/>
          <a:stretch>
            <a:fillRect/>
          </a:stretch>
        </p:blipFill>
        <p:spPr>
          <a:xfrm>
            <a:off x="3030285" y="1825625"/>
            <a:ext cx="6131430" cy="4351338"/>
          </a:xfrm>
          <a:prstGeom prst="rect">
            <a:avLst/>
          </a:prstGeom>
        </p:spPr>
      </p:pic>
    </p:spTree>
    <p:extLst>
      <p:ext uri="{BB962C8B-B14F-4D97-AF65-F5344CB8AC3E}">
        <p14:creationId xmlns:p14="http://schemas.microsoft.com/office/powerpoint/2010/main" val="3714174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82711-15B8-D743-350E-F280DDB98B7B}"/>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Le cortège s’éloigne de la gare Wilson</a:t>
            </a:r>
          </a:p>
        </p:txBody>
      </p:sp>
      <p:pic>
        <p:nvPicPr>
          <p:cNvPr id="4" name="Espace réservé du contenu 3">
            <a:extLst>
              <a:ext uri="{FF2B5EF4-FFF2-40B4-BE49-F238E27FC236}">
                <a16:creationId xmlns:a16="http://schemas.microsoft.com/office/drawing/2014/main" id="{5FDA304D-427D-8D8C-9BED-927B9E5ED67C}"/>
              </a:ext>
            </a:extLst>
          </p:cNvPr>
          <p:cNvPicPr>
            <a:picLocks noGrp="1" noChangeAspect="1"/>
          </p:cNvPicPr>
          <p:nvPr>
            <p:ph idx="1"/>
          </p:nvPr>
        </p:nvPicPr>
        <p:blipFill>
          <a:blip r:embed="rId2"/>
          <a:stretch>
            <a:fillRect/>
          </a:stretch>
        </p:blipFill>
        <p:spPr>
          <a:xfrm>
            <a:off x="3105150" y="2096294"/>
            <a:ext cx="5981700" cy="3810000"/>
          </a:xfrm>
          <a:prstGeom prst="rect">
            <a:avLst/>
          </a:prstGeom>
        </p:spPr>
      </p:pic>
    </p:spTree>
    <p:extLst>
      <p:ext uri="{BB962C8B-B14F-4D97-AF65-F5344CB8AC3E}">
        <p14:creationId xmlns:p14="http://schemas.microsoft.com/office/powerpoint/2010/main" val="2225161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887783-F910-7415-2EE6-AC5788D1CDCA}"/>
              </a:ext>
            </a:extLst>
          </p:cNvPr>
          <p:cNvSpPr>
            <a:spLocks noGrp="1"/>
          </p:cNvSpPr>
          <p:nvPr>
            <p:ph type="title"/>
          </p:nvPr>
        </p:nvSpPr>
        <p:spPr/>
        <p:txBody>
          <a:bodyPr/>
          <a:lstStyle/>
          <a:p>
            <a:pPr algn="ctr"/>
            <a:r>
              <a:rPr lang="fr-FR" dirty="0"/>
              <a:t>Définition selon Jean-Paul Sartre</a:t>
            </a:r>
          </a:p>
        </p:txBody>
      </p:sp>
      <p:sp>
        <p:nvSpPr>
          <p:cNvPr id="3" name="Espace réservé du contenu 2">
            <a:extLst>
              <a:ext uri="{FF2B5EF4-FFF2-40B4-BE49-F238E27FC236}">
                <a16:creationId xmlns:a16="http://schemas.microsoft.com/office/drawing/2014/main" id="{351E5C3A-68E1-9B3B-870C-E03F0F5CE784}"/>
              </a:ext>
            </a:extLst>
          </p:cNvPr>
          <p:cNvSpPr>
            <a:spLocks noGrp="1"/>
          </p:cNvSpPr>
          <p:nvPr>
            <p:ph idx="1"/>
          </p:nvPr>
        </p:nvSpPr>
        <p:spPr/>
        <p:txBody>
          <a:bodyPr/>
          <a:lstStyle/>
          <a:p>
            <a:r>
              <a:rPr lang="fr-FR" dirty="0"/>
              <a:t>« L’émotion est d’abord et par principe un </a:t>
            </a:r>
            <a:r>
              <a:rPr lang="fr-FR" i="1" dirty="0"/>
              <a:t>accident</a:t>
            </a:r>
            <a:r>
              <a:rPr lang="fr-FR" dirty="0"/>
              <a:t>. » (p. 14)</a:t>
            </a:r>
          </a:p>
        </p:txBody>
      </p:sp>
    </p:spTree>
    <p:extLst>
      <p:ext uri="{BB962C8B-B14F-4D97-AF65-F5344CB8AC3E}">
        <p14:creationId xmlns:p14="http://schemas.microsoft.com/office/powerpoint/2010/main" val="1933809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25048F-5290-721A-EE58-49A7393516CE}"/>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Le cortège s’engage sur la place Venceslas / </a:t>
            </a:r>
            <a:r>
              <a:rPr lang="fr-FR" dirty="0" err="1">
                <a:latin typeface="Arial" panose="020B0604020202020204" pitchFamily="34" charset="0"/>
                <a:cs typeface="Arial" panose="020B0604020202020204" pitchFamily="34" charset="0"/>
              </a:rPr>
              <a:t>Václavské</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náměstí</a:t>
            </a:r>
            <a:endParaRPr lang="fr-FR"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127C82D7-177E-C4B4-8B2C-A288EF77812A}"/>
              </a:ext>
            </a:extLst>
          </p:cNvPr>
          <p:cNvPicPr>
            <a:picLocks noGrp="1" noChangeAspect="1"/>
          </p:cNvPicPr>
          <p:nvPr>
            <p:ph idx="1"/>
          </p:nvPr>
        </p:nvPicPr>
        <p:blipFill>
          <a:blip r:embed="rId2"/>
          <a:stretch>
            <a:fillRect/>
          </a:stretch>
        </p:blipFill>
        <p:spPr>
          <a:xfrm>
            <a:off x="3400168" y="1850532"/>
            <a:ext cx="5546124" cy="4067158"/>
          </a:xfrm>
          <a:prstGeom prst="rect">
            <a:avLst/>
          </a:prstGeom>
        </p:spPr>
      </p:pic>
    </p:spTree>
    <p:extLst>
      <p:ext uri="{BB962C8B-B14F-4D97-AF65-F5344CB8AC3E}">
        <p14:creationId xmlns:p14="http://schemas.microsoft.com/office/powerpoint/2010/main" val="344751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377CD6-A40D-0327-895D-806513C8B8AA}"/>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Le cortège sur la place Venceslas</a:t>
            </a:r>
          </a:p>
        </p:txBody>
      </p:sp>
      <p:pic>
        <p:nvPicPr>
          <p:cNvPr id="4" name="Espace réservé du contenu 3">
            <a:extLst>
              <a:ext uri="{FF2B5EF4-FFF2-40B4-BE49-F238E27FC236}">
                <a16:creationId xmlns:a16="http://schemas.microsoft.com/office/drawing/2014/main" id="{C46D53A7-D50D-8146-FE21-D1D4932DE7DB}"/>
              </a:ext>
            </a:extLst>
          </p:cNvPr>
          <p:cNvPicPr>
            <a:picLocks noGrp="1" noChangeAspect="1"/>
          </p:cNvPicPr>
          <p:nvPr>
            <p:ph idx="1"/>
          </p:nvPr>
        </p:nvPicPr>
        <p:blipFill>
          <a:blip r:embed="rId2"/>
          <a:stretch>
            <a:fillRect/>
          </a:stretch>
        </p:blipFill>
        <p:spPr>
          <a:xfrm>
            <a:off x="2931391" y="1825625"/>
            <a:ext cx="6329218" cy="4351338"/>
          </a:xfrm>
          <a:prstGeom prst="rect">
            <a:avLst/>
          </a:prstGeom>
        </p:spPr>
      </p:pic>
    </p:spTree>
    <p:extLst>
      <p:ext uri="{BB962C8B-B14F-4D97-AF65-F5344CB8AC3E}">
        <p14:creationId xmlns:p14="http://schemas.microsoft.com/office/powerpoint/2010/main" val="2108092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DE92B-5200-9A95-5E9D-D54241D2422F}"/>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La représentation glorieuse</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de la descente de la place Venceslas :</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légionnaires, bannières, costumes folkloriques</a:t>
            </a:r>
          </a:p>
        </p:txBody>
      </p:sp>
      <p:pic>
        <p:nvPicPr>
          <p:cNvPr id="4" name="Espace réservé du contenu 3">
            <a:extLst>
              <a:ext uri="{FF2B5EF4-FFF2-40B4-BE49-F238E27FC236}">
                <a16:creationId xmlns:a16="http://schemas.microsoft.com/office/drawing/2014/main" id="{4D8BE899-22A0-4FEF-1511-FBAB11605543}"/>
              </a:ext>
            </a:extLst>
          </p:cNvPr>
          <p:cNvPicPr>
            <a:picLocks noGrp="1" noChangeAspect="1"/>
          </p:cNvPicPr>
          <p:nvPr>
            <p:ph idx="1"/>
          </p:nvPr>
        </p:nvPicPr>
        <p:blipFill>
          <a:blip r:embed="rId2"/>
          <a:stretch>
            <a:fillRect/>
          </a:stretch>
        </p:blipFill>
        <p:spPr>
          <a:xfrm>
            <a:off x="3015786" y="2141537"/>
            <a:ext cx="6160428" cy="4351338"/>
          </a:xfrm>
          <a:prstGeom prst="rect">
            <a:avLst/>
          </a:prstGeom>
        </p:spPr>
      </p:pic>
    </p:spTree>
    <p:extLst>
      <p:ext uri="{BB962C8B-B14F-4D97-AF65-F5344CB8AC3E}">
        <p14:creationId xmlns:p14="http://schemas.microsoft.com/office/powerpoint/2010/main" val="4183523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881E0D-A1A2-3E57-45AB-514791CCDF78}"/>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Le cortège d’automobiles</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descend la place Venceslas</a:t>
            </a:r>
          </a:p>
        </p:txBody>
      </p:sp>
      <p:pic>
        <p:nvPicPr>
          <p:cNvPr id="4" name="Espace réservé du contenu 3">
            <a:extLst>
              <a:ext uri="{FF2B5EF4-FFF2-40B4-BE49-F238E27FC236}">
                <a16:creationId xmlns:a16="http://schemas.microsoft.com/office/drawing/2014/main" id="{CAED45FA-3067-9C7C-DE98-82DFEA16A1FA}"/>
              </a:ext>
            </a:extLst>
          </p:cNvPr>
          <p:cNvPicPr>
            <a:picLocks noGrp="1" noChangeAspect="1"/>
          </p:cNvPicPr>
          <p:nvPr>
            <p:ph idx="1"/>
          </p:nvPr>
        </p:nvPicPr>
        <p:blipFill>
          <a:blip r:embed="rId2"/>
          <a:stretch>
            <a:fillRect/>
          </a:stretch>
        </p:blipFill>
        <p:spPr>
          <a:xfrm>
            <a:off x="2663512" y="1825625"/>
            <a:ext cx="6864975" cy="4351338"/>
          </a:xfrm>
          <a:prstGeom prst="rect">
            <a:avLst/>
          </a:prstGeom>
        </p:spPr>
      </p:pic>
    </p:spTree>
    <p:extLst>
      <p:ext uri="{BB962C8B-B14F-4D97-AF65-F5344CB8AC3E}">
        <p14:creationId xmlns:p14="http://schemas.microsoft.com/office/powerpoint/2010/main" val="503095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DA0647-238A-4645-1E9F-0B6AD2F5FB9F}"/>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Masaryk dans la </a:t>
            </a:r>
            <a:r>
              <a:rPr lang="fr-FR" dirty="0" err="1">
                <a:latin typeface="Arial" panose="020B0604020202020204" pitchFamily="34" charset="0"/>
                <a:cs typeface="Arial" panose="020B0604020202020204" pitchFamily="34" charset="0"/>
              </a:rPr>
              <a:t>Národní</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třída</a:t>
            </a:r>
            <a:endParaRPr lang="fr-FR"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0F1F994F-772F-8BFC-E9E8-DB6D9D6FD0E6}"/>
              </a:ext>
            </a:extLst>
          </p:cNvPr>
          <p:cNvPicPr>
            <a:picLocks noGrp="1" noChangeAspect="1"/>
          </p:cNvPicPr>
          <p:nvPr>
            <p:ph idx="1"/>
          </p:nvPr>
        </p:nvPicPr>
        <p:blipFill>
          <a:blip r:embed="rId2"/>
          <a:stretch>
            <a:fillRect/>
          </a:stretch>
        </p:blipFill>
        <p:spPr>
          <a:xfrm>
            <a:off x="2658232" y="1825625"/>
            <a:ext cx="6875536" cy="4351338"/>
          </a:xfrm>
          <a:prstGeom prst="rect">
            <a:avLst/>
          </a:prstGeom>
        </p:spPr>
      </p:pic>
    </p:spTree>
    <p:extLst>
      <p:ext uri="{BB962C8B-B14F-4D97-AF65-F5344CB8AC3E}">
        <p14:creationId xmlns:p14="http://schemas.microsoft.com/office/powerpoint/2010/main" val="3142428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E138E-CDC5-BE20-5FD0-387ED75A4959}"/>
              </a:ext>
            </a:extLst>
          </p:cNvPr>
          <p:cNvSpPr>
            <a:spLocks noGrp="1"/>
          </p:cNvSpPr>
          <p:nvPr>
            <p:ph type="title"/>
          </p:nvPr>
        </p:nvSpPr>
        <p:spPr/>
        <p:txBody>
          <a:bodyPr>
            <a:normAutofit fontScale="90000"/>
          </a:bodyPr>
          <a:lstStyle/>
          <a:p>
            <a:pPr algn="ctr"/>
            <a:r>
              <a:rPr lang="fr-FR" dirty="0">
                <a:cs typeface="Arial" panose="020B0604020202020204" pitchFamily="34" charset="0"/>
              </a:rPr>
              <a:t>L’émotion publique :</a:t>
            </a:r>
            <a:br>
              <a:rPr lang="fr-FR" dirty="0">
                <a:cs typeface="Arial" panose="020B0604020202020204" pitchFamily="34" charset="0"/>
              </a:rPr>
            </a:br>
            <a:r>
              <a:rPr lang="fr-FR" dirty="0">
                <a:cs typeface="Arial" panose="020B0604020202020204" pitchFamily="34" charset="0"/>
              </a:rPr>
              <a:t>tenues d’apparat, auto décorée, rues pavoisées</a:t>
            </a:r>
          </a:p>
        </p:txBody>
      </p:sp>
      <p:pic>
        <p:nvPicPr>
          <p:cNvPr id="4" name="Espace réservé du contenu 3">
            <a:extLst>
              <a:ext uri="{FF2B5EF4-FFF2-40B4-BE49-F238E27FC236}">
                <a16:creationId xmlns:a16="http://schemas.microsoft.com/office/drawing/2014/main" id="{855BC823-C2A7-4BBE-404E-143A46AC133A}"/>
              </a:ext>
            </a:extLst>
          </p:cNvPr>
          <p:cNvPicPr>
            <a:picLocks noGrp="1" noChangeAspect="1"/>
          </p:cNvPicPr>
          <p:nvPr>
            <p:ph idx="1"/>
          </p:nvPr>
        </p:nvPicPr>
        <p:blipFill>
          <a:blip r:embed="rId2"/>
          <a:stretch>
            <a:fillRect/>
          </a:stretch>
        </p:blipFill>
        <p:spPr>
          <a:xfrm>
            <a:off x="2071756" y="1552403"/>
            <a:ext cx="8308726" cy="5192954"/>
          </a:xfrm>
          <a:prstGeom prst="rect">
            <a:avLst/>
          </a:prstGeom>
        </p:spPr>
      </p:pic>
    </p:spTree>
    <p:extLst>
      <p:ext uri="{BB962C8B-B14F-4D97-AF65-F5344CB8AC3E}">
        <p14:creationId xmlns:p14="http://schemas.microsoft.com/office/powerpoint/2010/main" val="764499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60601-05FC-C4EE-CCED-983E53D73716}"/>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La calèche de la famille Masaryk</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dans </a:t>
            </a:r>
            <a:r>
              <a:rPr lang="fr-FR" dirty="0" err="1">
                <a:latin typeface="Arial" panose="020B0604020202020204" pitchFamily="34" charset="0"/>
                <a:cs typeface="Arial" panose="020B0604020202020204" pitchFamily="34" charset="0"/>
              </a:rPr>
              <a:t>Národní</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třída</a:t>
            </a:r>
            <a:endParaRPr lang="fr-FR"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1E18E4EB-0D82-4580-0FFE-7E304C6CCCAC}"/>
              </a:ext>
            </a:extLst>
          </p:cNvPr>
          <p:cNvPicPr>
            <a:picLocks noGrp="1" noChangeAspect="1"/>
          </p:cNvPicPr>
          <p:nvPr>
            <p:ph idx="1"/>
          </p:nvPr>
        </p:nvPicPr>
        <p:blipFill>
          <a:blip r:embed="rId2"/>
          <a:stretch>
            <a:fillRect/>
          </a:stretch>
        </p:blipFill>
        <p:spPr>
          <a:xfrm>
            <a:off x="2864577" y="1825625"/>
            <a:ext cx="6462845" cy="4351338"/>
          </a:xfrm>
          <a:prstGeom prst="rect">
            <a:avLst/>
          </a:prstGeom>
        </p:spPr>
      </p:pic>
    </p:spTree>
    <p:extLst>
      <p:ext uri="{BB962C8B-B14F-4D97-AF65-F5344CB8AC3E}">
        <p14:creationId xmlns:p14="http://schemas.microsoft.com/office/powerpoint/2010/main" val="925717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7D49D1-B450-5296-DE0A-0491771122B1}"/>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Le cortège passe devant le Théâtre national dans </a:t>
            </a:r>
            <a:r>
              <a:rPr lang="fr-FR" dirty="0" err="1">
                <a:latin typeface="Arial" panose="020B0604020202020204" pitchFamily="34" charset="0"/>
                <a:cs typeface="Arial" panose="020B0604020202020204" pitchFamily="34" charset="0"/>
              </a:rPr>
              <a:t>Národní</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třída</a:t>
            </a:r>
            <a:endParaRPr lang="fr-FR"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B312CF13-6D62-94C2-A4F6-B399F41AB4E8}"/>
              </a:ext>
            </a:extLst>
          </p:cNvPr>
          <p:cNvPicPr>
            <a:picLocks noGrp="1" noChangeAspect="1"/>
          </p:cNvPicPr>
          <p:nvPr>
            <p:ph idx="1"/>
          </p:nvPr>
        </p:nvPicPr>
        <p:blipFill>
          <a:blip r:embed="rId2"/>
          <a:stretch>
            <a:fillRect/>
          </a:stretch>
        </p:blipFill>
        <p:spPr>
          <a:xfrm>
            <a:off x="3211974" y="1825625"/>
            <a:ext cx="5768052" cy="4351338"/>
          </a:xfrm>
          <a:prstGeom prst="rect">
            <a:avLst/>
          </a:prstGeom>
        </p:spPr>
      </p:pic>
    </p:spTree>
    <p:extLst>
      <p:ext uri="{BB962C8B-B14F-4D97-AF65-F5344CB8AC3E}">
        <p14:creationId xmlns:p14="http://schemas.microsoft.com/office/powerpoint/2010/main" val="2670693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52DFC7-63D0-EF6B-1AA9-17AAAB5FEA5B}"/>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La foule patiente devant l’hôtel de ville</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de la Vieille Ville</a:t>
            </a:r>
          </a:p>
        </p:txBody>
      </p:sp>
      <p:pic>
        <p:nvPicPr>
          <p:cNvPr id="4" name="Espace réservé du contenu 3">
            <a:extLst>
              <a:ext uri="{FF2B5EF4-FFF2-40B4-BE49-F238E27FC236}">
                <a16:creationId xmlns:a16="http://schemas.microsoft.com/office/drawing/2014/main" id="{EFACABAE-CC68-F444-FB25-DC63906E34BF}"/>
              </a:ext>
            </a:extLst>
          </p:cNvPr>
          <p:cNvPicPr>
            <a:picLocks noGrp="1" noChangeAspect="1"/>
          </p:cNvPicPr>
          <p:nvPr>
            <p:ph idx="1"/>
          </p:nvPr>
        </p:nvPicPr>
        <p:blipFill>
          <a:blip r:embed="rId2"/>
          <a:stretch>
            <a:fillRect/>
          </a:stretch>
        </p:blipFill>
        <p:spPr>
          <a:xfrm>
            <a:off x="2677092" y="1825625"/>
            <a:ext cx="6837816" cy="4351338"/>
          </a:xfrm>
          <a:prstGeom prst="rect">
            <a:avLst/>
          </a:prstGeom>
        </p:spPr>
      </p:pic>
    </p:spTree>
    <p:extLst>
      <p:ext uri="{BB962C8B-B14F-4D97-AF65-F5344CB8AC3E}">
        <p14:creationId xmlns:p14="http://schemas.microsoft.com/office/powerpoint/2010/main" val="3483647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91E559-AEE0-65A8-7516-D82101F629AC}"/>
              </a:ext>
            </a:extLst>
          </p:cNvPr>
          <p:cNvSpPr>
            <a:spLocks noGrp="1"/>
          </p:cNvSpPr>
          <p:nvPr>
            <p:ph type="title"/>
          </p:nvPr>
        </p:nvSpPr>
        <p:spPr/>
        <p:txBody>
          <a:bodyPr>
            <a:normAutofit fontScale="90000"/>
          </a:bodyPr>
          <a:lstStyle/>
          <a:p>
            <a:pPr algn="ctr"/>
            <a:r>
              <a:rPr lang="fr-FR" dirty="0">
                <a:latin typeface="Arial" panose="020B0604020202020204" pitchFamily="34" charset="0"/>
                <a:cs typeface="Arial" panose="020B0604020202020204" pitchFamily="34" charset="0"/>
              </a:rPr>
              <a:t>Cérémonie devant l’hôtel de ville sur le lieu d’exécution des 27 notables tchèques</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le 21 juin 1621</a:t>
            </a:r>
          </a:p>
        </p:txBody>
      </p:sp>
      <p:pic>
        <p:nvPicPr>
          <p:cNvPr id="4" name="Espace réservé du contenu 3">
            <a:extLst>
              <a:ext uri="{FF2B5EF4-FFF2-40B4-BE49-F238E27FC236}">
                <a16:creationId xmlns:a16="http://schemas.microsoft.com/office/drawing/2014/main" id="{BDC80456-DADE-62B8-3EA8-2D808D3A6E8D}"/>
              </a:ext>
            </a:extLst>
          </p:cNvPr>
          <p:cNvPicPr>
            <a:picLocks noGrp="1" noChangeAspect="1"/>
          </p:cNvPicPr>
          <p:nvPr>
            <p:ph idx="1"/>
          </p:nvPr>
        </p:nvPicPr>
        <p:blipFill>
          <a:blip r:embed="rId2"/>
          <a:stretch>
            <a:fillRect/>
          </a:stretch>
        </p:blipFill>
        <p:spPr>
          <a:xfrm>
            <a:off x="104321" y="1905138"/>
            <a:ext cx="6788505" cy="4351338"/>
          </a:xfrm>
          <a:prstGeom prst="rect">
            <a:avLst/>
          </a:prstGeom>
        </p:spPr>
      </p:pic>
      <p:pic>
        <p:nvPicPr>
          <p:cNvPr id="3" name="Image 2">
            <a:extLst>
              <a:ext uri="{FF2B5EF4-FFF2-40B4-BE49-F238E27FC236}">
                <a16:creationId xmlns:a16="http://schemas.microsoft.com/office/drawing/2014/main" id="{4001C4B7-1192-FE7C-B83F-69F562B94100}"/>
              </a:ext>
            </a:extLst>
          </p:cNvPr>
          <p:cNvPicPr>
            <a:picLocks noChangeAspect="1"/>
          </p:cNvPicPr>
          <p:nvPr/>
        </p:nvPicPr>
        <p:blipFill>
          <a:blip r:embed="rId3"/>
          <a:stretch>
            <a:fillRect/>
          </a:stretch>
        </p:blipFill>
        <p:spPr>
          <a:xfrm>
            <a:off x="7819375" y="2548006"/>
            <a:ext cx="4268304" cy="2745073"/>
          </a:xfrm>
          <a:prstGeom prst="rect">
            <a:avLst/>
          </a:prstGeom>
        </p:spPr>
      </p:pic>
    </p:spTree>
    <p:extLst>
      <p:ext uri="{BB962C8B-B14F-4D97-AF65-F5344CB8AC3E}">
        <p14:creationId xmlns:p14="http://schemas.microsoft.com/office/powerpoint/2010/main" val="3388370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D7E52B-2F4A-63DF-CFD6-50D8D717F312}"/>
              </a:ext>
            </a:extLst>
          </p:cNvPr>
          <p:cNvSpPr>
            <a:spLocks noGrp="1"/>
          </p:cNvSpPr>
          <p:nvPr>
            <p:ph type="title"/>
          </p:nvPr>
        </p:nvSpPr>
        <p:spPr/>
        <p:txBody>
          <a:bodyPr/>
          <a:lstStyle/>
          <a:p>
            <a:pPr algn="ctr"/>
            <a:r>
              <a:rPr lang="fr-FR" dirty="0"/>
              <a:t>Des réactions contre le monde</a:t>
            </a:r>
          </a:p>
        </p:txBody>
      </p:sp>
      <p:sp>
        <p:nvSpPr>
          <p:cNvPr id="3" name="Espace réservé du contenu 2">
            <a:extLst>
              <a:ext uri="{FF2B5EF4-FFF2-40B4-BE49-F238E27FC236}">
                <a16:creationId xmlns:a16="http://schemas.microsoft.com/office/drawing/2014/main" id="{462D1E16-83FE-8801-8472-B35C2A6D41F0}"/>
              </a:ext>
            </a:extLst>
          </p:cNvPr>
          <p:cNvSpPr>
            <a:spLocks noGrp="1"/>
          </p:cNvSpPr>
          <p:nvPr>
            <p:ph idx="1"/>
          </p:nvPr>
        </p:nvSpPr>
        <p:spPr/>
        <p:txBody>
          <a:bodyPr/>
          <a:lstStyle/>
          <a:p>
            <a:r>
              <a:rPr lang="fr-FR" dirty="0"/>
              <a:t>« Les faits psychiques que nous rencontrons ne sont jamais premiers. Ils sont dans leur structure essentielle, des réactions de l’homme contre le monde. » (p. 18)</a:t>
            </a:r>
          </a:p>
        </p:txBody>
      </p:sp>
    </p:spTree>
    <p:extLst>
      <p:ext uri="{BB962C8B-B14F-4D97-AF65-F5344CB8AC3E}">
        <p14:creationId xmlns:p14="http://schemas.microsoft.com/office/powerpoint/2010/main" val="3672277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BA575B-B18A-CB36-E365-96DA6689FD76}"/>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Le cortège franchit le pont </a:t>
            </a:r>
            <a:r>
              <a:rPr lang="fr-FR" dirty="0" err="1">
                <a:latin typeface="Arial" panose="020B0604020202020204" pitchFamily="34" charset="0"/>
                <a:cs typeface="Arial" panose="020B0604020202020204" pitchFamily="34" charset="0"/>
              </a:rPr>
              <a:t>Mánes</a:t>
            </a:r>
            <a:r>
              <a:rPr lang="fr-FR" dirty="0">
                <a:latin typeface="Arial" panose="020B0604020202020204" pitchFamily="34" charset="0"/>
                <a:cs typeface="Arial" panose="020B0604020202020204" pitchFamily="34" charset="0"/>
              </a:rPr>
              <a:t>.</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Au fond, le pont Charles.</a:t>
            </a:r>
          </a:p>
        </p:txBody>
      </p:sp>
      <p:pic>
        <p:nvPicPr>
          <p:cNvPr id="4" name="Espace réservé du contenu 3">
            <a:extLst>
              <a:ext uri="{FF2B5EF4-FFF2-40B4-BE49-F238E27FC236}">
                <a16:creationId xmlns:a16="http://schemas.microsoft.com/office/drawing/2014/main" id="{23B45D4A-142A-CC41-7D42-F258F4796B2C}"/>
              </a:ext>
            </a:extLst>
          </p:cNvPr>
          <p:cNvPicPr>
            <a:picLocks noGrp="1" noChangeAspect="1"/>
          </p:cNvPicPr>
          <p:nvPr>
            <p:ph idx="1"/>
          </p:nvPr>
        </p:nvPicPr>
        <p:blipFill>
          <a:blip r:embed="rId2"/>
          <a:stretch>
            <a:fillRect/>
          </a:stretch>
        </p:blipFill>
        <p:spPr>
          <a:xfrm>
            <a:off x="2629680" y="1825625"/>
            <a:ext cx="6932640" cy="4351338"/>
          </a:xfrm>
          <a:prstGeom prst="rect">
            <a:avLst/>
          </a:prstGeom>
        </p:spPr>
      </p:pic>
    </p:spTree>
    <p:extLst>
      <p:ext uri="{BB962C8B-B14F-4D97-AF65-F5344CB8AC3E}">
        <p14:creationId xmlns:p14="http://schemas.microsoft.com/office/powerpoint/2010/main" val="1134739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71C110-A527-5537-92EC-DCBD768BFF68}"/>
              </a:ext>
            </a:extLst>
          </p:cNvPr>
          <p:cNvSpPr>
            <a:spLocks noGrp="1"/>
          </p:cNvSpPr>
          <p:nvPr>
            <p:ph type="title"/>
          </p:nvPr>
        </p:nvSpPr>
        <p:spPr/>
        <p:txBody>
          <a:bodyPr/>
          <a:lstStyle/>
          <a:p>
            <a:pPr algn="ctr"/>
            <a:r>
              <a:rPr lang="fr-FR" dirty="0">
                <a:latin typeface="Arial" panose="020B0604020202020204" pitchFamily="34" charset="0"/>
                <a:cs typeface="Arial" panose="020B0604020202020204" pitchFamily="34" charset="0"/>
              </a:rPr>
              <a:t>La calèche de la famille Masaryk débouche d’un pont</a:t>
            </a:r>
          </a:p>
        </p:txBody>
      </p:sp>
      <p:pic>
        <p:nvPicPr>
          <p:cNvPr id="4" name="Espace réservé du contenu 3">
            <a:extLst>
              <a:ext uri="{FF2B5EF4-FFF2-40B4-BE49-F238E27FC236}">
                <a16:creationId xmlns:a16="http://schemas.microsoft.com/office/drawing/2014/main" id="{99752BCE-E9E1-A394-D3D2-1676F9B0B4EF}"/>
              </a:ext>
            </a:extLst>
          </p:cNvPr>
          <p:cNvPicPr>
            <a:picLocks noGrp="1" noChangeAspect="1"/>
          </p:cNvPicPr>
          <p:nvPr>
            <p:ph idx="1"/>
          </p:nvPr>
        </p:nvPicPr>
        <p:blipFill>
          <a:blip r:embed="rId2"/>
          <a:stretch>
            <a:fillRect/>
          </a:stretch>
        </p:blipFill>
        <p:spPr>
          <a:xfrm>
            <a:off x="2661288" y="1825625"/>
            <a:ext cx="6869424" cy="4351338"/>
          </a:xfrm>
          <a:prstGeom prst="rect">
            <a:avLst/>
          </a:prstGeom>
        </p:spPr>
      </p:pic>
    </p:spTree>
    <p:extLst>
      <p:ext uri="{BB962C8B-B14F-4D97-AF65-F5344CB8AC3E}">
        <p14:creationId xmlns:p14="http://schemas.microsoft.com/office/powerpoint/2010/main" val="2779845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894C70-E784-EB18-7B31-35BC3957D422}"/>
              </a:ext>
            </a:extLst>
          </p:cNvPr>
          <p:cNvSpPr>
            <a:spLocks noGrp="1"/>
          </p:cNvSpPr>
          <p:nvPr>
            <p:ph type="title"/>
          </p:nvPr>
        </p:nvSpPr>
        <p:spPr/>
        <p:txBody>
          <a:bodyPr/>
          <a:lstStyle/>
          <a:p>
            <a:r>
              <a:rPr lang="fr-FR" b="1" dirty="0">
                <a:latin typeface="Arial" panose="020B0604020202020204" pitchFamily="34" charset="0"/>
                <a:cs typeface="Arial" panose="020B0604020202020204" pitchFamily="34" charset="0"/>
              </a:rPr>
              <a:t>III. 21 décembre 1918 : émotion privée</a:t>
            </a:r>
          </a:p>
        </p:txBody>
      </p:sp>
      <p:sp>
        <p:nvSpPr>
          <p:cNvPr id="3" name="Espace réservé du contenu 2">
            <a:extLst>
              <a:ext uri="{FF2B5EF4-FFF2-40B4-BE49-F238E27FC236}">
                <a16:creationId xmlns:a16="http://schemas.microsoft.com/office/drawing/2014/main" id="{EEA49256-66A4-7E43-60AB-0C1FF3AF4F2A}"/>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651520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0D9073-344B-C626-084D-C217EF06CB3D}"/>
              </a:ext>
            </a:extLst>
          </p:cNvPr>
          <p:cNvSpPr>
            <a:spLocks noGrp="1"/>
          </p:cNvSpPr>
          <p:nvPr>
            <p:ph type="title"/>
          </p:nvPr>
        </p:nvSpPr>
        <p:spPr/>
        <p:txBody>
          <a:bodyPr>
            <a:normAutofit fontScale="90000"/>
          </a:bodyPr>
          <a:lstStyle/>
          <a:p>
            <a:pPr algn="ctr"/>
            <a:r>
              <a:rPr lang="fr-FR" dirty="0"/>
              <a:t>Le petit château sanatorium de </a:t>
            </a:r>
            <a:r>
              <a:rPr lang="fr-FR" dirty="0" err="1"/>
              <a:t>Veleslavín</a:t>
            </a:r>
            <a:r>
              <a:rPr lang="fr-FR" dirty="0"/>
              <a:t>, à l’ouest de Prague, où séjourna Charlotte </a:t>
            </a:r>
            <a:r>
              <a:rPr lang="fr-FR" dirty="0" err="1"/>
              <a:t>Masaryková</a:t>
            </a:r>
            <a:r>
              <a:rPr lang="fr-FR" dirty="0"/>
              <a:t> (mai 1918-avril 1919)</a:t>
            </a:r>
          </a:p>
        </p:txBody>
      </p:sp>
      <p:pic>
        <p:nvPicPr>
          <p:cNvPr id="4" name="Espace réservé du contenu 3">
            <a:extLst>
              <a:ext uri="{FF2B5EF4-FFF2-40B4-BE49-F238E27FC236}">
                <a16:creationId xmlns:a16="http://schemas.microsoft.com/office/drawing/2014/main" id="{A60196E5-D15E-BFD7-021A-568E0213081E}"/>
              </a:ext>
            </a:extLst>
          </p:cNvPr>
          <p:cNvPicPr>
            <a:picLocks noGrp="1" noChangeAspect="1"/>
          </p:cNvPicPr>
          <p:nvPr>
            <p:ph idx="1"/>
          </p:nvPr>
        </p:nvPicPr>
        <p:blipFill>
          <a:blip r:embed="rId2"/>
          <a:stretch>
            <a:fillRect/>
          </a:stretch>
        </p:blipFill>
        <p:spPr>
          <a:xfrm>
            <a:off x="3197068" y="1825625"/>
            <a:ext cx="5797863" cy="4351338"/>
          </a:xfrm>
          <a:prstGeom prst="rect">
            <a:avLst/>
          </a:prstGeom>
        </p:spPr>
      </p:pic>
    </p:spTree>
    <p:extLst>
      <p:ext uri="{BB962C8B-B14F-4D97-AF65-F5344CB8AC3E}">
        <p14:creationId xmlns:p14="http://schemas.microsoft.com/office/powerpoint/2010/main" val="2499937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EF7046-A282-8715-801C-0D2AABF8DAB7}"/>
              </a:ext>
            </a:extLst>
          </p:cNvPr>
          <p:cNvSpPr>
            <a:spLocks noGrp="1"/>
          </p:cNvSpPr>
          <p:nvPr>
            <p:ph type="title"/>
          </p:nvPr>
        </p:nvSpPr>
        <p:spPr/>
        <p:txBody>
          <a:bodyPr/>
          <a:lstStyle/>
          <a:p>
            <a:pPr algn="ctr"/>
            <a:r>
              <a:rPr lang="fr-FR" dirty="0"/>
              <a:t>Une construction baroque de </a:t>
            </a:r>
            <a:r>
              <a:rPr lang="fr-FR" dirty="0" err="1"/>
              <a:t>Dientzenhofer</a:t>
            </a:r>
            <a:endParaRPr lang="fr-FR" dirty="0"/>
          </a:p>
        </p:txBody>
      </p:sp>
      <p:pic>
        <p:nvPicPr>
          <p:cNvPr id="4" name="Espace réservé du contenu 3">
            <a:extLst>
              <a:ext uri="{FF2B5EF4-FFF2-40B4-BE49-F238E27FC236}">
                <a16:creationId xmlns:a16="http://schemas.microsoft.com/office/drawing/2014/main" id="{144B667E-8B06-2B6B-0225-7581BB4288A1}"/>
              </a:ext>
            </a:extLst>
          </p:cNvPr>
          <p:cNvPicPr>
            <a:picLocks noGrp="1" noChangeAspect="1"/>
          </p:cNvPicPr>
          <p:nvPr>
            <p:ph idx="1"/>
          </p:nvPr>
        </p:nvPicPr>
        <p:blipFill>
          <a:blip r:embed="rId2"/>
          <a:stretch>
            <a:fillRect/>
          </a:stretch>
        </p:blipFill>
        <p:spPr>
          <a:xfrm>
            <a:off x="3197068" y="1825625"/>
            <a:ext cx="5797863" cy="4351338"/>
          </a:xfrm>
          <a:prstGeom prst="rect">
            <a:avLst/>
          </a:prstGeom>
        </p:spPr>
      </p:pic>
    </p:spTree>
    <p:extLst>
      <p:ext uri="{BB962C8B-B14F-4D97-AF65-F5344CB8AC3E}">
        <p14:creationId xmlns:p14="http://schemas.microsoft.com/office/powerpoint/2010/main" val="3913762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37474-6CCC-33A6-D53B-5D807176E51E}"/>
              </a:ext>
            </a:extLst>
          </p:cNvPr>
          <p:cNvSpPr>
            <a:spLocks noGrp="1"/>
          </p:cNvSpPr>
          <p:nvPr>
            <p:ph type="title"/>
          </p:nvPr>
        </p:nvSpPr>
        <p:spPr/>
        <p:txBody>
          <a:bodyPr/>
          <a:lstStyle/>
          <a:p>
            <a:pPr algn="ctr"/>
            <a:r>
              <a:rPr lang="fr-FR" dirty="0"/>
              <a:t>Charlotte Garrigue </a:t>
            </a:r>
            <a:r>
              <a:rPr lang="fr-FR" dirty="0" err="1"/>
              <a:t>Masaryková</a:t>
            </a:r>
            <a:r>
              <a:rPr lang="fr-FR" dirty="0"/>
              <a:t> (1850-1937)</a:t>
            </a:r>
            <a:br>
              <a:rPr lang="fr-FR" dirty="0"/>
            </a:br>
            <a:r>
              <a:rPr lang="fr-FR" dirty="0"/>
              <a:t>avant et pendant la guerre</a:t>
            </a:r>
          </a:p>
        </p:txBody>
      </p:sp>
      <p:pic>
        <p:nvPicPr>
          <p:cNvPr id="4" name="Espace réservé du contenu 3">
            <a:extLst>
              <a:ext uri="{FF2B5EF4-FFF2-40B4-BE49-F238E27FC236}">
                <a16:creationId xmlns:a16="http://schemas.microsoft.com/office/drawing/2014/main" id="{F6F19F4D-4267-E2C1-39AD-4C6E8E2EFA49}"/>
              </a:ext>
            </a:extLst>
          </p:cNvPr>
          <p:cNvPicPr>
            <a:picLocks noGrp="1" noChangeAspect="1"/>
          </p:cNvPicPr>
          <p:nvPr>
            <p:ph idx="1"/>
          </p:nvPr>
        </p:nvPicPr>
        <p:blipFill>
          <a:blip r:embed="rId2"/>
          <a:stretch>
            <a:fillRect/>
          </a:stretch>
        </p:blipFill>
        <p:spPr>
          <a:xfrm>
            <a:off x="1175304" y="1837982"/>
            <a:ext cx="3292311" cy="4351338"/>
          </a:xfrm>
          <a:prstGeom prst="rect">
            <a:avLst/>
          </a:prstGeom>
        </p:spPr>
      </p:pic>
      <p:pic>
        <p:nvPicPr>
          <p:cNvPr id="5" name="Image 4">
            <a:extLst>
              <a:ext uri="{FF2B5EF4-FFF2-40B4-BE49-F238E27FC236}">
                <a16:creationId xmlns:a16="http://schemas.microsoft.com/office/drawing/2014/main" id="{0DD37C78-99A0-DC94-699C-5A2AAD42E4B4}"/>
              </a:ext>
            </a:extLst>
          </p:cNvPr>
          <p:cNvPicPr>
            <a:picLocks noChangeAspect="1"/>
          </p:cNvPicPr>
          <p:nvPr/>
        </p:nvPicPr>
        <p:blipFill>
          <a:blip r:embed="rId3"/>
          <a:stretch>
            <a:fillRect/>
          </a:stretch>
        </p:blipFill>
        <p:spPr>
          <a:xfrm>
            <a:off x="5257800" y="2299151"/>
            <a:ext cx="6096000" cy="3429000"/>
          </a:xfrm>
          <a:prstGeom prst="rect">
            <a:avLst/>
          </a:prstGeom>
        </p:spPr>
      </p:pic>
    </p:spTree>
    <p:extLst>
      <p:ext uri="{BB962C8B-B14F-4D97-AF65-F5344CB8AC3E}">
        <p14:creationId xmlns:p14="http://schemas.microsoft.com/office/powerpoint/2010/main" val="1304422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C7ACD-A52E-54D7-16F9-2B774B2A175C}"/>
              </a:ext>
            </a:extLst>
          </p:cNvPr>
          <p:cNvSpPr>
            <a:spLocks noGrp="1"/>
          </p:cNvSpPr>
          <p:nvPr>
            <p:ph type="title"/>
          </p:nvPr>
        </p:nvSpPr>
        <p:spPr/>
        <p:txBody>
          <a:bodyPr/>
          <a:lstStyle/>
          <a:p>
            <a:pPr algn="ctr"/>
            <a:r>
              <a:rPr lang="fr-FR" dirty="0"/>
              <a:t>Un couloir du sanatorium de </a:t>
            </a:r>
            <a:r>
              <a:rPr lang="fr-FR" dirty="0" err="1"/>
              <a:t>Veleslavín</a:t>
            </a:r>
            <a:endParaRPr lang="fr-FR" dirty="0"/>
          </a:p>
        </p:txBody>
      </p:sp>
      <p:pic>
        <p:nvPicPr>
          <p:cNvPr id="4" name="Espace réservé du contenu 3">
            <a:extLst>
              <a:ext uri="{FF2B5EF4-FFF2-40B4-BE49-F238E27FC236}">
                <a16:creationId xmlns:a16="http://schemas.microsoft.com/office/drawing/2014/main" id="{861D7F29-C7DE-F2B2-6694-9A3C648E97C1}"/>
              </a:ext>
            </a:extLst>
          </p:cNvPr>
          <p:cNvPicPr>
            <a:picLocks noGrp="1" noChangeAspect="1"/>
          </p:cNvPicPr>
          <p:nvPr>
            <p:ph idx="1"/>
          </p:nvPr>
        </p:nvPicPr>
        <p:blipFill>
          <a:blip r:embed="rId3"/>
          <a:stretch>
            <a:fillRect/>
          </a:stretch>
        </p:blipFill>
        <p:spPr>
          <a:xfrm>
            <a:off x="2822486" y="1825625"/>
            <a:ext cx="6547028" cy="4351338"/>
          </a:xfrm>
          <a:prstGeom prst="rect">
            <a:avLst/>
          </a:prstGeom>
        </p:spPr>
      </p:pic>
    </p:spTree>
    <p:extLst>
      <p:ext uri="{BB962C8B-B14F-4D97-AF65-F5344CB8AC3E}">
        <p14:creationId xmlns:p14="http://schemas.microsoft.com/office/powerpoint/2010/main" val="3582242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F0C4E4-E173-3B37-0548-E33295CB1964}"/>
              </a:ext>
            </a:extLst>
          </p:cNvPr>
          <p:cNvSpPr>
            <a:spLocks noGrp="1"/>
          </p:cNvSpPr>
          <p:nvPr>
            <p:ph type="title"/>
          </p:nvPr>
        </p:nvSpPr>
        <p:spPr/>
        <p:txBody>
          <a:bodyPr/>
          <a:lstStyle/>
          <a:p>
            <a:pPr algn="ctr"/>
            <a:r>
              <a:rPr lang="fr-FR" dirty="0"/>
              <a:t>A </a:t>
            </a:r>
            <a:r>
              <a:rPr lang="fr-FR" dirty="0" err="1"/>
              <a:t>Veleslavín</a:t>
            </a:r>
            <a:r>
              <a:rPr lang="fr-FR" dirty="0"/>
              <a:t>, Masaryk se fit installer une chambre voisine de celle de son épouse</a:t>
            </a:r>
          </a:p>
        </p:txBody>
      </p:sp>
      <p:pic>
        <p:nvPicPr>
          <p:cNvPr id="4" name="Espace réservé du contenu 3">
            <a:extLst>
              <a:ext uri="{FF2B5EF4-FFF2-40B4-BE49-F238E27FC236}">
                <a16:creationId xmlns:a16="http://schemas.microsoft.com/office/drawing/2014/main" id="{7E7DDC89-BDD0-2CAB-6E68-45275D949CAB}"/>
              </a:ext>
            </a:extLst>
          </p:cNvPr>
          <p:cNvPicPr>
            <a:picLocks noGrp="1" noChangeAspect="1"/>
          </p:cNvPicPr>
          <p:nvPr>
            <p:ph idx="1"/>
          </p:nvPr>
        </p:nvPicPr>
        <p:blipFill>
          <a:blip r:embed="rId2"/>
          <a:stretch>
            <a:fillRect/>
          </a:stretch>
        </p:blipFill>
        <p:spPr>
          <a:xfrm>
            <a:off x="4467188" y="1825625"/>
            <a:ext cx="3257623" cy="4351338"/>
          </a:xfrm>
          <a:prstGeom prst="rect">
            <a:avLst/>
          </a:prstGeom>
        </p:spPr>
      </p:pic>
    </p:spTree>
    <p:extLst>
      <p:ext uri="{BB962C8B-B14F-4D97-AF65-F5344CB8AC3E}">
        <p14:creationId xmlns:p14="http://schemas.microsoft.com/office/powerpoint/2010/main" val="736843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62E59-833A-8455-CFA2-1012FCE073FD}"/>
              </a:ext>
            </a:extLst>
          </p:cNvPr>
          <p:cNvSpPr>
            <a:spLocks noGrp="1"/>
          </p:cNvSpPr>
          <p:nvPr>
            <p:ph type="title"/>
          </p:nvPr>
        </p:nvSpPr>
        <p:spPr/>
        <p:txBody>
          <a:bodyPr/>
          <a:lstStyle/>
          <a:p>
            <a:pPr algn="ctr"/>
            <a:r>
              <a:rPr lang="fr-FR" dirty="0"/>
              <a:t>Masaryk sort du bureau de vote avec son épouse Charlotte, élections d’avril 1920</a:t>
            </a:r>
          </a:p>
        </p:txBody>
      </p:sp>
      <p:pic>
        <p:nvPicPr>
          <p:cNvPr id="4" name="Espace réservé du contenu 3">
            <a:extLst>
              <a:ext uri="{FF2B5EF4-FFF2-40B4-BE49-F238E27FC236}">
                <a16:creationId xmlns:a16="http://schemas.microsoft.com/office/drawing/2014/main" id="{11C723E3-1A0B-79C1-29D7-8A5356A71CAC}"/>
              </a:ext>
            </a:extLst>
          </p:cNvPr>
          <p:cNvPicPr>
            <a:picLocks noGrp="1" noChangeAspect="1"/>
          </p:cNvPicPr>
          <p:nvPr>
            <p:ph idx="1"/>
          </p:nvPr>
        </p:nvPicPr>
        <p:blipFill>
          <a:blip r:embed="rId2"/>
          <a:stretch>
            <a:fillRect/>
          </a:stretch>
        </p:blipFill>
        <p:spPr>
          <a:xfrm>
            <a:off x="2946400" y="1988344"/>
            <a:ext cx="6299200" cy="4025900"/>
          </a:xfrm>
          <a:prstGeom prst="rect">
            <a:avLst/>
          </a:prstGeom>
        </p:spPr>
      </p:pic>
    </p:spTree>
    <p:extLst>
      <p:ext uri="{BB962C8B-B14F-4D97-AF65-F5344CB8AC3E}">
        <p14:creationId xmlns:p14="http://schemas.microsoft.com/office/powerpoint/2010/main" val="1756860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227BEB-CA33-A6CB-545C-0D185DEFCDD8}"/>
              </a:ext>
            </a:extLst>
          </p:cNvPr>
          <p:cNvSpPr>
            <a:spLocks noGrp="1"/>
          </p:cNvSpPr>
          <p:nvPr>
            <p:ph type="title"/>
          </p:nvPr>
        </p:nvSpPr>
        <p:spPr/>
        <p:txBody>
          <a:bodyPr/>
          <a:lstStyle/>
          <a:p>
            <a:pPr algn="ctr"/>
            <a:r>
              <a:rPr lang="fr-FR" dirty="0"/>
              <a:t>La différence entre le psychologue et le phénoménologue face à l’émotion</a:t>
            </a:r>
          </a:p>
        </p:txBody>
      </p:sp>
      <p:sp>
        <p:nvSpPr>
          <p:cNvPr id="3" name="Espace réservé du contenu 2">
            <a:extLst>
              <a:ext uri="{FF2B5EF4-FFF2-40B4-BE49-F238E27FC236}">
                <a16:creationId xmlns:a16="http://schemas.microsoft.com/office/drawing/2014/main" id="{B5A37688-391C-D4A5-3C2D-E12322149EDF}"/>
              </a:ext>
            </a:extLst>
          </p:cNvPr>
          <p:cNvSpPr>
            <a:spLocks noGrp="1"/>
          </p:cNvSpPr>
          <p:nvPr>
            <p:ph idx="1"/>
          </p:nvPr>
        </p:nvSpPr>
        <p:spPr/>
        <p:txBody>
          <a:bodyPr/>
          <a:lstStyle/>
          <a:p>
            <a:pPr algn="just"/>
            <a:r>
              <a:rPr lang="fr-FR" dirty="0"/>
              <a:t>« Le psychologue, interrogé sur l’émotion, est tout fier de répondre : « elle est ; pourquoi ? Je n’en sais rien, je le constate simplement. Je ne lui connais pas de signification. » Au contraire, pour le phénoménologue, tout fait humain est par essence significatif. Si vous lui ôtez la signification, vous lui ôtez sa nature de fait humain. La tâche d’un phénoménologue sera donc d’étudier la signification de l’émotion. » (pp. 24-25)</a:t>
            </a:r>
          </a:p>
        </p:txBody>
      </p:sp>
    </p:spTree>
    <p:extLst>
      <p:ext uri="{BB962C8B-B14F-4D97-AF65-F5344CB8AC3E}">
        <p14:creationId xmlns:p14="http://schemas.microsoft.com/office/powerpoint/2010/main" val="3296328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BC78D-969C-2544-D245-32E92167309E}"/>
              </a:ext>
            </a:extLst>
          </p:cNvPr>
          <p:cNvSpPr>
            <a:spLocks noGrp="1"/>
          </p:cNvSpPr>
          <p:nvPr>
            <p:ph type="title"/>
          </p:nvPr>
        </p:nvSpPr>
        <p:spPr/>
        <p:txBody>
          <a:bodyPr/>
          <a:lstStyle/>
          <a:p>
            <a:r>
              <a:rPr lang="fr-FR" b="1" dirty="0">
                <a:latin typeface="Arial" panose="020B0604020202020204" pitchFamily="34" charset="0"/>
                <a:cs typeface="Arial" panose="020B0604020202020204" pitchFamily="34" charset="0"/>
              </a:rPr>
              <a:t>I. Les émotions dans l’histoire</a:t>
            </a:r>
          </a:p>
        </p:txBody>
      </p:sp>
      <p:sp>
        <p:nvSpPr>
          <p:cNvPr id="3" name="Espace réservé du contenu 2">
            <a:extLst>
              <a:ext uri="{FF2B5EF4-FFF2-40B4-BE49-F238E27FC236}">
                <a16:creationId xmlns:a16="http://schemas.microsoft.com/office/drawing/2014/main" id="{7623F64A-0574-10A9-8953-97796640C062}"/>
              </a:ext>
            </a:extLst>
          </p:cNvPr>
          <p:cNvSpPr>
            <a:spLocks noGrp="1"/>
          </p:cNvSpPr>
          <p:nvPr>
            <p:ph idx="1"/>
          </p:nvPr>
        </p:nvSpPr>
        <p:spPr/>
        <p:txBody>
          <a:bodyPr/>
          <a:lstStyle/>
          <a:p>
            <a:r>
              <a:rPr lang="fr-FR" dirty="0"/>
              <a:t>Émotion, émeute, émoi, liesse</a:t>
            </a:r>
            <a:r>
              <a:rPr lang="fr-FR"/>
              <a:t>, enthousiasme</a:t>
            </a:r>
            <a:r>
              <a:rPr lang="fr-FR" dirty="0"/>
              <a:t>, réjouissances, festivités, hystérie</a:t>
            </a:r>
          </a:p>
        </p:txBody>
      </p:sp>
    </p:spTree>
    <p:extLst>
      <p:ext uri="{BB962C8B-B14F-4D97-AF65-F5344CB8AC3E}">
        <p14:creationId xmlns:p14="http://schemas.microsoft.com/office/powerpoint/2010/main" val="425691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EDB376-739A-791B-227C-ABA7D40051AA}"/>
              </a:ext>
            </a:extLst>
          </p:cNvPr>
          <p:cNvSpPr>
            <a:spLocks noGrp="1"/>
          </p:cNvSpPr>
          <p:nvPr>
            <p:ph type="title"/>
          </p:nvPr>
        </p:nvSpPr>
        <p:spPr/>
        <p:txBody>
          <a:bodyPr/>
          <a:lstStyle/>
          <a:p>
            <a:r>
              <a:rPr lang="fr-FR" b="1" dirty="0">
                <a:latin typeface="Arial" panose="020B0604020202020204" pitchFamily="34" charset="0"/>
                <a:cs typeface="Arial" panose="020B0604020202020204" pitchFamily="34" charset="0"/>
              </a:rPr>
              <a:t>II. 21 décembre 1918 : émotion publique</a:t>
            </a:r>
          </a:p>
        </p:txBody>
      </p:sp>
      <p:sp>
        <p:nvSpPr>
          <p:cNvPr id="3" name="Espace réservé du contenu 2">
            <a:extLst>
              <a:ext uri="{FF2B5EF4-FFF2-40B4-BE49-F238E27FC236}">
                <a16:creationId xmlns:a16="http://schemas.microsoft.com/office/drawing/2014/main" id="{09418A0D-8F18-DCBC-D83A-8B4BC28FCA30}"/>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21202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7445F-543F-2D60-7B27-612A63F3D658}"/>
              </a:ext>
            </a:extLst>
          </p:cNvPr>
          <p:cNvSpPr>
            <a:spLocks noGrp="1"/>
          </p:cNvSpPr>
          <p:nvPr>
            <p:ph type="title"/>
          </p:nvPr>
        </p:nvSpPr>
        <p:spPr/>
        <p:txBody>
          <a:bodyPr/>
          <a:lstStyle/>
          <a:p>
            <a:pPr algn="ctr"/>
            <a:r>
              <a:rPr lang="fr-FR" dirty="0" err="1">
                <a:latin typeface="Arial" panose="020B0604020202020204" pitchFamily="34" charset="0"/>
                <a:cs typeface="Arial" panose="020B0604020202020204" pitchFamily="34" charset="0"/>
              </a:rPr>
              <a:t>Tomáš</a:t>
            </a:r>
            <a:r>
              <a:rPr lang="fr-FR" dirty="0">
                <a:latin typeface="Arial" panose="020B0604020202020204" pitchFamily="34" charset="0"/>
                <a:cs typeface="Arial" panose="020B0604020202020204" pitchFamily="34" charset="0"/>
              </a:rPr>
              <a:t> Garrigue Masaryk (1850-1937)</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en 1918</a:t>
            </a:r>
          </a:p>
        </p:txBody>
      </p:sp>
      <p:pic>
        <p:nvPicPr>
          <p:cNvPr id="4" name="Espace réservé du contenu 3">
            <a:extLst>
              <a:ext uri="{FF2B5EF4-FFF2-40B4-BE49-F238E27FC236}">
                <a16:creationId xmlns:a16="http://schemas.microsoft.com/office/drawing/2014/main" id="{90DB8E74-2F15-CD30-782D-185DD0014D61}"/>
              </a:ext>
            </a:extLst>
          </p:cNvPr>
          <p:cNvPicPr>
            <a:picLocks noGrp="1" noChangeAspect="1"/>
          </p:cNvPicPr>
          <p:nvPr>
            <p:ph idx="1"/>
          </p:nvPr>
        </p:nvPicPr>
        <p:blipFill>
          <a:blip r:embed="rId2"/>
          <a:stretch>
            <a:fillRect/>
          </a:stretch>
        </p:blipFill>
        <p:spPr>
          <a:xfrm>
            <a:off x="4554617" y="1825625"/>
            <a:ext cx="3082766" cy="4351338"/>
          </a:xfrm>
          <a:prstGeom prst="rect">
            <a:avLst/>
          </a:prstGeom>
        </p:spPr>
      </p:pic>
    </p:spTree>
    <p:extLst>
      <p:ext uri="{BB962C8B-B14F-4D97-AF65-F5344CB8AC3E}">
        <p14:creationId xmlns:p14="http://schemas.microsoft.com/office/powerpoint/2010/main" val="1055667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err="1">
                <a:latin typeface="Arial" panose="020B0604020202020204" pitchFamily="34" charset="0"/>
                <a:cs typeface="Arial" panose="020B0604020202020204" pitchFamily="34" charset="0"/>
              </a:rPr>
              <a:t>Masarykova</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cesta</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kolem</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světa</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za</a:t>
            </a:r>
            <a:r>
              <a:rPr lang="fr-FR" dirty="0">
                <a:latin typeface="Arial" panose="020B0604020202020204" pitchFamily="34" charset="0"/>
                <a:cs typeface="Arial" panose="020B0604020202020204" pitchFamily="34" charset="0"/>
              </a:rPr>
              <a:t> WW1</a:t>
            </a:r>
          </a:p>
        </p:txBody>
      </p:sp>
      <p:sp>
        <p:nvSpPr>
          <p:cNvPr id="3" name="Espace réservé du contenu 2"/>
          <p:cNvSpPr>
            <a:spLocks noGrp="1"/>
          </p:cNvSpPr>
          <p:nvPr>
            <p:ph idx="1"/>
          </p:nvPr>
        </p:nvSpPr>
        <p:spPr>
          <a:xfrm>
            <a:off x="1981200" y="1556793"/>
            <a:ext cx="8229600" cy="4525963"/>
          </a:xfrm>
        </p:spPr>
        <p:txBody>
          <a:bodyPr/>
          <a:lstStyle/>
          <a:p>
            <a:endParaRPr lang="fr-FR" dirty="0"/>
          </a:p>
        </p:txBody>
      </p:sp>
      <p:pic>
        <p:nvPicPr>
          <p:cNvPr id="4" name="Image 3"/>
          <p:cNvPicPr>
            <a:picLocks noChangeAspect="1"/>
          </p:cNvPicPr>
          <p:nvPr/>
        </p:nvPicPr>
        <p:blipFill>
          <a:blip r:embed="rId2"/>
          <a:stretch>
            <a:fillRect/>
          </a:stretch>
        </p:blipFill>
        <p:spPr>
          <a:xfrm>
            <a:off x="2349500" y="1600200"/>
            <a:ext cx="7493000" cy="4902200"/>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691</Words>
  <Application>Microsoft Macintosh PowerPoint</Application>
  <PresentationFormat>Grand écran</PresentationFormat>
  <Paragraphs>56</Paragraphs>
  <Slides>48</Slides>
  <Notes>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48</vt:i4>
      </vt:variant>
    </vt:vector>
  </HeadingPairs>
  <TitlesOfParts>
    <vt:vector size="52" baseType="lpstr">
      <vt:lpstr>Arial</vt:lpstr>
      <vt:lpstr>Calibri</vt:lpstr>
      <vt:lpstr>Calibri Light</vt:lpstr>
      <vt:lpstr>Thème Office</vt:lpstr>
      <vt:lpstr>Emotion publique, émotion privée : la journée du 21 décembre 1918 du président Masaryk, essai d’anthropologie historique des émotions tchèques</vt:lpstr>
      <vt:lpstr>Cadre conceptuel (1938)</vt:lpstr>
      <vt:lpstr>Définition selon Jean-Paul Sartre</vt:lpstr>
      <vt:lpstr>Des réactions contre le monde</vt:lpstr>
      <vt:lpstr>La différence entre le psychologue et le phénoménologue face à l’émotion</vt:lpstr>
      <vt:lpstr>I. Les émotions dans l’histoire</vt:lpstr>
      <vt:lpstr>II. 21 décembre 1918 : émotion publique</vt:lpstr>
      <vt:lpstr>Tomáš Garrigue Masaryk (1850-1937) en 1918</vt:lpstr>
      <vt:lpstr>Masarykova cesta kolem světa za WW1</vt:lpstr>
      <vt:lpstr>La proclamation de l’indépendance tchécoslovaque à Philadelphie le 26 octobre 1918</vt:lpstr>
      <vt:lpstr>La proclamation de Philadelphie</vt:lpstr>
      <vt:lpstr>Retour des USA en Europe sur le Carmania, 20-29 novembre 1918</vt:lpstr>
      <vt:lpstr>Les 8 &amp; 9 décembre 1918, Masaryk visite les légionnaires tchécoslovaques à Darney dans l’est de la France</vt:lpstr>
      <vt:lpstr>Via la France, l’Italie et l’Autriche, le train de Masaryk entre en territoire tchécoslovaque le 20 décembre 1918 à Horní Dvořiště</vt:lpstr>
      <vt:lpstr>La locomotive du train présidentiel arbore les insignes de la République tchécoslovaque</vt:lpstr>
      <vt:lpstr>Les soldats attendent le train présidentiel à la gare de České Budějovice le 20 décembre 1918</vt:lpstr>
      <vt:lpstr>La foule attend l’arrivée du président à České Budějovice</vt:lpstr>
      <vt:lpstr>Masaryk salue les membres du gouvernement tchécoslovaque à České Budějovice</vt:lpstr>
      <vt:lpstr>Masaryk salue les membres du gouvernement tchécoslovaque</vt:lpstr>
      <vt:lpstr>La foule en liesse acclame le président à České Budějovice le 20 décembre 1918</vt:lpstr>
      <vt:lpstr>Derrière son père et sa sœur, Jan Masaryk les a rejoints à České Budějovice le 20 décembre 1918</vt:lpstr>
      <vt:lpstr>Masaryk et sa fille Olga à la gare de Tábor le samedi 21 décembre 1918</vt:lpstr>
      <vt:lpstr>Masaryk avec sa fille salue la foule à la gare de Tábor : l’émotion est contenue</vt:lpstr>
      <vt:lpstr>La gare Wilson / Wilsonovo nádraží</vt:lpstr>
      <vt:lpstr>La façade de la gare Wilson</vt:lpstr>
      <vt:lpstr>L’entrée de la gare Wilson dans les années 1920</vt:lpstr>
      <vt:lpstr>Masaryk sort de la gare. Les bannières à droite.</vt:lpstr>
      <vt:lpstr>Masaryk quitte la gare</vt:lpstr>
      <vt:lpstr>Le cortège s’éloigne de la gare Wilson</vt:lpstr>
      <vt:lpstr>Le cortège s’engage sur la place Venceslas / Václavské náměstí</vt:lpstr>
      <vt:lpstr>Le cortège sur la place Venceslas</vt:lpstr>
      <vt:lpstr>La représentation glorieuse de la descente de la place Venceslas : légionnaires, bannières, costumes folkloriques</vt:lpstr>
      <vt:lpstr>Le cortège d’automobiles descend la place Venceslas</vt:lpstr>
      <vt:lpstr>Masaryk dans la Národní třída</vt:lpstr>
      <vt:lpstr>L’émotion publique : tenues d’apparat, auto décorée, rues pavoisées</vt:lpstr>
      <vt:lpstr>La calèche de la famille Masaryk dans Národní třída</vt:lpstr>
      <vt:lpstr>Le cortège passe devant le Théâtre national dans Národní třída</vt:lpstr>
      <vt:lpstr>La foule patiente devant l’hôtel de ville de la Vieille Ville</vt:lpstr>
      <vt:lpstr>Cérémonie devant l’hôtel de ville sur le lieu d’exécution des 27 notables tchèques le 21 juin 1621</vt:lpstr>
      <vt:lpstr>Le cortège franchit le pont Mánes. Au fond, le pont Charles.</vt:lpstr>
      <vt:lpstr>La calèche de la famille Masaryk débouche d’un pont</vt:lpstr>
      <vt:lpstr>III. 21 décembre 1918 : émotion privée</vt:lpstr>
      <vt:lpstr>Le petit château sanatorium de Veleslavín, à l’ouest de Prague, où séjourna Charlotte Masaryková (mai 1918-avril 1919)</vt:lpstr>
      <vt:lpstr>Une construction baroque de Dientzenhofer</vt:lpstr>
      <vt:lpstr>Charlotte Garrigue Masaryková (1850-1937) avant et pendant la guerre</vt:lpstr>
      <vt:lpstr>Un couloir du sanatorium de Veleslavín</vt:lpstr>
      <vt:lpstr>A Veleslavín, Masaryk se fit installer une chambre voisine de celle de son épouse</vt:lpstr>
      <vt:lpstr>Masaryk sort du bureau de vote avec son épouse Charlotte, élections d’avril 1920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 publique, émotion privée : la journée du 21 décembre 1918 du président Masaryk, essai d’anthropologie historique des émotions tchèques</dc:title>
  <dc:creator>Utilisateur</dc:creator>
  <cp:lastModifiedBy>Alain Soubigou</cp:lastModifiedBy>
  <cp:revision>62</cp:revision>
  <dcterms:created xsi:type="dcterms:W3CDTF">2023-10-20T13:33:39Z</dcterms:created>
  <dcterms:modified xsi:type="dcterms:W3CDTF">2023-11-02T05:55:05Z</dcterms:modified>
</cp:coreProperties>
</file>