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58" r:id="rId10"/>
    <p:sldId id="267" r:id="rId11"/>
    <p:sldId id="259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Poetika vyprávění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(</a:t>
            </a:r>
            <a:r>
              <a:rPr lang="cs-CZ" dirty="0" err="1"/>
              <a:t>naratologie</a:t>
            </a:r>
            <a:r>
              <a:rPr lang="cs-CZ" dirty="0"/>
              <a:t> = teorie vyprávění jako věda o obecných způsobech a zákonitostech fungování vypravování</a:t>
            </a:r>
          </a:p>
        </p:txBody>
      </p:sp>
    </p:spTree>
    <p:extLst>
      <p:ext uri="{BB962C8B-B14F-4D97-AF65-F5344CB8AC3E}">
        <p14:creationId xmlns:p14="http://schemas.microsoft.com/office/powerpoint/2010/main" val="3754642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Franz </a:t>
            </a:r>
            <a:r>
              <a:rPr lang="cs-CZ" dirty="0" err="1"/>
              <a:t>Stanzel</a:t>
            </a:r>
            <a:r>
              <a:rPr lang="cs-CZ" dirty="0"/>
              <a:t>: Vyprávěcí situace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782206" y="1158115"/>
            <a:ext cx="7907663" cy="559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10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170121"/>
            <a:ext cx="11191470" cy="1091609"/>
          </a:xfrm>
        </p:spPr>
        <p:txBody>
          <a:bodyPr/>
          <a:lstStyle/>
          <a:p>
            <a:r>
              <a:rPr lang="cs-CZ" dirty="0"/>
              <a:t>Vypravěč a jeho funkce (Lubomír Doležel)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24000"/>
            <a:ext cx="9940372" cy="4724399"/>
          </a:xfrm>
        </p:spPr>
        <p:txBody>
          <a:bodyPr>
            <a:normAutofit/>
          </a:bodyPr>
          <a:lstStyle/>
          <a:p>
            <a:r>
              <a:rPr lang="cs-CZ" dirty="0"/>
              <a:t>Vypravěč – má vždy </a:t>
            </a:r>
            <a:r>
              <a:rPr lang="cs-CZ" b="1" dirty="0"/>
              <a:t>funkci konstrukční a kontrolní </a:t>
            </a:r>
            <a:r>
              <a:rPr lang="cs-CZ" dirty="0"/>
              <a:t>(vytváří příběh, zodpovídá za to, že příběh dává smysl)</a:t>
            </a:r>
          </a:p>
          <a:p>
            <a:r>
              <a:rPr lang="cs-CZ" dirty="0"/>
              <a:t>Vypravěč – mívá obvykle (ale nemusí nutně mít) i </a:t>
            </a:r>
            <a:r>
              <a:rPr lang="cs-CZ" b="1" dirty="0"/>
              <a:t>funkci interpretační</a:t>
            </a:r>
            <a:r>
              <a:rPr lang="cs-CZ" dirty="0"/>
              <a:t>: vysvětluje nám motivaci postav či zvláštnosti zobrazeného světa</a:t>
            </a:r>
          </a:p>
          <a:p>
            <a:r>
              <a:rPr lang="cs-CZ" dirty="0"/>
              <a:t>Vypravěč </a:t>
            </a:r>
            <a:r>
              <a:rPr lang="cs-CZ" dirty="0" err="1"/>
              <a:t>homodiegetický</a:t>
            </a:r>
            <a:r>
              <a:rPr lang="cs-CZ" dirty="0"/>
              <a:t> (uvnitř světa příběhu) – může mít i </a:t>
            </a:r>
            <a:r>
              <a:rPr lang="cs-CZ" b="1" dirty="0"/>
              <a:t>funkci akční </a:t>
            </a:r>
            <a:r>
              <a:rPr lang="cs-CZ" dirty="0"/>
              <a:t>(konáním mění podobu světa příběhu)</a:t>
            </a:r>
          </a:p>
          <a:p>
            <a:r>
              <a:rPr lang="cs-CZ" dirty="0"/>
              <a:t>Postava – mívá vždy </a:t>
            </a:r>
            <a:r>
              <a:rPr lang="cs-CZ" b="1" dirty="0"/>
              <a:t>funkci akční </a:t>
            </a:r>
            <a:r>
              <a:rPr lang="cs-CZ" dirty="0"/>
              <a:t>(nemusí ji ale nutně využít)</a:t>
            </a:r>
          </a:p>
          <a:p>
            <a:r>
              <a:rPr lang="cs-CZ" dirty="0"/>
              <a:t>Postava – často mívá i </a:t>
            </a:r>
            <a:r>
              <a:rPr lang="cs-CZ" b="1" dirty="0"/>
              <a:t>funkci interpretační </a:t>
            </a:r>
            <a:r>
              <a:rPr lang="cs-CZ" dirty="0"/>
              <a:t>(je ale otázkou, zda jí máme nabídnuté interpretační závěry věřit, zda se nebudou lišit od toho, co o světě příběhu soudí ostatní postavy)</a:t>
            </a:r>
          </a:p>
          <a:p>
            <a:r>
              <a:rPr lang="cs-CZ" dirty="0"/>
              <a:t>Postava – v pozici </a:t>
            </a:r>
            <a:r>
              <a:rPr lang="cs-CZ" dirty="0" err="1"/>
              <a:t>ich</a:t>
            </a:r>
            <a:r>
              <a:rPr lang="cs-CZ" dirty="0"/>
              <a:t>-formového (</a:t>
            </a:r>
            <a:r>
              <a:rPr lang="cs-CZ" dirty="0" err="1"/>
              <a:t>homodiegetického</a:t>
            </a:r>
            <a:r>
              <a:rPr lang="cs-CZ" dirty="0"/>
              <a:t>) vypravěče má </a:t>
            </a:r>
            <a:r>
              <a:rPr lang="cs-CZ" b="1" dirty="0"/>
              <a:t>funkci konstrukční a kontrolní</a:t>
            </a:r>
            <a:r>
              <a:rPr lang="cs-CZ" dirty="0"/>
              <a:t>, ale nelze se spolehnout, že ji vykonává spolehlivě</a:t>
            </a:r>
          </a:p>
        </p:txBody>
      </p:sp>
    </p:spTree>
    <p:extLst>
      <p:ext uri="{BB962C8B-B14F-4D97-AF65-F5344CB8AC3E}">
        <p14:creationId xmlns:p14="http://schemas.microsoft.com/office/powerpoint/2010/main" val="244554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233916"/>
            <a:ext cx="9404723" cy="1049079"/>
          </a:xfrm>
        </p:spPr>
        <p:txBody>
          <a:bodyPr/>
          <a:lstStyle/>
          <a:p>
            <a:r>
              <a:rPr lang="cs-CZ" dirty="0"/>
              <a:t>Typy promluv (řeči) ve vyprávění</a:t>
            </a:r>
            <a:br>
              <a:rPr lang="cs-CZ" dirty="0"/>
            </a:br>
            <a:r>
              <a:rPr lang="cs-CZ" sz="2800" dirty="0"/>
              <a:t>(</a:t>
            </a:r>
            <a:r>
              <a:rPr lang="cs-CZ" sz="2400" dirty="0"/>
              <a:t>Lubomír Doležel: Narativní způsoby v české literatuře)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37855"/>
            <a:ext cx="10002492" cy="4962697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Typy řeči – otázka, kdo mluví (x </a:t>
            </a:r>
            <a:r>
              <a:rPr lang="cs-CZ" b="1" dirty="0" err="1"/>
              <a:t>fokalizace</a:t>
            </a:r>
            <a:r>
              <a:rPr lang="cs-CZ" dirty="0"/>
              <a:t> – otázka, prostřednictvím koho vnímáme, co se v zobrazeném světě děje)</a:t>
            </a:r>
          </a:p>
          <a:p>
            <a:r>
              <a:rPr lang="cs-CZ" dirty="0"/>
              <a:t>A) </a:t>
            </a:r>
            <a:r>
              <a:rPr lang="cs-CZ" b="1" dirty="0"/>
              <a:t>Přímá řeč </a:t>
            </a:r>
            <a:r>
              <a:rPr lang="cs-CZ" dirty="0"/>
              <a:t>= nese grafické, gramatické, sémantické i stylové rysy dané konkrétní postavy. Vypravěč se vzdává své řeči s uvedením vstupních uvozovek („); zároveň ale do jisté míry přímou řeč ovládá a její vyznění může modifikovat uvozovacími větami, které zůstávají v jeho kompetenci: </a:t>
            </a:r>
          </a:p>
          <a:p>
            <a:r>
              <a:rPr lang="cs-CZ" dirty="0"/>
              <a:t> „Jo?“ řekl zbytečně a znělo to spíš jen jako nějaké skřípnutí. </a:t>
            </a:r>
          </a:p>
          <a:p>
            <a:r>
              <a:rPr lang="cs-CZ" dirty="0"/>
              <a:t>(Marek Šindelka: </a:t>
            </a:r>
            <a:r>
              <a:rPr lang="cs-CZ" i="1" dirty="0"/>
              <a:t>Chyba</a:t>
            </a:r>
            <a:r>
              <a:rPr lang="cs-CZ" dirty="0"/>
              <a:t>).</a:t>
            </a:r>
          </a:p>
          <a:p>
            <a:endParaRPr lang="cs-CZ" dirty="0"/>
          </a:p>
          <a:p>
            <a:r>
              <a:rPr lang="cs-CZ" dirty="0"/>
              <a:t>B) </a:t>
            </a:r>
            <a:r>
              <a:rPr lang="cs-CZ" b="1" dirty="0"/>
              <a:t>Neznačená přímá řeč </a:t>
            </a:r>
            <a:r>
              <a:rPr lang="cs-CZ" dirty="0"/>
              <a:t>= Jsou odbourány prostředky grafické, jimiž jinak vypravěč dává najevo, že mluvit bude někdo jiný; jde o citát promluvy postavy, ale čtenář si musí sám uvědomit, že v jistém místě začal mluvit někdo jiný, než je vypravěč, a v jistém místě zas musí rozpoznat návrat vypravěčovy promluvy:</a:t>
            </a:r>
          </a:p>
          <a:p>
            <a:r>
              <a:rPr lang="cs-CZ" dirty="0"/>
              <a:t> Cestou k neznačené přímé řeči je už záměna uvozovek („…“) za pomlčku, která vyznačuje začátek přímé řeči, ale její konec už si musíme vyhledat sami: </a:t>
            </a:r>
          </a:p>
          <a:p>
            <a:r>
              <a:rPr lang="cs-CZ" dirty="0"/>
              <a:t> – Vlastně jsem se ani nepředstavil, řekl omluvně a pověděl své jméno. </a:t>
            </a:r>
          </a:p>
          <a:p>
            <a:r>
              <a:rPr lang="cs-CZ" dirty="0"/>
              <a:t>(Vladimír Macura: Hrabě Monte Christo).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4698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58704" cy="1400530"/>
          </a:xfrm>
        </p:spPr>
        <p:txBody>
          <a:bodyPr/>
          <a:lstStyle/>
          <a:p>
            <a:r>
              <a:rPr lang="cs-CZ" dirty="0"/>
              <a:t>Typy promluv (řeči) ve vyprávění – </a:t>
            </a:r>
            <a:r>
              <a:rPr lang="cs-CZ" dirty="0" err="1"/>
              <a:t>pokr</a:t>
            </a:r>
            <a:r>
              <a:rPr lang="cs-CZ" dirty="0"/>
              <a:t>.</a:t>
            </a:r>
            <a:br>
              <a:rPr lang="cs-CZ" dirty="0"/>
            </a:br>
            <a:r>
              <a:rPr lang="cs-CZ" sz="2400" dirty="0"/>
              <a:t>(Lubomír Doležel: </a:t>
            </a:r>
            <a:r>
              <a:rPr lang="cs-CZ" sz="2400" i="1" dirty="0"/>
              <a:t>Narativní způsoby v české literatuře</a:t>
            </a:r>
            <a:r>
              <a:rPr lang="cs-CZ" sz="24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074" y="1853248"/>
            <a:ext cx="11346872" cy="487174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C) </a:t>
            </a:r>
            <a:r>
              <a:rPr lang="cs-CZ" b="1" dirty="0"/>
              <a:t>Polopřímá řeč </a:t>
            </a:r>
            <a:r>
              <a:rPr lang="cs-CZ" dirty="0"/>
              <a:t>= Sémanticky a stylově promlouvá postava, vypravěč si ponechává své prostředky grafické a gramatické: opět tedy chybí uvozovky, ale tentokrát i gramatické odkazovací signály typu „já“, tady“ apod.:</a:t>
            </a:r>
          </a:p>
          <a:p>
            <a:r>
              <a:rPr lang="cs-CZ" dirty="0"/>
              <a:t> Mladík se začal mnohomluvně omlouvat, že vyrušuje pana doktora v tak delikátní situaci, a pokoušel se (pohříchu s poněkud nepříjemnou křečovitostí) o žertovný tón: prý se pan doktor nemá hněvat na paní doktorku, že ho zradila […].</a:t>
            </a:r>
          </a:p>
          <a:p>
            <a:r>
              <a:rPr lang="cs-CZ" dirty="0"/>
              <a:t>(Milan Kundera: Doktor Havel po dvaceti letech, in Směšné lásky).</a:t>
            </a:r>
          </a:p>
          <a:p>
            <a:endParaRPr lang="cs-CZ" dirty="0"/>
          </a:p>
          <a:p>
            <a:r>
              <a:rPr lang="cs-CZ" dirty="0"/>
              <a:t>D) </a:t>
            </a:r>
            <a:r>
              <a:rPr lang="cs-CZ" b="1" dirty="0"/>
              <a:t>Nepřímá řeč (</a:t>
            </a:r>
            <a:r>
              <a:rPr lang="cs-CZ" b="1"/>
              <a:t>objektivní vyprávění) </a:t>
            </a:r>
            <a:r>
              <a:rPr lang="cs-CZ"/>
              <a:t>= </a:t>
            </a:r>
            <a:r>
              <a:rPr lang="cs-CZ" dirty="0"/>
              <a:t>Veškeré grafické, gramatické, sémantické i stylové rysy patří do pásma vypravěče. Určitým způsobem shrnuje obsah promluvy postavy, ale tato promluva je sumarizována a odvyprávěna tak, jako je odvyprávěna nějaká akční scéna: Proto i parafráze řeči postavy v ní může zůstat takřka skryta: </a:t>
            </a:r>
          </a:p>
          <a:p>
            <a:r>
              <a:rPr lang="cs-CZ" dirty="0"/>
              <a:t> […] na paní Havlovou přišla chvilka dojetí. Naklonila se k manželovi, vzala ho za ruku a řekla mu, že je to jeden z nejhezčích dnů, jaké zažila; svěřila se mu, jak jí bylo smutno, když odjížděl do lázní; znovu se omlouvala za ztřeštěný, žárlivý dopis a děkovala za to, že jí zatelefonoval a pozval k sobě. </a:t>
            </a:r>
          </a:p>
          <a:p>
            <a:r>
              <a:rPr lang="cs-CZ" dirty="0"/>
              <a:t>(Milan Kundera: Doktor Havel po dvaceti letech, in Směšné lásky).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219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Textové subjekty vyprávění: postavy, vypravěč, adresát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659770"/>
          </a:xfrm>
        </p:spPr>
        <p:txBody>
          <a:bodyPr/>
          <a:lstStyle/>
          <a:p>
            <a:r>
              <a:rPr lang="cs-CZ" b="1" dirty="0"/>
              <a:t>Příběh</a:t>
            </a:r>
            <a:r>
              <a:rPr lang="cs-CZ" dirty="0"/>
              <a:t> (to, co se vypravuje = zobrazený svět) a </a:t>
            </a:r>
            <a:r>
              <a:rPr lang="cs-CZ" b="1" dirty="0"/>
              <a:t>diskurs</a:t>
            </a:r>
            <a:r>
              <a:rPr lang="cs-CZ" dirty="0"/>
              <a:t> (způsob, jímž se to vypravuje = akt vypravování jako zprostředkování příběhu)</a:t>
            </a:r>
          </a:p>
        </p:txBody>
      </p:sp>
      <p:sp>
        <p:nvSpPr>
          <p:cNvPr id="7" name="Prstenec 6"/>
          <p:cNvSpPr/>
          <p:nvPr/>
        </p:nvSpPr>
        <p:spPr>
          <a:xfrm>
            <a:off x="3070724" y="2726676"/>
            <a:ext cx="4040372" cy="36576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91200" y="2651051"/>
            <a:ext cx="3168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Svět diskursu: </a:t>
            </a:r>
            <a:r>
              <a:rPr lang="cs-CZ" b="1" dirty="0"/>
              <a:t>vypravěč</a:t>
            </a:r>
            <a:r>
              <a:rPr lang="cs-CZ" dirty="0"/>
              <a:t> jako zprostředkovatel zobrazeného světa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125433" y="3955312"/>
            <a:ext cx="2062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Svět příběhu: </a:t>
            </a:r>
            <a:r>
              <a:rPr lang="cs-CZ" b="1" dirty="0"/>
              <a:t>postavy</a:t>
            </a:r>
            <a:r>
              <a:rPr lang="cs-CZ" dirty="0"/>
              <a:t> jako aktéři tohoto světa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500037" y="4621619"/>
            <a:ext cx="21406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Svět diskursu: </a:t>
            </a:r>
            <a:r>
              <a:rPr lang="cs-CZ" b="1" dirty="0"/>
              <a:t>adresát</a:t>
            </a:r>
            <a:r>
              <a:rPr lang="cs-CZ" dirty="0"/>
              <a:t> jako explicitně tematizovaný subjekt, jemuž vypravěč příběh vypráví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997302" y="4919331"/>
            <a:ext cx="1127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Postava v roli vypravěče</a:t>
            </a:r>
          </a:p>
        </p:txBody>
      </p:sp>
    </p:spTree>
    <p:extLst>
      <p:ext uri="{BB962C8B-B14F-4D97-AF65-F5344CB8AC3E}">
        <p14:creationId xmlns:p14="http://schemas.microsoft.com/office/powerpoint/2010/main" val="419215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 příběhu: základní složky – děj, postavy, prostor a čas (</a:t>
            </a:r>
            <a:r>
              <a:rPr lang="cs-CZ" dirty="0" err="1"/>
              <a:t>chronotop</a:t>
            </a:r>
            <a:r>
              <a:rPr lang="cs-CZ" dirty="0"/>
              <a:t>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1728" y="2052918"/>
            <a:ext cx="9538125" cy="4195481"/>
          </a:xfrm>
        </p:spPr>
        <p:txBody>
          <a:bodyPr/>
          <a:lstStyle/>
          <a:p>
            <a:r>
              <a:rPr lang="cs-CZ" dirty="0"/>
              <a:t>Svět příběhu (časová následnost a kauzalita):</a:t>
            </a:r>
          </a:p>
        </p:txBody>
      </p:sp>
      <p:sp>
        <p:nvSpPr>
          <p:cNvPr id="4" name="Vývojový diagram: nebo 3"/>
          <p:cNvSpPr/>
          <p:nvPr/>
        </p:nvSpPr>
        <p:spPr>
          <a:xfrm>
            <a:off x="377506" y="2690871"/>
            <a:ext cx="6870582" cy="3444948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856614" y="3175591"/>
            <a:ext cx="282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Postavy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268286" y="3111795"/>
            <a:ext cx="82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Děj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643963" y="4720856"/>
            <a:ext cx="2204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Prostor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672669" y="4749209"/>
            <a:ext cx="257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Čas běžící v příběhu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0D165E9-8DE5-FC03-FB7C-46DDED18E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128" y="1978228"/>
            <a:ext cx="5035754" cy="370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88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Postavy – typologie: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467294"/>
            <a:ext cx="10245172" cy="520782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Hlavní x vedlejší;</a:t>
            </a:r>
          </a:p>
          <a:p>
            <a:r>
              <a:rPr lang="cs-CZ" dirty="0"/>
              <a:t>Kladné x záporné;</a:t>
            </a:r>
          </a:p>
          <a:p>
            <a:r>
              <a:rPr lang="cs-CZ" dirty="0"/>
              <a:t>Statické x dynamické;</a:t>
            </a:r>
          </a:p>
          <a:p>
            <a:r>
              <a:rPr lang="cs-CZ" dirty="0"/>
              <a:t>Aktivní x pasivní;</a:t>
            </a:r>
          </a:p>
          <a:p>
            <a:r>
              <a:rPr lang="cs-CZ" dirty="0"/>
              <a:t>Ploché x komplexní (E. M. </a:t>
            </a:r>
            <a:r>
              <a:rPr lang="cs-CZ" dirty="0" err="1"/>
              <a:t>Forster</a:t>
            </a:r>
            <a:r>
              <a:rPr lang="cs-CZ" dirty="0"/>
              <a:t>);</a:t>
            </a:r>
          </a:p>
          <a:p>
            <a:r>
              <a:rPr lang="cs-CZ" dirty="0"/>
              <a:t>Postava-definice x postava-hypotéza (D. Hodrová);</a:t>
            </a:r>
          </a:p>
          <a:p>
            <a:r>
              <a:rPr lang="cs-CZ" dirty="0"/>
              <a:t>Postavy „z masa a kostí“ (jeví se jako lidé, jak je známe z aktuálního světa) x postavy „ze slov“, konstruované pouze textem.</a:t>
            </a:r>
          </a:p>
          <a:p>
            <a:r>
              <a:rPr lang="cs-CZ" dirty="0"/>
              <a:t>Charakterizace postavy: přímá (o dané vlastnosti či jiném rysu postavy nás informuje vypravěč) x nepřímá (vlastnost či dispozice vyplyne z dění, „dojde“ nám při čtení, aniž by explicitně byla pojmenována)</a:t>
            </a:r>
          </a:p>
          <a:p>
            <a:r>
              <a:rPr lang="cs-CZ" dirty="0"/>
              <a:t>Postava je dějovým činitelem – může mluvit i jednat.</a:t>
            </a:r>
          </a:p>
          <a:p>
            <a:r>
              <a:rPr lang="cs-CZ" dirty="0"/>
              <a:t>Postava je obvykle aktantem = naplňuje buď jednu, nebo i více z aktančních rolí, které fungují univerzálně v takřka všech vyprávěních (A.-J. </a:t>
            </a:r>
            <a:r>
              <a:rPr lang="cs-CZ" dirty="0" err="1"/>
              <a:t>Greimas</a:t>
            </a:r>
            <a:r>
              <a:rPr lang="cs-CZ" dirty="0"/>
              <a:t>): </a:t>
            </a:r>
          </a:p>
          <a:p>
            <a:r>
              <a:rPr lang="cs-CZ" dirty="0"/>
              <a:t>Subjekt x objekt; pomocník x oponent (anti-subjekt); odesílatel x příjemce:</a:t>
            </a:r>
          </a:p>
          <a:p>
            <a:r>
              <a:rPr lang="cs-CZ" dirty="0"/>
              <a:t>Např. pohádka O Červené Karkulce: (odesílatel = maminka; subjekt = Karkulka; objekt = košík s dárky pro babičku; příjemce = babička; oponent = vlk; pomocník = myslivec)</a:t>
            </a:r>
          </a:p>
        </p:txBody>
      </p:sp>
    </p:spTree>
    <p:extLst>
      <p:ext uri="{BB962C8B-B14F-4D97-AF65-F5344CB8AC3E}">
        <p14:creationId xmlns:p14="http://schemas.microsoft.com/office/powerpoint/2010/main" val="345945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Prostor – typologie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208" y="1417674"/>
            <a:ext cx="10723418" cy="483072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Tato složka světa příběhu má nejblíže k postavám – i prostorové entity trvají v čase dlouhou dobu (</a:t>
            </a:r>
            <a:r>
              <a:rPr lang="cs-CZ" dirty="0" err="1"/>
              <a:t>Chatman</a:t>
            </a:r>
            <a:r>
              <a:rPr lang="cs-CZ" dirty="0"/>
              <a:t>: </a:t>
            </a:r>
            <a:r>
              <a:rPr lang="cs-CZ" i="1" dirty="0"/>
              <a:t>Příběh a diskurs </a:t>
            </a:r>
            <a:r>
              <a:rPr lang="cs-CZ" dirty="0"/>
              <a:t>proto nazývá postavy i prostor souhrnně jako </a:t>
            </a:r>
            <a:r>
              <a:rPr lang="cs-CZ" b="1" dirty="0" err="1"/>
              <a:t>existenty</a:t>
            </a:r>
            <a:r>
              <a:rPr lang="cs-CZ" dirty="0"/>
              <a:t>)</a:t>
            </a:r>
          </a:p>
          <a:p>
            <a:r>
              <a:rPr lang="cs-CZ" dirty="0"/>
              <a:t>Horizontální (šířka: blízko x daleko) x vertikální (výška: nahoře x dole)</a:t>
            </a:r>
          </a:p>
          <a:p>
            <a:r>
              <a:rPr lang="cs-CZ" dirty="0"/>
              <a:t>Uzavřený x otevřený;</a:t>
            </a:r>
          </a:p>
          <a:p>
            <a:r>
              <a:rPr lang="cs-CZ" dirty="0"/>
              <a:t>Soukromý x veřejný;</a:t>
            </a:r>
          </a:p>
          <a:p>
            <a:r>
              <a:rPr lang="cs-CZ" dirty="0"/>
              <a:t>Uvnitř x vně;</a:t>
            </a:r>
          </a:p>
          <a:p>
            <a:r>
              <a:rPr lang="cs-CZ" dirty="0"/>
              <a:t>Centrum x periferie;</a:t>
            </a:r>
          </a:p>
          <a:p>
            <a:r>
              <a:rPr lang="cs-CZ" dirty="0"/>
              <a:t>Obydlený x neobydlený.</a:t>
            </a:r>
          </a:p>
          <a:p>
            <a:r>
              <a:rPr lang="cs-CZ" dirty="0"/>
              <a:t>Poetika míst (místo je určitá dílčí, zřetelně ohraničená prostorová entita): určitá místa získala svým opakovaným využíváním v kulturních dílech svoje specifické, byť historicky proměnné hodnoty a významy: např. les, louka, pole, hora, prostor v podzemí (důl, underground, peklo), rodný dům, hrad, zámek, hospoda, chrám, křižovatka, náměstí, kříž u cesty apod.</a:t>
            </a:r>
          </a:p>
        </p:txBody>
      </p:sp>
    </p:spTree>
    <p:extLst>
      <p:ext uri="{BB962C8B-B14F-4D97-AF65-F5344CB8AC3E}">
        <p14:creationId xmlns:p14="http://schemas.microsoft.com/office/powerpoint/2010/main" val="2261010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311888"/>
            <a:ext cx="9404723" cy="1034903"/>
          </a:xfrm>
        </p:spPr>
        <p:txBody>
          <a:bodyPr/>
          <a:lstStyle/>
          <a:p>
            <a:r>
              <a:rPr lang="cs-CZ" dirty="0"/>
              <a:t>Čas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346792"/>
            <a:ext cx="8946541" cy="4901608"/>
          </a:xfrm>
        </p:spPr>
        <p:txBody>
          <a:bodyPr/>
          <a:lstStyle/>
          <a:p>
            <a:r>
              <a:rPr lang="cs-CZ" dirty="0"/>
              <a:t>Někdy vnímán jako zcela samostatná složka (související především s dějem a jeho plynutím), z jiného úhlu pohledu chápán i jako komplementární součást prostoru (čas jako čtvrtá prostorová dimenze – </a:t>
            </a:r>
            <a:r>
              <a:rPr lang="cs-CZ" b="1" dirty="0" err="1"/>
              <a:t>chronotop</a:t>
            </a:r>
            <a:r>
              <a:rPr lang="cs-CZ" dirty="0"/>
              <a:t> (pojem Michaila M. </a:t>
            </a:r>
            <a:r>
              <a:rPr lang="cs-CZ" dirty="0" err="1"/>
              <a:t>Bachtina</a:t>
            </a:r>
            <a:r>
              <a:rPr lang="cs-CZ" dirty="0"/>
              <a:t>, který postihuje splynutí složek </a:t>
            </a:r>
            <a:r>
              <a:rPr lang="cs-CZ" dirty="0" err="1"/>
              <a:t>topos</a:t>
            </a:r>
            <a:r>
              <a:rPr lang="cs-CZ" dirty="0"/>
              <a:t> (ustálený prostor) a </a:t>
            </a:r>
            <a:r>
              <a:rPr lang="cs-CZ" dirty="0" err="1"/>
              <a:t>chronos</a:t>
            </a:r>
            <a:r>
              <a:rPr lang="cs-CZ" dirty="0"/>
              <a:t> (čas)</a:t>
            </a:r>
          </a:p>
          <a:p>
            <a:r>
              <a:rPr lang="cs-CZ" dirty="0"/>
              <a:t>Čas trvá (tím má blízko k prostoru), ale zároveň plyne (tím má blízko k ději)</a:t>
            </a:r>
          </a:p>
          <a:p>
            <a:r>
              <a:rPr lang="cs-CZ" dirty="0"/>
              <a:t>Základní významový potenciál času v literárním vypravování plyne z možnosti porovnávat </a:t>
            </a:r>
            <a:r>
              <a:rPr lang="cs-CZ" b="1" dirty="0"/>
              <a:t>plynutí času ve světě příběhu </a:t>
            </a:r>
            <a:r>
              <a:rPr lang="cs-CZ" dirty="0"/>
              <a:t>(jak dlouho co trvá v zobrazeném světě) a </a:t>
            </a:r>
            <a:r>
              <a:rPr lang="cs-CZ" b="1" dirty="0"/>
              <a:t>plynutí času ve světě diskursu </a:t>
            </a:r>
            <a:r>
              <a:rPr lang="cs-CZ" dirty="0"/>
              <a:t>(jak dlouho trvá, než nám vyprávění danou událost vylíčí) </a:t>
            </a:r>
          </a:p>
          <a:p>
            <a:r>
              <a:rPr lang="cs-CZ" dirty="0"/>
              <a:t>(např. ve filmu obě osy splývají s výjimkou zpomaleného či zrychleného běhu snímání)</a:t>
            </a:r>
          </a:p>
        </p:txBody>
      </p:sp>
    </p:spTree>
    <p:extLst>
      <p:ext uri="{BB962C8B-B14F-4D97-AF65-F5344CB8AC3E}">
        <p14:creationId xmlns:p14="http://schemas.microsoft.com/office/powerpoint/2010/main" val="203900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856" y="0"/>
            <a:ext cx="10668000" cy="1180407"/>
          </a:xfrm>
        </p:spPr>
        <p:txBody>
          <a:bodyPr/>
          <a:lstStyle/>
          <a:p>
            <a:r>
              <a:rPr lang="cs-CZ" sz="3200" dirty="0"/>
              <a:t>Vztah času ve světě příběhu a času ve světě diskursu</a:t>
            </a:r>
            <a:r>
              <a:rPr lang="cs-CZ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Gerard</a:t>
            </a:r>
            <a:r>
              <a:rPr lang="cs-CZ" sz="2400" dirty="0"/>
              <a:t> </a:t>
            </a:r>
            <a:r>
              <a:rPr lang="cs-CZ" sz="2400" dirty="0" err="1"/>
              <a:t>Genette</a:t>
            </a:r>
            <a:r>
              <a:rPr lang="cs-CZ" sz="2400" dirty="0"/>
              <a:t>: Rozprava o vyprávění)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856" y="1180407"/>
            <a:ext cx="11763282" cy="5503025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Pořádek (Uspořádání):</a:t>
            </a:r>
          </a:p>
          <a:p>
            <a:r>
              <a:rPr lang="cs-CZ" dirty="0"/>
              <a:t>A) Logická posloupnost</a:t>
            </a:r>
          </a:p>
          <a:p>
            <a:r>
              <a:rPr lang="cs-CZ" dirty="0"/>
              <a:t>B) Anachronická posloupnost: Není dodržen přirozený řád toho, jak se </a:t>
            </a:r>
            <a:r>
              <a:rPr lang="cs-CZ" dirty="0" err="1"/>
              <a:t>událsoti</a:t>
            </a:r>
            <a:r>
              <a:rPr lang="cs-CZ" dirty="0"/>
              <a:t> za sebou z logiky věci odehrály:</a:t>
            </a:r>
          </a:p>
          <a:p>
            <a:r>
              <a:rPr lang="cs-CZ" dirty="0"/>
              <a:t>B. A) </a:t>
            </a:r>
            <a:r>
              <a:rPr lang="cs-CZ" dirty="0" err="1"/>
              <a:t>analepse</a:t>
            </a:r>
            <a:r>
              <a:rPr lang="cs-CZ" dirty="0"/>
              <a:t> (retrospekce: v čase příběhu se vrátíme do minulosti a pak se zas vrátíme do přítomnosti);</a:t>
            </a:r>
          </a:p>
          <a:p>
            <a:r>
              <a:rPr lang="cs-CZ" dirty="0"/>
              <a:t>B. B) prolepse (v čase příběhu na chvíli skočíme do budoucnosti, jež ještě nenastala, a pak se zas vrátíme do přítomnosti)</a:t>
            </a:r>
          </a:p>
          <a:p>
            <a:r>
              <a:rPr lang="cs-CZ" b="1" dirty="0"/>
              <a:t>Frekvence</a:t>
            </a:r>
            <a:r>
              <a:rPr lang="cs-CZ" dirty="0"/>
              <a:t>:</a:t>
            </a:r>
          </a:p>
          <a:p>
            <a:r>
              <a:rPr lang="cs-CZ" dirty="0"/>
              <a:t>A) </a:t>
            </a:r>
            <a:r>
              <a:rPr lang="cs-CZ" dirty="0" err="1"/>
              <a:t>Singulativní</a:t>
            </a:r>
            <a:r>
              <a:rPr lang="cs-CZ" dirty="0"/>
              <a:t> (jedinečnost): Událost se odehrála jednou a jednou je o ní i vypravováno</a:t>
            </a:r>
          </a:p>
          <a:p>
            <a:r>
              <a:rPr lang="cs-CZ" dirty="0"/>
              <a:t>B) </a:t>
            </a:r>
            <a:r>
              <a:rPr lang="cs-CZ" dirty="0" err="1"/>
              <a:t>Repetitivní</a:t>
            </a:r>
            <a:r>
              <a:rPr lang="cs-CZ" dirty="0"/>
              <a:t> (opakování): Jedna událost je vyprávěna několikrát (třeba z úhlu pohledu různých postav)</a:t>
            </a:r>
          </a:p>
          <a:p>
            <a:r>
              <a:rPr lang="cs-CZ" dirty="0"/>
              <a:t>C) Anaforická: Podobná událost se odehrává opakovaně a opakovaně je o ní také vyprávěno</a:t>
            </a:r>
          </a:p>
          <a:p>
            <a:r>
              <a:rPr lang="cs-CZ" dirty="0"/>
              <a:t>D) Iterativní: opakující se událost je odvyprávěna pouze jednou</a:t>
            </a:r>
          </a:p>
          <a:p>
            <a:r>
              <a:rPr lang="cs-CZ" b="1" dirty="0"/>
              <a:t>Trvání</a:t>
            </a:r>
            <a:r>
              <a:rPr lang="cs-CZ" dirty="0"/>
              <a:t>:</a:t>
            </a:r>
          </a:p>
          <a:p>
            <a:r>
              <a:rPr lang="cs-CZ" dirty="0"/>
              <a:t>A) Shrnutí: To, co trvá dlouho z hlediska času příběhu (např. dětství a dospívání) je shrnuto krátkých aktem vypravování (pomocí několika vět)</a:t>
            </a:r>
          </a:p>
          <a:p>
            <a:r>
              <a:rPr lang="cs-CZ" dirty="0"/>
              <a:t>B) Elipsa: Extrémní podoba shrnutí (čas vypravování je nulový, zela se vypustí líčení toho, co v příběhu logicky a nutně proběhlo)</a:t>
            </a:r>
          </a:p>
          <a:p>
            <a:r>
              <a:rPr lang="cs-CZ" dirty="0"/>
              <a:t>C) Scéna: Soulad obou časů; vypravování o události zabírá zhruba stejný časový úsek jako průběh události</a:t>
            </a:r>
          </a:p>
          <a:p>
            <a:r>
              <a:rPr lang="cs-CZ" dirty="0"/>
              <a:t>D) Protažení: O události se vypráví déle, než jak dlouho může tato událost v přirozeném světě trvat</a:t>
            </a:r>
          </a:p>
          <a:p>
            <a:r>
              <a:rPr lang="cs-CZ" dirty="0"/>
              <a:t>E) Pauza: Tok události se zcela zastaví, ale akt vypravování běží dál</a:t>
            </a:r>
          </a:p>
        </p:txBody>
      </p:sp>
    </p:spTree>
    <p:extLst>
      <p:ext uri="{BB962C8B-B14F-4D97-AF65-F5344CB8AC3E}">
        <p14:creationId xmlns:p14="http://schemas.microsoft.com/office/powerpoint/2010/main" val="1592550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148856"/>
            <a:ext cx="9404723" cy="878958"/>
          </a:xfrm>
        </p:spPr>
        <p:txBody>
          <a:bodyPr/>
          <a:lstStyle/>
          <a:p>
            <a:r>
              <a:rPr lang="cs-CZ" dirty="0"/>
              <a:t>Děj – typologie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7070" y="1205024"/>
            <a:ext cx="11436508" cy="537865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Děj = zřetězení jednotlivých událostí a situací, z něhož je zjevný jednak časový pořádek (co se odehrálo dřív a co potom), jednak i motivace toho, co se děje</a:t>
            </a:r>
          </a:p>
          <a:p>
            <a:r>
              <a:rPr lang="cs-CZ" dirty="0"/>
              <a:t>(syžet x fabule: </a:t>
            </a:r>
            <a:r>
              <a:rPr lang="cs-CZ" b="1" dirty="0"/>
              <a:t>fabule</a:t>
            </a:r>
            <a:r>
              <a:rPr lang="cs-CZ" dirty="0"/>
              <a:t> = přirozený sled událostí, jak za sebou v logice přirozeného světa musejí následovat (např. nejdřív narození, poté svatba); </a:t>
            </a:r>
            <a:r>
              <a:rPr lang="cs-CZ" b="1" dirty="0"/>
              <a:t>syžet</a:t>
            </a:r>
            <a:r>
              <a:rPr lang="cs-CZ" dirty="0"/>
              <a:t> = sled, v němž jsou události odvyprávěny (retrospektivní kompozice může začínat svatbou a teprve časem se vrátit k bodu, kdy se nevěsta narodí; anticipační kompozice může odvyprávět smrt postav a teprve pak se vrátit do body, kdy ještě vesele žijí)</a:t>
            </a:r>
          </a:p>
          <a:p>
            <a:r>
              <a:rPr lang="cs-CZ" b="1" dirty="0"/>
              <a:t>Událost</a:t>
            </a:r>
            <a:r>
              <a:rPr lang="cs-CZ" dirty="0"/>
              <a:t> = základní dějový komponent, který způsobuje změnu stavu: na počátku je stav jevů a věcí označitelný např. jako A, působením události se změní jeho sémantické pole a my jej musíme označovat jako B: např. „Král zemřel a vlády se ujala královna“ (A = král žije a vládne; B = král je mrtvý a vládne královna)</a:t>
            </a:r>
          </a:p>
          <a:p>
            <a:r>
              <a:rPr lang="cs-CZ" dirty="0"/>
              <a:t>Událost – zprostředkována prostřednictvím souslednosti </a:t>
            </a:r>
            <a:r>
              <a:rPr lang="cs-CZ" b="1" dirty="0"/>
              <a:t>scén</a:t>
            </a:r>
            <a:r>
              <a:rPr lang="cs-CZ" dirty="0"/>
              <a:t>, jejichž posloupnost vytváří </a:t>
            </a:r>
            <a:r>
              <a:rPr lang="cs-CZ" b="1" dirty="0"/>
              <a:t>epizody</a:t>
            </a:r>
          </a:p>
          <a:p>
            <a:r>
              <a:rPr lang="cs-CZ" dirty="0"/>
              <a:t>Děj: kromě časové posloupnosti nabízí i </a:t>
            </a:r>
            <a:r>
              <a:rPr lang="cs-CZ" b="1" dirty="0"/>
              <a:t>motivaci </a:t>
            </a:r>
            <a:r>
              <a:rPr lang="cs-CZ" dirty="0"/>
              <a:t>(vysvětlení), proč se věci odehrávají právě takto: nabízí se nám kauzalita (vztah příčiny a následku)</a:t>
            </a:r>
          </a:p>
          <a:p>
            <a:r>
              <a:rPr lang="cs-CZ" dirty="0"/>
              <a:t>Roland </a:t>
            </a:r>
            <a:r>
              <a:rPr lang="cs-CZ" dirty="0" err="1"/>
              <a:t>Barthes</a:t>
            </a:r>
            <a:r>
              <a:rPr lang="cs-CZ" dirty="0"/>
              <a:t>: Události </a:t>
            </a:r>
            <a:r>
              <a:rPr lang="cs-CZ" b="1" dirty="0"/>
              <a:t>jádrové</a:t>
            </a:r>
            <a:r>
              <a:rPr lang="cs-CZ" dirty="0"/>
              <a:t> (nezbytně nutné, jejich vypuštění by znemožnilo příběh odvyprávět) a události </a:t>
            </a:r>
            <a:r>
              <a:rPr lang="cs-CZ" b="1" dirty="0"/>
              <a:t>satelitní</a:t>
            </a:r>
            <a:r>
              <a:rPr lang="cs-CZ" dirty="0"/>
              <a:t> (příběh pouze dokreslují, při jejich vypuštění by stále dával smysl)</a:t>
            </a:r>
          </a:p>
        </p:txBody>
      </p:sp>
    </p:spTree>
    <p:extLst>
      <p:ext uri="{BB962C8B-B14F-4D97-AF65-F5344CB8AC3E}">
        <p14:creationId xmlns:p14="http://schemas.microsoft.com/office/powerpoint/2010/main" val="3701505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2893" y="184298"/>
            <a:ext cx="11483163" cy="1091610"/>
          </a:xfrm>
        </p:spPr>
        <p:txBody>
          <a:bodyPr/>
          <a:lstStyle/>
          <a:p>
            <a:r>
              <a:rPr lang="cs-CZ" sz="3600" dirty="0"/>
              <a:t>Vypravěč – typologie vypravěčských způsobů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112" y="1275908"/>
            <a:ext cx="10730726" cy="5309190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Členění typů vypravěče </a:t>
            </a:r>
            <a:r>
              <a:rPr lang="cs-CZ" dirty="0"/>
              <a:t>(Gerald </a:t>
            </a:r>
            <a:r>
              <a:rPr lang="cs-CZ" dirty="0" err="1"/>
              <a:t>Genette</a:t>
            </a:r>
            <a:r>
              <a:rPr lang="cs-CZ" dirty="0"/>
              <a:t>):</a:t>
            </a:r>
          </a:p>
          <a:p>
            <a:r>
              <a:rPr lang="cs-CZ" dirty="0"/>
              <a:t>A) </a:t>
            </a:r>
            <a:r>
              <a:rPr lang="cs-CZ" dirty="0" err="1"/>
              <a:t>Heterodiegetický</a:t>
            </a:r>
            <a:r>
              <a:rPr lang="cs-CZ" dirty="0"/>
              <a:t> vypravěč („</a:t>
            </a:r>
            <a:r>
              <a:rPr lang="cs-CZ" dirty="0" err="1"/>
              <a:t>er</a:t>
            </a:r>
            <a:r>
              <a:rPr lang="cs-CZ" dirty="0"/>
              <a:t>-forma“): stojí vně světa příběhu (ve světě diskursu)</a:t>
            </a:r>
          </a:p>
          <a:p>
            <a:r>
              <a:rPr lang="cs-CZ" dirty="0"/>
              <a:t>B) </a:t>
            </a:r>
            <a:r>
              <a:rPr lang="cs-CZ" dirty="0" err="1"/>
              <a:t>Homodiegetický</a:t>
            </a:r>
            <a:r>
              <a:rPr lang="cs-CZ" dirty="0"/>
              <a:t> vypravěč („</a:t>
            </a:r>
            <a:r>
              <a:rPr lang="cs-CZ" dirty="0" err="1"/>
              <a:t>ich</a:t>
            </a:r>
            <a:r>
              <a:rPr lang="cs-CZ" dirty="0"/>
              <a:t>-forma“): je účasten na dění ve světě příběhu, často jako hlavní, ale výjimečně i jako vedlejší postava (dr. Watson v příbězích o </a:t>
            </a:r>
            <a:r>
              <a:rPr lang="cs-CZ" dirty="0" err="1"/>
              <a:t>Sherlocku</a:t>
            </a:r>
            <a:r>
              <a:rPr lang="cs-CZ" dirty="0"/>
              <a:t> Holmesovi) (ovládá svět diskursu, ale zároveň stojí i ve světě příběhu)</a:t>
            </a:r>
          </a:p>
          <a:p>
            <a:r>
              <a:rPr lang="cs-CZ" b="1" dirty="0"/>
              <a:t>Vyprávěcí situace </a:t>
            </a:r>
            <a:r>
              <a:rPr lang="cs-CZ" dirty="0"/>
              <a:t>(Franz </a:t>
            </a:r>
            <a:r>
              <a:rPr lang="cs-CZ" dirty="0" err="1"/>
              <a:t>Stanzel</a:t>
            </a:r>
            <a:r>
              <a:rPr lang="cs-CZ" dirty="0"/>
              <a:t>):</a:t>
            </a:r>
          </a:p>
          <a:p>
            <a:r>
              <a:rPr lang="cs-CZ" dirty="0"/>
              <a:t>A) Autorská VS: vypravěč stojí zcela nad postavami a je mimo svět příběhu; rozumí všemu, co se v příběhu děje, může mít přístup i do mysli postav (myšlenky, sny, touhy); jeho extrémní podobou je vypravěč vševědoucí</a:t>
            </a:r>
          </a:p>
          <a:p>
            <a:r>
              <a:rPr lang="cs-CZ" dirty="0"/>
              <a:t>B) Personální VS: vypravěč stojí mimo svět příběhu, ale pro líčení dění si vypůjčuje perspektivu jedné nebo (střídavě) i více postav („reflektor“; </a:t>
            </a:r>
            <a:r>
              <a:rPr lang="cs-CZ" dirty="0" err="1"/>
              <a:t>fokalizace</a:t>
            </a:r>
            <a:r>
              <a:rPr lang="cs-CZ" dirty="0"/>
              <a:t> – dění „zaostřuje“ právě očima či dalšími smysly vybrané postavy či postav)</a:t>
            </a:r>
          </a:p>
          <a:p>
            <a:r>
              <a:rPr lang="cs-CZ" dirty="0"/>
              <a:t>C) VS </a:t>
            </a:r>
            <a:r>
              <a:rPr lang="cs-CZ" dirty="0" err="1"/>
              <a:t>Ich</a:t>
            </a:r>
            <a:r>
              <a:rPr lang="cs-CZ" dirty="0"/>
              <a:t>-formy: vypravěč je jednou z postav, a svět příběhu tedy vnímá z perspektivy „uvnitř“ tohoto světa (nemusí nutně rozumět tomu, co se odehrává, nevidí do mysli žádné jiné postavy, z minulosti ví jen to, co sám zažil či se dozvěděl od jiných)</a:t>
            </a:r>
          </a:p>
        </p:txBody>
      </p:sp>
    </p:spTree>
    <p:extLst>
      <p:ext uri="{BB962C8B-B14F-4D97-AF65-F5344CB8AC3E}">
        <p14:creationId xmlns:p14="http://schemas.microsoft.com/office/powerpoint/2010/main" val="2873167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2869</TotalTime>
  <Words>1972</Words>
  <Application>Microsoft Office PowerPoint</Application>
  <PresentationFormat>Širokoúhlá obrazovka</PresentationFormat>
  <Paragraphs>99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Poetika vyprávění </vt:lpstr>
      <vt:lpstr>Textové subjekty vyprávění: postavy, vypravěč, adresát</vt:lpstr>
      <vt:lpstr>Svět příběhu: základní složky – děj, postavy, prostor a čas (chronotop) </vt:lpstr>
      <vt:lpstr>Postavy – typologie:</vt:lpstr>
      <vt:lpstr>Prostor – typologie </vt:lpstr>
      <vt:lpstr>Čas</vt:lpstr>
      <vt:lpstr>Vztah času ve světě příběhu a času ve světě diskursu (Gerard Genette: Rozprava o vyprávění)</vt:lpstr>
      <vt:lpstr>Děj – typologie</vt:lpstr>
      <vt:lpstr>Vypravěč – typologie vypravěčských způsobů</vt:lpstr>
      <vt:lpstr>Franz Stanzel: Vyprávěcí situace</vt:lpstr>
      <vt:lpstr>Vypravěč a jeho funkce (Lubomír Doležel)</vt:lpstr>
      <vt:lpstr>Typy promluv (řeči) ve vyprávění (Lubomír Doležel: Narativní způsoby v české literatuře)</vt:lpstr>
      <vt:lpstr>Typy promluv (řeči) ve vyprávění – pokr. (Lubomír Doležel: Narativní způsoby v české literatuře)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Poetika vyprávění</dc:title>
  <dc:creator>Bílek Petr prof. PhDr. CSc.</dc:creator>
  <cp:lastModifiedBy>Bílek, Petr</cp:lastModifiedBy>
  <cp:revision>27</cp:revision>
  <dcterms:created xsi:type="dcterms:W3CDTF">2019-11-14T16:35:48Z</dcterms:created>
  <dcterms:modified xsi:type="dcterms:W3CDTF">2023-11-06T09:54:54Z</dcterms:modified>
</cp:coreProperties>
</file>