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CF04B-F4B0-4F22-B64A-7AF0DE3E3003}" type="datetimeFigureOut">
              <a:rPr lang="cs-CZ" smtClean="0"/>
              <a:t>01.11.2023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A5626-F87F-425A-AC82-D574E39E83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4405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CF04B-F4B0-4F22-B64A-7AF0DE3E3003}" type="datetimeFigureOut">
              <a:rPr lang="cs-CZ" smtClean="0"/>
              <a:t>01.11.2023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A5626-F87F-425A-AC82-D574E39E83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1216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CF04B-F4B0-4F22-B64A-7AF0DE3E3003}" type="datetimeFigureOut">
              <a:rPr lang="cs-CZ" smtClean="0"/>
              <a:t>01.11.2023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A5626-F87F-425A-AC82-D574E39E83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8990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CF04B-F4B0-4F22-B64A-7AF0DE3E3003}" type="datetimeFigureOut">
              <a:rPr lang="cs-CZ" smtClean="0"/>
              <a:t>01.11.2023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A5626-F87F-425A-AC82-D574E39E83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0503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CF04B-F4B0-4F22-B64A-7AF0DE3E3003}" type="datetimeFigureOut">
              <a:rPr lang="cs-CZ" smtClean="0"/>
              <a:t>01.11.2023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A5626-F87F-425A-AC82-D574E39E83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5216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CF04B-F4B0-4F22-B64A-7AF0DE3E3003}" type="datetimeFigureOut">
              <a:rPr lang="cs-CZ" smtClean="0"/>
              <a:t>01.11.2023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A5626-F87F-425A-AC82-D574E39E83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225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CF04B-F4B0-4F22-B64A-7AF0DE3E3003}" type="datetimeFigureOut">
              <a:rPr lang="cs-CZ" smtClean="0"/>
              <a:t>01.11.2023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A5626-F87F-425A-AC82-D574E39E83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1858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CF04B-F4B0-4F22-B64A-7AF0DE3E3003}" type="datetimeFigureOut">
              <a:rPr lang="cs-CZ" smtClean="0"/>
              <a:t>01.11.2023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A5626-F87F-425A-AC82-D574E39E83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8722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CF04B-F4B0-4F22-B64A-7AF0DE3E3003}" type="datetimeFigureOut">
              <a:rPr lang="cs-CZ" smtClean="0"/>
              <a:t>01.11.2023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A5626-F87F-425A-AC82-D574E39E83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1298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CF04B-F4B0-4F22-B64A-7AF0DE3E3003}" type="datetimeFigureOut">
              <a:rPr lang="cs-CZ" smtClean="0"/>
              <a:t>01.11.2023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A5626-F87F-425A-AC82-D574E39E83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61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CF04B-F4B0-4F22-B64A-7AF0DE3E3003}" type="datetimeFigureOut">
              <a:rPr lang="cs-CZ" smtClean="0"/>
              <a:t>01.11.2023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A5626-F87F-425A-AC82-D574E39E83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8190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CF04B-F4B0-4F22-B64A-7AF0DE3E3003}" type="datetimeFigureOut">
              <a:rPr lang="cs-CZ" smtClean="0"/>
              <a:t>01.11.2023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A5626-F87F-425A-AC82-D574E39E83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1813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churchleaders-eszuskq0bptlfh8awbb.stackpathdns.com/wp-content/uploads/2015/07/7.2.HOME_.CC.FoundingFathers.jpg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kurtgippert.com/pictures/006118_2.jpg?v=1495583472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cdn.britannica.com/37/151537-050-5A9AE4DA/Rocky-Mountains-Emigrants-Crossing-the-Plains-lithograph.jpg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22036" y="0"/>
            <a:ext cx="10515600" cy="1099127"/>
          </a:xfrm>
        </p:spPr>
        <p:txBody>
          <a:bodyPr>
            <a:normAutofit/>
          </a:bodyPr>
          <a:lstStyle/>
          <a:p>
            <a:pPr algn="ctr"/>
            <a:r>
              <a:rPr lang="cs-CZ" sz="3600" dirty="0" err="1" smtClean="0">
                <a:latin typeface="Arial Black" panose="020B0A04020102020204" pitchFamily="34" charset="0"/>
              </a:rPr>
              <a:t>Revolution</a:t>
            </a:r>
            <a:r>
              <a:rPr lang="cs-CZ" sz="3600" dirty="0" smtClean="0">
                <a:latin typeface="Arial Black" panose="020B0A04020102020204" pitchFamily="34" charset="0"/>
              </a:rPr>
              <a:t> and </a:t>
            </a:r>
            <a:r>
              <a:rPr lang="cs-CZ" sz="3600" dirty="0" err="1" smtClean="0">
                <a:latin typeface="Arial Black" panose="020B0A04020102020204" pitchFamily="34" charset="0"/>
              </a:rPr>
              <a:t>the</a:t>
            </a:r>
            <a:r>
              <a:rPr lang="cs-CZ" sz="3600" dirty="0" smtClean="0">
                <a:latin typeface="Arial Black" panose="020B0A04020102020204" pitchFamily="34" charset="0"/>
              </a:rPr>
              <a:t> Early Republic </a:t>
            </a:r>
            <a:br>
              <a:rPr lang="cs-CZ" sz="3600" dirty="0" smtClean="0">
                <a:latin typeface="Arial Black" panose="020B0A04020102020204" pitchFamily="34" charset="0"/>
              </a:rPr>
            </a:br>
            <a:r>
              <a:rPr lang="cs-CZ" sz="2800" dirty="0" smtClean="0">
                <a:latin typeface="Arial Black" panose="020B0A04020102020204" pitchFamily="34" charset="0"/>
              </a:rPr>
              <a:t>(1776-1823)</a:t>
            </a:r>
            <a:endParaRPr lang="cs-CZ" sz="2800" dirty="0">
              <a:latin typeface="Arial Black" panose="020B0A04020102020204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304800" y="997526"/>
            <a:ext cx="7121236" cy="60682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000" dirty="0" smtClean="0"/>
              <a:t>The literary discourse of this period </a:t>
            </a:r>
          </a:p>
          <a:p>
            <a:r>
              <a:rPr lang="en-GB" sz="2000" dirty="0" smtClean="0"/>
              <a:t>moulds a new society and  nation – “</a:t>
            </a:r>
            <a:r>
              <a:rPr lang="en-GB" sz="2000" b="1" dirty="0" smtClean="0"/>
              <a:t>invents America</a:t>
            </a:r>
            <a:r>
              <a:rPr lang="en-GB" sz="2000" dirty="0" smtClean="0"/>
              <a:t>” </a:t>
            </a:r>
          </a:p>
          <a:p>
            <a:r>
              <a:rPr lang="en-GB" sz="2000" b="1" dirty="0" smtClean="0"/>
              <a:t>opens a new public space that can exist only in a democratic society</a:t>
            </a:r>
            <a:r>
              <a:rPr lang="en-GB" sz="2000" dirty="0" smtClean="0"/>
              <a:t>, where the relationship between fact and fiction is usually negotiated freely </a:t>
            </a:r>
            <a:r>
              <a:rPr lang="en-GB" sz="2000" b="1" dirty="0" smtClean="0"/>
              <a:t>without the interference of political or religious authorities</a:t>
            </a:r>
            <a:r>
              <a:rPr lang="en-GB" sz="2000" dirty="0" smtClean="0"/>
              <a:t>. </a:t>
            </a:r>
          </a:p>
          <a:p>
            <a:pPr marL="0" indent="0">
              <a:buNone/>
            </a:pPr>
            <a:r>
              <a:rPr lang="en-GB" sz="2000" b="1" dirty="0" smtClean="0"/>
              <a:t>The birth of modern political literature</a:t>
            </a:r>
            <a:r>
              <a:rPr lang="en-GB" sz="2000" dirty="0" smtClean="0"/>
              <a:t> in America is accompanied by </a:t>
            </a:r>
            <a:r>
              <a:rPr lang="en-GB" sz="2000" b="1" dirty="0" smtClean="0"/>
              <a:t>the shaping of modern fiction</a:t>
            </a:r>
            <a:r>
              <a:rPr lang="en-GB" sz="2000" dirty="0" smtClean="0"/>
              <a:t>.</a:t>
            </a:r>
          </a:p>
          <a:p>
            <a:pPr marL="0" indent="0">
              <a:buNone/>
            </a:pPr>
            <a:r>
              <a:rPr lang="en-GB" sz="2000" dirty="0" smtClean="0"/>
              <a:t>The main features of the literature of this period:</a:t>
            </a:r>
          </a:p>
          <a:p>
            <a:r>
              <a:rPr lang="en-GB" sz="2000" b="1" dirty="0" smtClean="0"/>
              <a:t>“Declarations of Independence”</a:t>
            </a:r>
            <a:r>
              <a:rPr lang="en-GB" sz="2000" dirty="0" smtClean="0"/>
              <a:t> – apart from the famous founding document of the US, there are other texts in </a:t>
            </a:r>
            <a:r>
              <a:rPr lang="en-GB" sz="2000" b="1" dirty="0" smtClean="0"/>
              <a:t>linguistics, geography and economics.</a:t>
            </a:r>
          </a:p>
          <a:p>
            <a:r>
              <a:rPr lang="en-GB" sz="2000" b="1" dirty="0" smtClean="0"/>
              <a:t>“The Republic of Letters” </a:t>
            </a:r>
            <a:r>
              <a:rPr lang="en-GB" sz="2000" dirty="0" smtClean="0"/>
              <a:t>– </a:t>
            </a:r>
            <a:r>
              <a:rPr lang="en-GB" sz="2000" b="1" dirty="0" smtClean="0"/>
              <a:t>printed word transforms the public sphere </a:t>
            </a:r>
            <a:r>
              <a:rPr lang="en-GB" sz="2000" dirty="0" smtClean="0"/>
              <a:t>and generates </a:t>
            </a:r>
            <a:r>
              <a:rPr lang="en-GB" sz="2000" b="1" dirty="0" smtClean="0"/>
              <a:t>a new discourse of republicanism: </a:t>
            </a:r>
            <a:r>
              <a:rPr lang="en-GB" sz="2000" dirty="0" smtClean="0"/>
              <a:t>Thomas Paine, </a:t>
            </a:r>
            <a:r>
              <a:rPr lang="en-GB" sz="2000" i="1" dirty="0" smtClean="0"/>
              <a:t>The Federalist.</a:t>
            </a:r>
          </a:p>
          <a:p>
            <a:r>
              <a:rPr lang="en-GB" sz="2000" b="1" dirty="0" smtClean="0"/>
              <a:t>Political novel: </a:t>
            </a:r>
            <a:r>
              <a:rPr lang="en-GB" sz="2000" dirty="0" smtClean="0"/>
              <a:t>Hugh Henry Brackenridge</a:t>
            </a:r>
          </a:p>
          <a:p>
            <a:r>
              <a:rPr lang="en-GB" sz="2000" b="1" dirty="0" smtClean="0"/>
              <a:t>American utopias: </a:t>
            </a:r>
            <a:r>
              <a:rPr lang="en-GB" sz="2000" dirty="0" smtClean="0"/>
              <a:t>Joel Barlow</a:t>
            </a:r>
            <a:endParaRPr lang="en-GB" sz="2000" b="1" dirty="0" smtClean="0"/>
          </a:p>
          <a:p>
            <a:r>
              <a:rPr lang="en-GB" sz="2000" b="1" dirty="0" smtClean="0"/>
              <a:t>Literary reflection of the colonial period: </a:t>
            </a:r>
            <a:r>
              <a:rPr lang="en-GB" sz="2000" dirty="0" smtClean="0"/>
              <a:t>Washington Irving</a:t>
            </a:r>
          </a:p>
        </p:txBody>
      </p:sp>
      <p:pic>
        <p:nvPicPr>
          <p:cNvPr id="7" name="Zástupný symbol pro obsah 6" descr="faith of the founding fathers">
            <a:hlinkClick r:id="rId2"/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869" y="1220092"/>
            <a:ext cx="4698001" cy="3132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ovéPole 7"/>
          <p:cNvSpPr txBox="1"/>
          <p:nvPr/>
        </p:nvSpPr>
        <p:spPr>
          <a:xfrm>
            <a:off x="7447869" y="4352092"/>
            <a:ext cx="472078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Founding</a:t>
            </a:r>
            <a:r>
              <a:rPr lang="cs-CZ" dirty="0" smtClean="0"/>
              <a:t> </a:t>
            </a:r>
            <a:r>
              <a:rPr lang="cs-CZ" dirty="0" err="1" smtClean="0"/>
              <a:t>Fathers</a:t>
            </a:r>
            <a:r>
              <a:rPr lang="cs-CZ" dirty="0" smtClean="0"/>
              <a:t> (</a:t>
            </a:r>
            <a:r>
              <a:rPr lang="cs-CZ" dirty="0" err="1" smtClean="0"/>
              <a:t>nowadays</a:t>
            </a:r>
            <a:r>
              <a:rPr lang="cs-CZ" dirty="0" smtClean="0"/>
              <a:t>: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Founders</a:t>
            </a:r>
            <a:r>
              <a:rPr lang="cs-CZ" dirty="0"/>
              <a:t>)</a:t>
            </a:r>
            <a:endParaRPr lang="cs-CZ" dirty="0" smtClean="0"/>
          </a:p>
          <a:p>
            <a:r>
              <a:rPr lang="cs-CZ" dirty="0" err="1" smtClean="0"/>
              <a:t>Above</a:t>
            </a:r>
            <a:r>
              <a:rPr lang="cs-CZ" dirty="0" smtClean="0"/>
              <a:t>: Benjamin Franklin, George Washington, </a:t>
            </a:r>
          </a:p>
          <a:p>
            <a:r>
              <a:rPr lang="cs-CZ" dirty="0" smtClean="0"/>
              <a:t>John Adams</a:t>
            </a:r>
          </a:p>
          <a:p>
            <a:r>
              <a:rPr lang="cs-CZ" dirty="0" err="1" smtClean="0"/>
              <a:t>Below</a:t>
            </a:r>
            <a:r>
              <a:rPr lang="cs-CZ" dirty="0" smtClean="0"/>
              <a:t>: John </a:t>
            </a:r>
            <a:r>
              <a:rPr lang="cs-CZ" dirty="0" err="1" smtClean="0"/>
              <a:t>Jay</a:t>
            </a:r>
            <a:r>
              <a:rPr lang="cs-CZ" dirty="0" smtClean="0"/>
              <a:t>, Alexander </a:t>
            </a:r>
            <a:r>
              <a:rPr lang="cs-CZ" dirty="0" err="1" smtClean="0"/>
              <a:t>Hamilton</a:t>
            </a:r>
            <a:r>
              <a:rPr lang="cs-CZ" dirty="0" smtClean="0"/>
              <a:t>, James </a:t>
            </a:r>
          </a:p>
          <a:p>
            <a:r>
              <a:rPr lang="cs-CZ" dirty="0" err="1" smtClean="0"/>
              <a:t>Madison</a:t>
            </a:r>
            <a:r>
              <a:rPr lang="cs-CZ" dirty="0" smtClean="0"/>
              <a:t>, Thomas </a:t>
            </a:r>
            <a:r>
              <a:rPr lang="cs-CZ" dirty="0" err="1" smtClean="0"/>
              <a:t>Jefferson</a:t>
            </a:r>
            <a:endParaRPr lang="cs-CZ" dirty="0" smtClean="0"/>
          </a:p>
          <a:p>
            <a:r>
              <a:rPr lang="cs-CZ" dirty="0" err="1" smtClean="0"/>
              <a:t>Other</a:t>
            </a:r>
            <a:r>
              <a:rPr lang="cs-CZ" dirty="0" smtClean="0"/>
              <a:t> </a:t>
            </a:r>
            <a:r>
              <a:rPr lang="cs-CZ" dirty="0" err="1" smtClean="0"/>
              <a:t>Founders</a:t>
            </a:r>
            <a:r>
              <a:rPr lang="cs-CZ" dirty="0" smtClean="0"/>
              <a:t>: Robert R. </a:t>
            </a:r>
            <a:r>
              <a:rPr lang="cs-CZ" dirty="0" err="1" smtClean="0"/>
              <a:t>Livingston</a:t>
            </a:r>
            <a:r>
              <a:rPr lang="cs-CZ" dirty="0" smtClean="0"/>
              <a:t>, </a:t>
            </a:r>
            <a:r>
              <a:rPr lang="cs-CZ" dirty="0" err="1" smtClean="0"/>
              <a:t>Peyton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Randolph</a:t>
            </a:r>
            <a:r>
              <a:rPr lang="cs-CZ" dirty="0" smtClean="0"/>
              <a:t>, Richard Henry </a:t>
            </a:r>
            <a:r>
              <a:rPr lang="cs-CZ" dirty="0" err="1" smtClean="0"/>
              <a:t>Lee</a:t>
            </a:r>
            <a:r>
              <a:rPr lang="cs-CZ" dirty="0" smtClean="0"/>
              <a:t>, John </a:t>
            </a:r>
            <a:r>
              <a:rPr lang="cs-CZ" dirty="0" err="1" smtClean="0"/>
              <a:t>Hancock</a:t>
            </a:r>
            <a:r>
              <a:rPr lang="cs-CZ" dirty="0" smtClean="0"/>
              <a:t>,</a:t>
            </a:r>
          </a:p>
          <a:p>
            <a:r>
              <a:rPr lang="cs-CZ" dirty="0" smtClean="0"/>
              <a:t>John </a:t>
            </a:r>
            <a:r>
              <a:rPr lang="cs-CZ" dirty="0" err="1" smtClean="0"/>
              <a:t>Dickinson</a:t>
            </a:r>
            <a:r>
              <a:rPr lang="cs-CZ" dirty="0" smtClean="0"/>
              <a:t>, Henry </a:t>
            </a:r>
            <a:r>
              <a:rPr lang="cs-CZ" dirty="0" err="1" smtClean="0"/>
              <a:t>Laurens</a:t>
            </a:r>
            <a:r>
              <a:rPr lang="cs-CZ" dirty="0" smtClean="0"/>
              <a:t>, Roger </a:t>
            </a:r>
            <a:r>
              <a:rPr lang="cs-CZ" dirty="0" err="1" smtClean="0"/>
              <a:t>Sherman</a:t>
            </a:r>
            <a:r>
              <a:rPr lang="cs-CZ" dirty="0" smtClean="0"/>
              <a:t>,</a:t>
            </a:r>
          </a:p>
          <a:p>
            <a:r>
              <a:rPr lang="cs-CZ" dirty="0" smtClean="0"/>
              <a:t>Robert Morris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0669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"/>
            <a:ext cx="10515600" cy="750012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smtClean="0">
                <a:latin typeface="Arial Black" panose="020B0A04020102020204" pitchFamily="34" charset="0"/>
              </a:rPr>
              <a:t>“</a:t>
            </a:r>
            <a:r>
              <a:rPr lang="cs-CZ" sz="3600" b="1" dirty="0" err="1" smtClean="0">
                <a:latin typeface="Arial Black" panose="020B0A04020102020204" pitchFamily="34" charset="0"/>
              </a:rPr>
              <a:t>Declarations</a:t>
            </a:r>
            <a:r>
              <a:rPr lang="cs-CZ" sz="3600" b="1" dirty="0" smtClean="0">
                <a:latin typeface="Arial Black" panose="020B0A04020102020204" pitchFamily="34" charset="0"/>
              </a:rPr>
              <a:t> </a:t>
            </a:r>
            <a:r>
              <a:rPr lang="cs-CZ" sz="3600" b="1" dirty="0" err="1" smtClean="0">
                <a:latin typeface="Arial Black" panose="020B0A04020102020204" pitchFamily="34" charset="0"/>
              </a:rPr>
              <a:t>of</a:t>
            </a:r>
            <a:r>
              <a:rPr lang="cs-CZ" sz="3600" b="1" dirty="0" smtClean="0">
                <a:latin typeface="Arial Black" panose="020B0A04020102020204" pitchFamily="34" charset="0"/>
              </a:rPr>
              <a:t> </a:t>
            </a:r>
            <a:r>
              <a:rPr lang="cs-CZ" sz="3600" b="1" dirty="0" err="1" smtClean="0">
                <a:latin typeface="Arial Black" panose="020B0A04020102020204" pitchFamily="34" charset="0"/>
              </a:rPr>
              <a:t>Independence</a:t>
            </a:r>
            <a:r>
              <a:rPr lang="cs-CZ" sz="3600" b="1" dirty="0" smtClean="0">
                <a:latin typeface="Arial Black" panose="020B0A04020102020204" pitchFamily="34" charset="0"/>
              </a:rPr>
              <a:t>”</a:t>
            </a:r>
            <a:endParaRPr lang="cs-CZ" sz="3600" dirty="0"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0" y="616449"/>
            <a:ext cx="8393985" cy="6421349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800" dirty="0" smtClean="0"/>
              <a:t>After the Revolution, many works, such as </a:t>
            </a:r>
            <a:r>
              <a:rPr lang="en-GB" sz="1800" b="1" i="1" dirty="0" smtClean="0"/>
              <a:t>The American Universal Geography </a:t>
            </a:r>
            <a:r>
              <a:rPr lang="en-GB" sz="1800" dirty="0" smtClean="0"/>
              <a:t>(1789-1793) by </a:t>
            </a:r>
            <a:r>
              <a:rPr lang="en-GB" sz="1800" b="1" dirty="0" err="1" smtClean="0"/>
              <a:t>Jedediah</a:t>
            </a:r>
            <a:r>
              <a:rPr lang="en-GB" sz="1800" b="1" dirty="0" smtClean="0"/>
              <a:t> Morse</a:t>
            </a:r>
            <a:r>
              <a:rPr lang="en-GB" sz="1800" dirty="0" smtClean="0"/>
              <a:t> (1761-1826),</a:t>
            </a:r>
            <a:r>
              <a:rPr lang="en-GB" sz="1800" b="1" dirty="0" smtClean="0"/>
              <a:t> the Preface to </a:t>
            </a:r>
            <a:r>
              <a:rPr lang="en-GB" sz="1800" b="1" i="1" dirty="0" smtClean="0"/>
              <a:t>A Compendious Dictionary of the English Language </a:t>
            </a:r>
            <a:r>
              <a:rPr lang="en-GB" sz="1800" dirty="0" smtClean="0"/>
              <a:t>(1806) by </a:t>
            </a:r>
            <a:r>
              <a:rPr lang="en-GB" sz="1800" b="1" dirty="0" smtClean="0"/>
              <a:t>Noah Webster </a:t>
            </a:r>
            <a:r>
              <a:rPr lang="en-GB" sz="1800" dirty="0" smtClean="0"/>
              <a:t>(1758-1843), and an economic pamphlet by </a:t>
            </a:r>
            <a:r>
              <a:rPr lang="en-GB" sz="1800" b="1" dirty="0" err="1" smtClean="0"/>
              <a:t>Tench</a:t>
            </a:r>
            <a:r>
              <a:rPr lang="en-GB" sz="1800" b="1" dirty="0" smtClean="0"/>
              <a:t> </a:t>
            </a:r>
            <a:r>
              <a:rPr lang="en-GB" sz="1800" b="1" dirty="0" err="1" smtClean="0"/>
              <a:t>Coxe</a:t>
            </a:r>
            <a:r>
              <a:rPr lang="en-GB" sz="1800" dirty="0" smtClean="0"/>
              <a:t> (1755-1824), entitled </a:t>
            </a:r>
            <a:r>
              <a:rPr lang="en-GB" sz="1800" b="1" i="1" dirty="0" smtClean="0"/>
              <a:t>A View of the United States of America</a:t>
            </a:r>
            <a:r>
              <a:rPr lang="en-GB" sz="1800" i="1" dirty="0" smtClean="0"/>
              <a:t> </a:t>
            </a:r>
            <a:r>
              <a:rPr lang="en-GB" sz="1800" dirty="0" smtClean="0"/>
              <a:t>(1794), </a:t>
            </a:r>
            <a:r>
              <a:rPr lang="en-GB" sz="1800" b="1" dirty="0" smtClean="0"/>
              <a:t>adopt the rhetorical and structural model of the Declaration of Independence</a:t>
            </a:r>
            <a:r>
              <a:rPr lang="en-GB" sz="1800" dirty="0" smtClean="0"/>
              <a:t>. All these works rehearse </a:t>
            </a:r>
            <a:r>
              <a:rPr lang="en-GB" sz="1800" b="1" dirty="0" smtClean="0"/>
              <a:t>discourses of harmonization, consolidation, and unification</a:t>
            </a:r>
            <a:r>
              <a:rPr lang="en-GB" sz="1800" dirty="0" smtClean="0"/>
              <a:t> that </a:t>
            </a:r>
            <a:r>
              <a:rPr lang="en-GB" sz="1800" b="1" dirty="0" smtClean="0"/>
              <a:t>invent the forces </a:t>
            </a:r>
            <a:r>
              <a:rPr lang="en-GB" sz="1800" b="1" dirty="0" err="1" smtClean="0"/>
              <a:t>mo</a:t>
            </a:r>
            <a:r>
              <a:rPr lang="cs-CZ" sz="1800" b="1" dirty="0" smtClean="0"/>
              <a:t>u</a:t>
            </a:r>
            <a:r>
              <a:rPr lang="en-GB" sz="1800" b="1" dirty="0" err="1" smtClean="0"/>
              <a:t>lding</a:t>
            </a:r>
            <a:r>
              <a:rPr lang="en-GB" sz="1800" b="1" dirty="0" smtClean="0"/>
              <a:t> the new nation</a:t>
            </a:r>
            <a:r>
              <a:rPr lang="en-GB" sz="1800" dirty="0" smtClean="0"/>
              <a:t>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1800" b="1" dirty="0" smtClean="0"/>
              <a:t>nature</a:t>
            </a:r>
            <a:r>
              <a:rPr lang="en-GB" sz="1800" dirty="0" smtClean="0"/>
              <a:t> as an </a:t>
            </a:r>
            <a:r>
              <a:rPr lang="en-GB" sz="1800" b="1" dirty="0" smtClean="0"/>
              <a:t>environment</a:t>
            </a:r>
            <a:r>
              <a:rPr lang="en-GB" sz="1800" dirty="0" smtClean="0"/>
              <a:t> and the collective nature of the </a:t>
            </a:r>
            <a:r>
              <a:rPr lang="en-GB" sz="1800" b="1" dirty="0" smtClean="0"/>
              <a:t>people</a:t>
            </a:r>
            <a:r>
              <a:rPr lang="en-GB" sz="1800" dirty="0" smtClean="0"/>
              <a:t>,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1800" b="1" dirty="0" smtClean="0"/>
              <a:t>language </a:t>
            </a:r>
            <a:r>
              <a:rPr lang="en-GB" sz="1800" dirty="0" smtClean="0"/>
              <a:t>as a natural and divine authority, and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1800" b="1" dirty="0" smtClean="0"/>
              <a:t>economy</a:t>
            </a:r>
            <a:r>
              <a:rPr lang="en-GB" sz="1800" dirty="0" smtClean="0"/>
              <a:t> as a new communal bond that substitutes religion.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200" b="1" dirty="0" smtClean="0">
                <a:solidFill>
                  <a:srgbClr val="7030A0"/>
                </a:solidFill>
              </a:rPr>
              <a:t>The Declaration of Independence (1776)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1800" dirty="0" smtClean="0"/>
              <a:t>Represents a </a:t>
            </a:r>
            <a:r>
              <a:rPr lang="en-GB" sz="1800" b="1" dirty="0" smtClean="0"/>
              <a:t>discourse called “the invention of America”</a:t>
            </a:r>
            <a:r>
              <a:rPr lang="en-GB" sz="1800" dirty="0" smtClean="0"/>
              <a:t>, which consists in </a:t>
            </a:r>
            <a:r>
              <a:rPr lang="en-GB" sz="1800" b="1" dirty="0" smtClean="0"/>
              <a:t>naming the nation</a:t>
            </a:r>
            <a:r>
              <a:rPr lang="en-GB" sz="1800" dirty="0" smtClean="0"/>
              <a:t> not as “a found object, but </a:t>
            </a:r>
            <a:r>
              <a:rPr lang="en-GB" sz="1800" b="1" dirty="0" smtClean="0"/>
              <a:t>as a contrived thing</a:t>
            </a:r>
            <a:r>
              <a:rPr lang="en-GB" sz="1800" dirty="0" smtClean="0"/>
              <a:t>,” a “product of the mind” (Gary Wills)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1800" dirty="0" smtClean="0"/>
              <a:t>Represents</a:t>
            </a:r>
            <a:r>
              <a:rPr lang="en-GB" sz="1800" b="1" dirty="0" smtClean="0"/>
              <a:t> nature as the agent legitimizing the new political power</a:t>
            </a:r>
            <a:r>
              <a:rPr lang="en-GB" sz="1800" dirty="0" smtClean="0"/>
              <a:t>: “it becomes necessary for one people […] to assume among the powers of the earth the separate and equal station to which the laws of nature and nature’s God entitle them.” This power consists in: </a:t>
            </a:r>
          </a:p>
          <a:p>
            <a:pPr marL="2304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800" dirty="0" smtClean="0"/>
              <a:t>- </a:t>
            </a:r>
            <a:r>
              <a:rPr lang="en-GB" sz="1800" b="1" dirty="0" smtClean="0"/>
              <a:t>the identity of the new nation</a:t>
            </a:r>
            <a:r>
              <a:rPr lang="en-GB" sz="1800" dirty="0" smtClean="0"/>
              <a:t>, </a:t>
            </a:r>
            <a:r>
              <a:rPr lang="en-GB" sz="1800" b="1" dirty="0" smtClean="0"/>
              <a:t>its differences from other nations </a:t>
            </a:r>
            <a:r>
              <a:rPr lang="en-GB" sz="1800" dirty="0" smtClean="0"/>
              <a:t>(nature vs. tradition)</a:t>
            </a:r>
            <a:endParaRPr lang="en-GB" sz="1800" b="1" dirty="0" smtClean="0"/>
          </a:p>
          <a:p>
            <a:pPr marL="2304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800" dirty="0" smtClean="0"/>
              <a:t>- </a:t>
            </a:r>
            <a:r>
              <a:rPr lang="en-GB" sz="1800" b="1" dirty="0" smtClean="0"/>
              <a:t>the sovereignty </a:t>
            </a:r>
            <a:r>
              <a:rPr lang="en-GB" sz="1800" dirty="0" smtClean="0"/>
              <a:t>(‘the separate and equal station’ assumed ‘among the powers of the earth’)</a:t>
            </a:r>
          </a:p>
          <a:p>
            <a:pPr marL="2304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800" dirty="0" smtClean="0"/>
              <a:t>- </a:t>
            </a:r>
            <a:r>
              <a:rPr lang="en-GB" sz="1800" b="1" dirty="0" smtClean="0"/>
              <a:t>the providential mission of the new nation</a:t>
            </a:r>
            <a:r>
              <a:rPr lang="en-GB" sz="1800" dirty="0" smtClean="0"/>
              <a:t> (‘with a firm reliance on the protection of divine providence’).</a:t>
            </a:r>
            <a:endParaRPr lang="en-GB" sz="1800" b="1" dirty="0">
              <a:solidFill>
                <a:srgbClr val="7030A0"/>
              </a:solidFill>
            </a:endParaRPr>
          </a:p>
        </p:txBody>
      </p:sp>
      <p:pic>
        <p:nvPicPr>
          <p:cNvPr id="5" name="Zástupný symbol pro obsah 4" descr="Image 2 of 4 for THE AMERICAN UNIVERSAL GEOGRAPHY, or, A View of the Present State of all the Empires, Kingdoms, States, and Republics in the Known World...Part II. Containing a Geographical Description of the Eastern Continent and Islands.">
            <a:hlinkClick r:id="rId2" tooltip="&quot;THE AMERICAN UNIVERSAL GEOGRAPHY, or, A View of the Present State of all the Empires, Kingdoms, States, and Republics in the Known World...Part II. Containing a Geographical Description of the Eastern Continent and Islands.&quot;"/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0875" y="557954"/>
            <a:ext cx="2007226" cy="345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430" y="3436419"/>
            <a:ext cx="2160000" cy="3361470"/>
          </a:xfrm>
          <a:prstGeom prst="rect">
            <a:avLst/>
          </a:prstGeom>
        </p:spPr>
      </p:pic>
      <p:pic>
        <p:nvPicPr>
          <p:cNvPr id="1026" name="Picture 2" descr="https://upload.wikimedia.org/wikipedia/commons/8/8f/United_States_Declaration_of_Independenc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430" y="616449"/>
            <a:ext cx="2160000" cy="281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10350187" y="4057233"/>
            <a:ext cx="1981376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Above: </a:t>
            </a:r>
          </a:p>
          <a:p>
            <a:r>
              <a:rPr lang="en-GB" sz="1600" dirty="0" smtClean="0"/>
              <a:t>the Declaration of</a:t>
            </a:r>
          </a:p>
          <a:p>
            <a:r>
              <a:rPr lang="en-GB" sz="1600" dirty="0" smtClean="0"/>
              <a:t>Independence; </a:t>
            </a:r>
            <a:r>
              <a:rPr lang="en-GB" sz="1600" i="1" dirty="0" smtClean="0"/>
              <a:t>The</a:t>
            </a:r>
          </a:p>
          <a:p>
            <a:r>
              <a:rPr lang="en-GB" sz="1600" i="1" dirty="0" smtClean="0"/>
              <a:t>American Universal</a:t>
            </a:r>
          </a:p>
          <a:p>
            <a:r>
              <a:rPr lang="en-GB" sz="1600" i="1" dirty="0" smtClean="0"/>
              <a:t>Geography</a:t>
            </a:r>
            <a:r>
              <a:rPr lang="en-GB" sz="1600" dirty="0" smtClean="0"/>
              <a:t> by Morse;</a:t>
            </a:r>
          </a:p>
          <a:p>
            <a:r>
              <a:rPr lang="en-GB" sz="1600" dirty="0" smtClean="0"/>
              <a:t>Below:</a:t>
            </a:r>
          </a:p>
          <a:p>
            <a:r>
              <a:rPr lang="en-GB" sz="1600" dirty="0" smtClean="0"/>
              <a:t>Frontispiece to </a:t>
            </a:r>
          </a:p>
          <a:p>
            <a:r>
              <a:rPr lang="en-GB" sz="1600" dirty="0" smtClean="0"/>
              <a:t>Webster‘s </a:t>
            </a:r>
            <a:endParaRPr lang="en-GB" sz="1600" i="1" dirty="0" smtClean="0"/>
          </a:p>
          <a:p>
            <a:r>
              <a:rPr lang="en-GB" sz="1600" i="1" dirty="0" smtClean="0"/>
              <a:t>A Compendious</a:t>
            </a:r>
          </a:p>
          <a:p>
            <a:r>
              <a:rPr lang="en-GB" sz="1600" i="1" dirty="0" smtClean="0"/>
              <a:t>Dictionary of English</a:t>
            </a:r>
          </a:p>
          <a:p>
            <a:r>
              <a:rPr lang="en-GB" sz="1600" i="1" dirty="0" smtClean="0"/>
              <a:t>Language</a:t>
            </a:r>
            <a:endParaRPr lang="en-GB" sz="1600" i="1" dirty="0"/>
          </a:p>
        </p:txBody>
      </p:sp>
    </p:spTree>
    <p:extLst>
      <p:ext uri="{BB962C8B-B14F-4D97-AF65-F5344CB8AC3E}">
        <p14:creationId xmlns:p14="http://schemas.microsoft.com/office/powerpoint/2010/main" val="2116496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54303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 smtClean="0">
                <a:latin typeface="Arial Black" panose="020B0A04020102020204" pitchFamily="34" charset="0"/>
              </a:rPr>
              <a:t>The Declaration of Independence</a:t>
            </a:r>
            <a:r>
              <a:rPr lang="cs-CZ" sz="3600" b="1" dirty="0" smtClean="0">
                <a:latin typeface="Arial Black" panose="020B0A04020102020204" pitchFamily="34" charset="0"/>
              </a:rPr>
              <a:t> 1</a:t>
            </a:r>
            <a:r>
              <a:rPr lang="en-GB" sz="3600" b="1" dirty="0" smtClean="0">
                <a:latin typeface="Arial Black" panose="020B0A04020102020204" pitchFamily="34" charset="0"/>
              </a:rPr>
              <a:t>: </a:t>
            </a:r>
            <a:br>
              <a:rPr lang="en-GB" sz="3600" b="1" dirty="0" smtClean="0">
                <a:latin typeface="Arial Black" panose="020B0A04020102020204" pitchFamily="34" charset="0"/>
              </a:rPr>
            </a:br>
            <a:r>
              <a:rPr lang="en-GB" sz="3200" b="1" dirty="0" smtClean="0">
                <a:latin typeface="Arial Black" panose="020B0A04020102020204" pitchFamily="34" charset="0"/>
              </a:rPr>
              <a:t>Nature, History, and the New Nation</a:t>
            </a:r>
            <a:endParaRPr lang="en-GB" sz="3200" dirty="0"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0" y="997528"/>
            <a:ext cx="9158597" cy="5925369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6800" dirty="0" smtClean="0"/>
              <a:t>Though the </a:t>
            </a:r>
            <a:r>
              <a:rPr lang="en-GB" sz="6800" b="1" dirty="0" smtClean="0"/>
              <a:t>new American identity</a:t>
            </a:r>
            <a:r>
              <a:rPr lang="en-GB" sz="6800" dirty="0" smtClean="0"/>
              <a:t> seems derived from the</a:t>
            </a:r>
            <a:r>
              <a:rPr lang="en-GB" sz="6800" b="1" dirty="0" smtClean="0"/>
              <a:t> </a:t>
            </a:r>
            <a:r>
              <a:rPr lang="en-GB" sz="6800" b="1" i="1" dirty="0" smtClean="0"/>
              <a:t>laws of human nature</a:t>
            </a:r>
            <a:r>
              <a:rPr lang="en-GB" sz="6800" i="1" dirty="0" smtClean="0"/>
              <a:t> </a:t>
            </a:r>
            <a:r>
              <a:rPr lang="en-GB" sz="6800" dirty="0" smtClean="0"/>
              <a:t>(one of the universal categories of the Enlightenment thought, implying </a:t>
            </a:r>
            <a:r>
              <a:rPr lang="en-GB" sz="6800" i="1" dirty="0" smtClean="0"/>
              <a:t>uniformity</a:t>
            </a:r>
            <a:r>
              <a:rPr lang="en-GB" sz="6800" dirty="0" smtClean="0"/>
              <a:t>, or sameness everywhere), the </a:t>
            </a:r>
            <a:r>
              <a:rPr lang="en-GB" sz="6800" b="1" i="1" dirty="0" smtClean="0"/>
              <a:t>Declaration </a:t>
            </a:r>
            <a:r>
              <a:rPr lang="en-GB" sz="6800" b="1" dirty="0" smtClean="0"/>
              <a:t> converts the sameness of these laws into the otherness of the new nation</a:t>
            </a:r>
            <a:r>
              <a:rPr lang="en-GB" sz="6800" dirty="0" smtClean="0"/>
              <a:t>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6800" b="1" dirty="0" smtClean="0"/>
              <a:t>The laws of nature do not account for “the history of the present king of Great Britain </a:t>
            </a:r>
            <a:r>
              <a:rPr lang="en-GB" sz="6800" dirty="0" smtClean="0"/>
              <a:t>… a history of repeated injuries &amp; usurpations”.</a:t>
            </a:r>
            <a:r>
              <a:rPr lang="en-GB" sz="6800" b="1" dirty="0" smtClean="0"/>
              <a:t> </a:t>
            </a:r>
            <a:r>
              <a:rPr lang="en-GB" sz="6800" dirty="0" smtClean="0"/>
              <a:t>The Enlightenment use of nature as the engine for attacking the authority of tradition is transformed into a specific </a:t>
            </a:r>
            <a:r>
              <a:rPr lang="en-GB" sz="6800" b="1" dirty="0" smtClean="0"/>
              <a:t>U.S. ideological use of nature as an authority against the “traditions of Europe.“ </a:t>
            </a:r>
            <a:r>
              <a:rPr lang="en-GB" sz="6800" dirty="0" smtClean="0"/>
              <a:t>Thus, </a:t>
            </a:r>
            <a:r>
              <a:rPr lang="en-GB" sz="6800" b="1" dirty="0" smtClean="0"/>
              <a:t>the virtues and bonds of kinship, which seemed natural, are seen as the matter of the past and of history</a:t>
            </a:r>
            <a:r>
              <a:rPr lang="en-GB" sz="6800" dirty="0" smtClean="0"/>
              <a:t>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6800" dirty="0" smtClean="0"/>
              <a:t>The </a:t>
            </a:r>
            <a:r>
              <a:rPr lang="en-GB" sz="6800" i="1" dirty="0" smtClean="0"/>
              <a:t>Declaration </a:t>
            </a:r>
            <a:r>
              <a:rPr lang="en-GB" sz="6800" b="1" dirty="0" smtClean="0"/>
              <a:t>condemns  the “history of the present king of Great Britain</a:t>
            </a:r>
            <a:r>
              <a:rPr lang="en-GB" sz="6800" dirty="0" smtClean="0"/>
              <a:t>“ (George III). Its  second part contains</a:t>
            </a:r>
            <a:r>
              <a:rPr lang="en-GB" sz="6800" b="1" dirty="0" smtClean="0"/>
              <a:t> a catalogue of the crimes and grievances committed by the King</a:t>
            </a:r>
            <a:r>
              <a:rPr lang="en-GB" sz="6800" dirty="0" smtClean="0"/>
              <a:t>, who becomes </a:t>
            </a:r>
            <a:r>
              <a:rPr lang="cs-CZ" sz="6800" dirty="0"/>
              <a:t>a</a:t>
            </a:r>
            <a:r>
              <a:rPr lang="en-GB" sz="6800" b="1" dirty="0" smtClean="0"/>
              <a:t> symbol of injustice of the British against the colonists</a:t>
            </a:r>
            <a:r>
              <a:rPr lang="en-GB" sz="6800" dirty="0" smtClean="0"/>
              <a:t>.  According to the </a:t>
            </a:r>
            <a:r>
              <a:rPr lang="en-GB" sz="6800" i="1" dirty="0" smtClean="0"/>
              <a:t>Declaration</a:t>
            </a:r>
            <a:r>
              <a:rPr lang="en-GB" sz="6800" dirty="0" smtClean="0"/>
              <a:t>, </a:t>
            </a:r>
            <a:r>
              <a:rPr lang="en-GB" sz="6800" b="1" dirty="0" smtClean="0"/>
              <a:t>the King “has waged cruel war against </a:t>
            </a:r>
            <a:r>
              <a:rPr lang="en-GB" sz="6800" b="1" i="1" dirty="0" smtClean="0"/>
              <a:t>human nature itself</a:t>
            </a:r>
            <a:r>
              <a:rPr lang="en-GB" sz="6800" b="1" dirty="0" smtClean="0"/>
              <a:t>, violating its most sacred rights of life and liberty.</a:t>
            </a:r>
            <a:r>
              <a:rPr lang="en-GB" sz="6800" dirty="0" smtClean="0"/>
              <a:t>”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6800" dirty="0" smtClean="0"/>
              <a:t>In the </a:t>
            </a:r>
            <a:r>
              <a:rPr lang="en-GB" sz="6800" i="1" dirty="0" smtClean="0"/>
              <a:t>Declaration,</a:t>
            </a:r>
            <a:r>
              <a:rPr lang="en-GB" sz="6800" dirty="0" smtClean="0"/>
              <a:t> </a:t>
            </a:r>
            <a:r>
              <a:rPr lang="en-GB" sz="6800" b="1" dirty="0" smtClean="0"/>
              <a:t>human nature</a:t>
            </a:r>
            <a:r>
              <a:rPr lang="en-GB" sz="6800" dirty="0" smtClean="0"/>
              <a:t>, as </a:t>
            </a:r>
            <a:r>
              <a:rPr lang="en-GB" sz="6800" b="1" dirty="0" smtClean="0"/>
              <a:t>a universal value, is contrasted with the particular value of traditions and feudal bonds which have lost their meaning</a:t>
            </a:r>
            <a:r>
              <a:rPr lang="en-GB" sz="6800" dirty="0" smtClean="0"/>
              <a:t> in the course of history.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6800" dirty="0" smtClean="0"/>
              <a:t>In privileging America as the political space in which the demands of suffering ‘human nature’ can be satisfied, </a:t>
            </a:r>
            <a:r>
              <a:rPr lang="en-GB" sz="6800" b="1" dirty="0" smtClean="0"/>
              <a:t>the </a:t>
            </a:r>
            <a:r>
              <a:rPr lang="en-GB" sz="6800" b="1" i="1" dirty="0" smtClean="0"/>
              <a:t>Declaration </a:t>
            </a:r>
            <a:r>
              <a:rPr lang="en-GB" sz="6800" b="1" dirty="0" smtClean="0"/>
              <a:t>defines the nascent nation as standing outside history</a:t>
            </a:r>
            <a:r>
              <a:rPr lang="en-GB" sz="6800" dirty="0" smtClean="0"/>
              <a:t>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6800" dirty="0" smtClean="0"/>
              <a:t>The opening words of the </a:t>
            </a:r>
            <a:r>
              <a:rPr lang="en-GB" sz="6800" i="1" dirty="0" smtClean="0"/>
              <a:t>Declaration</a:t>
            </a:r>
            <a:r>
              <a:rPr lang="en-GB" sz="6800" dirty="0" smtClean="0"/>
              <a:t>-“when in the course of human events it becomes necessary“-indicate </a:t>
            </a:r>
            <a:r>
              <a:rPr lang="en-GB" sz="6800" b="1" dirty="0" smtClean="0"/>
              <a:t>the agency of nature</a:t>
            </a:r>
            <a:r>
              <a:rPr lang="en-GB" sz="6800" dirty="0" smtClean="0"/>
              <a:t> (“general course of nature in human actions”). In this way, the Declaration lays</a:t>
            </a:r>
            <a:r>
              <a:rPr lang="en-GB" sz="6800" b="1" dirty="0" smtClean="0"/>
              <a:t> the foundation for the U.S. nationality on the nature’s otherness</a:t>
            </a:r>
            <a:r>
              <a:rPr lang="en-GB" sz="6800" dirty="0" smtClean="0"/>
              <a:t> conceived and explained as</a:t>
            </a:r>
            <a:r>
              <a:rPr lang="en-GB" sz="6800" b="1" dirty="0" smtClean="0"/>
              <a:t> something more powerful and desirable than historical necessity</a:t>
            </a:r>
            <a:r>
              <a:rPr lang="en-GB" sz="6800" dirty="0" smtClean="0"/>
              <a:t>, </a:t>
            </a:r>
            <a:r>
              <a:rPr lang="en-GB" sz="6800" b="1" dirty="0" smtClean="0"/>
              <a:t>more universal than historical narratives, and more just and moral than the authority of tradition and kinship.</a:t>
            </a:r>
            <a:r>
              <a:rPr lang="cs-CZ" sz="4900" dirty="0" smtClean="0"/>
              <a:t>	</a:t>
            </a:r>
            <a:r>
              <a:rPr lang="cs-CZ" sz="3200" dirty="0" smtClean="0"/>
              <a:t>				</a:t>
            </a:r>
            <a:endParaRPr lang="cs-CZ" sz="3200" dirty="0"/>
          </a:p>
        </p:txBody>
      </p:sp>
      <p:pic>
        <p:nvPicPr>
          <p:cNvPr id="1026" name="Picture 2" descr="https://upload.wikimedia.org/wikipedia/commons/d/d6/Writing_the_Declaration_of_Independence_1776_cph.3g099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6626" y="1154303"/>
            <a:ext cx="3077346" cy="41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9136626" y="5445569"/>
            <a:ext cx="3055374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700" dirty="0" smtClean="0"/>
              <a:t>Imaginary representation of</a:t>
            </a:r>
          </a:p>
          <a:p>
            <a:pPr algn="ctr"/>
            <a:r>
              <a:rPr lang="en-GB" sz="1700" dirty="0" smtClean="0"/>
              <a:t>Benjamin Franklin, John Adams,</a:t>
            </a:r>
          </a:p>
          <a:p>
            <a:pPr algn="ctr"/>
            <a:r>
              <a:rPr lang="en-GB" sz="1700" dirty="0" smtClean="0"/>
              <a:t>and Thomas Jefferson discussing Jefferson‘s draft</a:t>
            </a:r>
            <a:r>
              <a:rPr lang="cs-CZ" sz="1700" dirty="0" smtClean="0"/>
              <a:t> </a:t>
            </a:r>
            <a:r>
              <a:rPr lang="en-GB" sz="1700" dirty="0" smtClean="0"/>
              <a:t>of the </a:t>
            </a:r>
            <a:r>
              <a:rPr lang="en-GB" sz="1700" i="1" dirty="0" smtClean="0"/>
              <a:t>Declaration</a:t>
            </a:r>
            <a:r>
              <a:rPr lang="en-GB" sz="1700" dirty="0" smtClean="0"/>
              <a:t> </a:t>
            </a:r>
            <a:r>
              <a:rPr lang="cs-CZ" sz="1700" dirty="0" smtClean="0"/>
              <a:t>(J.L.G. </a:t>
            </a:r>
            <a:r>
              <a:rPr lang="cs-CZ" sz="1700" dirty="0" err="1" smtClean="0"/>
              <a:t>Ferris</a:t>
            </a:r>
            <a:r>
              <a:rPr lang="cs-CZ" sz="1700" smtClean="0"/>
              <a:t>, 1900)</a:t>
            </a:r>
            <a:endParaRPr lang="en-GB" sz="1700" dirty="0"/>
          </a:p>
        </p:txBody>
      </p:sp>
    </p:spTree>
    <p:extLst>
      <p:ext uri="{BB962C8B-B14F-4D97-AF65-F5344CB8AC3E}">
        <p14:creationId xmlns:p14="http://schemas.microsoft.com/office/powerpoint/2010/main" val="760888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7165" y="0"/>
            <a:ext cx="11425380" cy="1154545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>
                <a:latin typeface="Arial Black" panose="020B0A04020102020204" pitchFamily="34" charset="0"/>
              </a:rPr>
              <a:t>The Declaration of Independence</a:t>
            </a:r>
            <a:r>
              <a:rPr lang="cs-CZ" sz="3600" b="1" dirty="0">
                <a:latin typeface="Arial Black" panose="020B0A04020102020204" pitchFamily="34" charset="0"/>
              </a:rPr>
              <a:t> </a:t>
            </a:r>
            <a:r>
              <a:rPr lang="cs-CZ" sz="3600" b="1" dirty="0" smtClean="0">
                <a:latin typeface="Arial Black" panose="020B0A04020102020204" pitchFamily="34" charset="0"/>
              </a:rPr>
              <a:t>2</a:t>
            </a:r>
            <a:r>
              <a:rPr lang="en-GB" sz="3600" b="1" dirty="0" smtClean="0">
                <a:latin typeface="Arial Black" panose="020B0A04020102020204" pitchFamily="34" charset="0"/>
              </a:rPr>
              <a:t>: </a:t>
            </a:r>
            <a:r>
              <a:rPr lang="en-GB" sz="3600" b="1" dirty="0">
                <a:latin typeface="Arial Black" panose="020B0A04020102020204" pitchFamily="34" charset="0"/>
              </a:rPr>
              <a:t/>
            </a:r>
            <a:br>
              <a:rPr lang="en-GB" sz="3600" b="1" dirty="0">
                <a:latin typeface="Arial Black" panose="020B0A04020102020204" pitchFamily="34" charset="0"/>
              </a:rPr>
            </a:br>
            <a:r>
              <a:rPr lang="en-GB" sz="3200" b="1" dirty="0" err="1" smtClean="0">
                <a:latin typeface="Arial Black" panose="020B0A04020102020204" pitchFamily="34" charset="0"/>
              </a:rPr>
              <a:t>Natur</a:t>
            </a:r>
            <a:r>
              <a:rPr lang="cs-CZ" sz="3200" b="1" dirty="0" smtClean="0">
                <a:latin typeface="Arial Black" panose="020B0A04020102020204" pitchFamily="34" charset="0"/>
              </a:rPr>
              <a:t>al </a:t>
            </a:r>
            <a:r>
              <a:rPr lang="cs-CZ" sz="3200" b="1" dirty="0" err="1" smtClean="0">
                <a:latin typeface="Arial Black" panose="020B0A04020102020204" pitchFamily="34" charset="0"/>
              </a:rPr>
              <a:t>Right</a:t>
            </a:r>
            <a:r>
              <a:rPr lang="cs-CZ" sz="3200" b="1" dirty="0" smtClean="0">
                <a:latin typeface="Arial Black" panose="020B0A04020102020204" pitchFamily="34" charset="0"/>
              </a:rPr>
              <a:t> </a:t>
            </a:r>
            <a:r>
              <a:rPr lang="cs-CZ" sz="3200" b="1" dirty="0" err="1" smtClean="0">
                <a:latin typeface="Arial Black" panose="020B0A04020102020204" pitchFamily="34" charset="0"/>
              </a:rPr>
              <a:t>of</a:t>
            </a:r>
            <a:r>
              <a:rPr lang="cs-CZ" sz="3200" b="1" dirty="0" smtClean="0">
                <a:latin typeface="Arial Black" panose="020B0A04020102020204" pitchFamily="34" charset="0"/>
              </a:rPr>
              <a:t> </a:t>
            </a:r>
            <a:r>
              <a:rPr lang="cs-CZ" sz="3200" b="1" dirty="0" err="1" smtClean="0">
                <a:latin typeface="Arial Black" panose="020B0A04020102020204" pitchFamily="34" charset="0"/>
              </a:rPr>
              <a:t>Expatriation</a:t>
            </a:r>
            <a:r>
              <a:rPr lang="cs-CZ" sz="3200" b="1" dirty="0" smtClean="0">
                <a:latin typeface="Arial Black" panose="020B0A04020102020204" pitchFamily="34" charset="0"/>
              </a:rPr>
              <a:t>, and </a:t>
            </a:r>
            <a:r>
              <a:rPr lang="cs-CZ" sz="3200" b="1" dirty="0" err="1" smtClean="0">
                <a:latin typeface="Arial Black" panose="020B0A04020102020204" pitchFamily="34" charset="0"/>
              </a:rPr>
              <a:t>the</a:t>
            </a:r>
            <a:r>
              <a:rPr lang="cs-CZ" sz="3200" b="1" dirty="0" smtClean="0">
                <a:latin typeface="Arial Black" panose="020B0A04020102020204" pitchFamily="34" charset="0"/>
              </a:rPr>
              <a:t> </a:t>
            </a:r>
            <a:r>
              <a:rPr lang="cs-CZ" sz="3200" b="1" dirty="0" err="1" smtClean="0">
                <a:latin typeface="Arial Black" panose="020B0A04020102020204" pitchFamily="34" charset="0"/>
              </a:rPr>
              <a:t>Frontier</a:t>
            </a:r>
            <a:endParaRPr lang="cs-CZ" sz="3600" dirty="0"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38545" y="1071418"/>
            <a:ext cx="8580581" cy="5698837"/>
          </a:xfrm>
        </p:spPr>
        <p:txBody>
          <a:bodyPr>
            <a:normAutofit lnSpcReduction="10000"/>
          </a:bodyPr>
          <a:lstStyle/>
          <a:p>
            <a:r>
              <a:rPr lang="en-GB" sz="2000" b="1" dirty="0" smtClean="0"/>
              <a:t>The authority of nature </a:t>
            </a:r>
            <a:r>
              <a:rPr lang="en-GB" sz="2000" dirty="0" smtClean="0"/>
              <a:t>(“Nature”) in the </a:t>
            </a:r>
            <a:r>
              <a:rPr lang="en-GB" sz="2000" i="1" dirty="0" smtClean="0"/>
              <a:t>Declaration </a:t>
            </a:r>
            <a:r>
              <a:rPr lang="en-GB" sz="2000" dirty="0" smtClean="0"/>
              <a:t>is distinctly </a:t>
            </a:r>
            <a:r>
              <a:rPr lang="en-GB" sz="2000" b="1" dirty="0" smtClean="0"/>
              <a:t>opposed to the authority of English law</a:t>
            </a:r>
            <a:r>
              <a:rPr lang="en-GB" sz="2000" dirty="0" smtClean="0"/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600" dirty="0" smtClean="0"/>
              <a:t>[If God] has made the law in the nature of man to pursue his own happiness, he has left him free in the choice of the place as well as mode; and we may safely call on the whole body of English jurists to produce </a:t>
            </a:r>
            <a:r>
              <a:rPr lang="en-GB" sz="1600" i="1" dirty="0" smtClean="0"/>
              <a:t>a map on which Nature has traced the geographical line which she forbids him to cross in pursuit of happiness</a:t>
            </a:r>
            <a:r>
              <a:rPr lang="en-GB" sz="1600" dirty="0" smtClean="0"/>
              <a:t> (Jefferson‘s letter to John Adams)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000" dirty="0" smtClean="0"/>
              <a:t>This discourse does </a:t>
            </a:r>
            <a:r>
              <a:rPr lang="en-GB" sz="2000" b="1" dirty="0" smtClean="0"/>
              <a:t>not only provide arguments for expatriation </a:t>
            </a:r>
            <a:r>
              <a:rPr lang="en-GB" sz="2000" dirty="0" smtClean="0"/>
              <a:t>and against the law that prevents it. It also </a:t>
            </a:r>
            <a:r>
              <a:rPr lang="en-GB" sz="2000" b="1" dirty="0" smtClean="0"/>
              <a:t>opens up American nature as a privileged space for the unlimited acquisition of land and property and for the establishment of a new, “civil” society</a:t>
            </a:r>
            <a:r>
              <a:rPr lang="en-GB" sz="2000" dirty="0" smtClean="0"/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600" dirty="0" smtClean="0"/>
              <a:t>Our forefathers […] left their native land to seek on these shores a residence for civil and religious freedom. At the expense of their blood […] they effected settlements in the inhospitable wilds of America and there established civil societies with various forms of constitution (</a:t>
            </a:r>
            <a:r>
              <a:rPr lang="en-GB" sz="1600" i="1" dirty="0" smtClean="0"/>
              <a:t>A</a:t>
            </a:r>
            <a:r>
              <a:rPr lang="en-GB" sz="1600" dirty="0" smtClean="0"/>
              <a:t> </a:t>
            </a:r>
            <a:r>
              <a:rPr lang="en-GB" sz="1600" cap="small" dirty="0" smtClean="0"/>
              <a:t>Declaration</a:t>
            </a:r>
            <a:r>
              <a:rPr lang="en-GB" sz="1600" dirty="0" smtClean="0"/>
              <a:t> </a:t>
            </a:r>
            <a:r>
              <a:rPr lang="en-GB" sz="1600" i="1" dirty="0" smtClean="0"/>
              <a:t>by the</a:t>
            </a:r>
            <a:r>
              <a:rPr lang="en-GB" sz="1600" dirty="0" smtClean="0"/>
              <a:t> </a:t>
            </a:r>
            <a:r>
              <a:rPr lang="en-GB" sz="1600" cap="small" dirty="0" err="1" smtClean="0"/>
              <a:t>Reprensentatives</a:t>
            </a:r>
            <a:r>
              <a:rPr lang="en-GB" sz="1600" dirty="0" smtClean="0"/>
              <a:t> </a:t>
            </a:r>
            <a:r>
              <a:rPr lang="en-GB" sz="1600" i="1" dirty="0" smtClean="0"/>
              <a:t>of the United Colonies of North-America… </a:t>
            </a:r>
            <a:r>
              <a:rPr lang="en-GB" sz="1600" dirty="0" smtClean="0"/>
              <a:t>1775).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000" dirty="0" smtClean="0"/>
              <a:t>The </a:t>
            </a:r>
            <a:r>
              <a:rPr lang="en-GB" sz="2000" b="1" dirty="0" smtClean="0"/>
              <a:t>utopian dream inherent in the Declaration</a:t>
            </a:r>
            <a:r>
              <a:rPr lang="en-GB" sz="2000" dirty="0" smtClean="0"/>
              <a:t> consists in the </a:t>
            </a:r>
            <a:r>
              <a:rPr lang="en-GB" sz="2000" b="1" dirty="0" smtClean="0"/>
              <a:t>superimposition of the general “natural right”--the “pursuit of happiness”</a:t>
            </a:r>
            <a:r>
              <a:rPr lang="en-GB" sz="2000" dirty="0" smtClean="0"/>
              <a:t> unrestricted by any geographical limits--</a:t>
            </a:r>
            <a:r>
              <a:rPr lang="en-GB" sz="2000" b="1" dirty="0" smtClean="0"/>
              <a:t>on the otherness of American nature.</a:t>
            </a:r>
            <a:r>
              <a:rPr lang="en-GB" sz="2000" dirty="0" smtClean="0"/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000" b="1" dirty="0" smtClean="0"/>
              <a:t>The </a:t>
            </a:r>
            <a:r>
              <a:rPr lang="en-GB" sz="2000" b="1" i="1" dirty="0" smtClean="0"/>
              <a:t>frontier </a:t>
            </a:r>
            <a:r>
              <a:rPr lang="en-GB" sz="2000" b="1" dirty="0" smtClean="0"/>
              <a:t>is the limit of “civil society” and the boundary between nature, “the virgin land,” and civilization</a:t>
            </a:r>
            <a:r>
              <a:rPr lang="en-GB" sz="2000" dirty="0" smtClean="0"/>
              <a:t>. Therefore it becomes a </a:t>
            </a:r>
            <a:r>
              <a:rPr lang="en-GB" sz="2000" b="1" dirty="0" smtClean="0"/>
              <a:t>privileged locus of American utopias</a:t>
            </a:r>
            <a:r>
              <a:rPr lang="en-GB" sz="2000" dirty="0" smtClean="0"/>
              <a:t>, based on the dream of </a:t>
            </a:r>
            <a:r>
              <a:rPr lang="en-GB" sz="2000" b="1" dirty="0" smtClean="0"/>
              <a:t>self-government</a:t>
            </a:r>
            <a:r>
              <a:rPr lang="en-GB" sz="2000" dirty="0" smtClean="0"/>
              <a:t>. However, the reality is different: American society has to be governed by </a:t>
            </a:r>
            <a:r>
              <a:rPr lang="en-GB" sz="2000" b="1" dirty="0" smtClean="0"/>
              <a:t>law </a:t>
            </a:r>
            <a:r>
              <a:rPr lang="en-GB" sz="2000" dirty="0" smtClean="0"/>
              <a:t>(tension between federal and state law).</a:t>
            </a:r>
            <a:endParaRPr lang="en-GB" sz="2000" dirty="0"/>
          </a:p>
        </p:txBody>
      </p:sp>
      <p:pic>
        <p:nvPicPr>
          <p:cNvPr id="5" name="Zástupný symbol pro obsah 4" descr="Currier &amp;amp; Ives: The Rocky Mountains: Emigrants Crossing the Plains">
            <a:hlinkClick r:id="rId2"/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8" r="29467"/>
          <a:stretch/>
        </p:blipFill>
        <p:spPr bwMode="auto">
          <a:xfrm>
            <a:off x="8570210" y="1579632"/>
            <a:ext cx="3465622" cy="39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ovéPole 5"/>
          <p:cNvSpPr txBox="1"/>
          <p:nvPr/>
        </p:nvSpPr>
        <p:spPr>
          <a:xfrm>
            <a:off x="8414043" y="5539632"/>
            <a:ext cx="3777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 err="1" smtClean="0"/>
              <a:t>Currier</a:t>
            </a:r>
            <a:r>
              <a:rPr lang="cs-CZ" dirty="0" smtClean="0"/>
              <a:t> </a:t>
            </a:r>
            <a:r>
              <a:rPr lang="en-GB" dirty="0" smtClean="0"/>
              <a:t>&amp;</a:t>
            </a:r>
            <a:r>
              <a:rPr lang="cs-CZ" dirty="0" smtClean="0"/>
              <a:t> </a:t>
            </a:r>
            <a:r>
              <a:rPr lang="cs-CZ" dirty="0" err="1" smtClean="0"/>
              <a:t>Ives</a:t>
            </a:r>
            <a:r>
              <a:rPr lang="cs-CZ" dirty="0" smtClean="0"/>
              <a:t>, </a:t>
            </a:r>
            <a:r>
              <a:rPr lang="cs-CZ" i="1" dirty="0" err="1" smtClean="0"/>
              <a:t>The</a:t>
            </a:r>
            <a:r>
              <a:rPr lang="cs-CZ" i="1" dirty="0" smtClean="0"/>
              <a:t> Rocky </a:t>
            </a:r>
            <a:r>
              <a:rPr lang="cs-CZ" i="1" dirty="0" err="1" smtClean="0"/>
              <a:t>Mountains</a:t>
            </a:r>
            <a:r>
              <a:rPr lang="cs-CZ" i="1" dirty="0" smtClean="0"/>
              <a:t>:</a:t>
            </a:r>
            <a:r>
              <a:rPr lang="cs-CZ" dirty="0" smtClean="0"/>
              <a:t> </a:t>
            </a:r>
          </a:p>
          <a:p>
            <a:pPr algn="ctr"/>
            <a:r>
              <a:rPr lang="cs-CZ" i="1" dirty="0" err="1" smtClean="0"/>
              <a:t>Immigrants</a:t>
            </a:r>
            <a:r>
              <a:rPr lang="cs-CZ" i="1" dirty="0" smtClean="0"/>
              <a:t> </a:t>
            </a:r>
            <a:r>
              <a:rPr lang="cs-CZ" i="1" dirty="0" err="1" smtClean="0"/>
              <a:t>Crossing</a:t>
            </a:r>
            <a:r>
              <a:rPr lang="cs-CZ" i="1" dirty="0" smtClean="0"/>
              <a:t> </a:t>
            </a:r>
            <a:r>
              <a:rPr lang="cs-CZ" i="1" dirty="0" err="1" smtClean="0"/>
              <a:t>the</a:t>
            </a:r>
            <a:r>
              <a:rPr lang="cs-CZ" i="1" dirty="0" smtClean="0"/>
              <a:t> Plains </a:t>
            </a:r>
            <a:r>
              <a:rPr lang="cs-CZ" dirty="0" smtClean="0"/>
              <a:t>(1866)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1389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40508"/>
          </a:xfrm>
        </p:spPr>
        <p:txBody>
          <a:bodyPr>
            <a:normAutofit/>
          </a:bodyPr>
          <a:lstStyle/>
          <a:p>
            <a:r>
              <a:rPr lang="cs-CZ" sz="3600" dirty="0" smtClean="0">
                <a:latin typeface="Arial Black" panose="020B0A04020102020204" pitchFamily="34" charset="0"/>
              </a:rPr>
              <a:t>“</a:t>
            </a:r>
            <a:r>
              <a:rPr lang="cs-CZ" sz="3600" dirty="0" err="1" smtClean="0">
                <a:latin typeface="Arial Black" panose="020B0A04020102020204" pitchFamily="34" charset="0"/>
              </a:rPr>
              <a:t>The</a:t>
            </a:r>
            <a:r>
              <a:rPr lang="cs-CZ" sz="3600" dirty="0" smtClean="0">
                <a:latin typeface="Arial Black" panose="020B0A04020102020204" pitchFamily="34" charset="0"/>
              </a:rPr>
              <a:t> Republic </a:t>
            </a:r>
            <a:r>
              <a:rPr lang="cs-CZ" sz="3600" dirty="0" err="1" smtClean="0">
                <a:latin typeface="Arial Black" panose="020B0A04020102020204" pitchFamily="34" charset="0"/>
              </a:rPr>
              <a:t>of</a:t>
            </a:r>
            <a:r>
              <a:rPr lang="cs-CZ" sz="3600" dirty="0" smtClean="0">
                <a:latin typeface="Arial Black" panose="020B0A04020102020204" pitchFamily="34" charset="0"/>
              </a:rPr>
              <a:t> </a:t>
            </a:r>
            <a:r>
              <a:rPr lang="cs-CZ" sz="3600" dirty="0" err="1" smtClean="0">
                <a:latin typeface="Arial Black" panose="020B0A04020102020204" pitchFamily="34" charset="0"/>
              </a:rPr>
              <a:t>Letters</a:t>
            </a:r>
            <a:r>
              <a:rPr lang="cs-CZ" sz="3600" dirty="0" smtClean="0">
                <a:latin typeface="Arial Black" panose="020B0A04020102020204" pitchFamily="34" charset="0"/>
              </a:rPr>
              <a:t>”: </a:t>
            </a:r>
            <a:r>
              <a:rPr lang="cs-CZ" sz="3600" i="1" dirty="0" err="1" smtClean="0">
                <a:latin typeface="Arial Black" panose="020B0A04020102020204" pitchFamily="34" charset="0"/>
              </a:rPr>
              <a:t>The</a:t>
            </a:r>
            <a:r>
              <a:rPr lang="cs-CZ" sz="3600" i="1" dirty="0" smtClean="0">
                <a:latin typeface="Arial Black" panose="020B0A04020102020204" pitchFamily="34" charset="0"/>
              </a:rPr>
              <a:t> </a:t>
            </a:r>
            <a:r>
              <a:rPr lang="cs-CZ" sz="3600" i="1" dirty="0" err="1" smtClean="0">
                <a:latin typeface="Arial Black" panose="020B0A04020102020204" pitchFamily="34" charset="0"/>
              </a:rPr>
              <a:t>Federalist</a:t>
            </a:r>
            <a:endParaRPr lang="cs-CZ" sz="3600" dirty="0"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4655" y="748144"/>
            <a:ext cx="8599054" cy="6289965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1700" dirty="0" smtClean="0"/>
              <a:t>A </a:t>
            </a:r>
            <a:r>
              <a:rPr lang="en-GB" sz="1700" b="1" dirty="0" smtClean="0"/>
              <a:t>series of 85 </a:t>
            </a:r>
            <a:r>
              <a:rPr lang="cs-CZ" sz="1700" b="1" dirty="0" err="1" smtClean="0"/>
              <a:t>essays</a:t>
            </a:r>
            <a:r>
              <a:rPr lang="en-GB" sz="1700" dirty="0" smtClean="0"/>
              <a:t> written by </a:t>
            </a:r>
            <a:r>
              <a:rPr lang="en-GB" sz="1700" b="1" dirty="0" smtClean="0"/>
              <a:t>James Madison </a:t>
            </a:r>
            <a:r>
              <a:rPr lang="en-GB" sz="1700" dirty="0" smtClean="0"/>
              <a:t>(1751-1836), </a:t>
            </a:r>
            <a:r>
              <a:rPr lang="en-GB" sz="1700" b="1" dirty="0" smtClean="0"/>
              <a:t>Alexander Hamilton</a:t>
            </a:r>
            <a:r>
              <a:rPr lang="en-GB" sz="1700" dirty="0" smtClean="0"/>
              <a:t> (1757-1804) and </a:t>
            </a:r>
            <a:r>
              <a:rPr lang="en-GB" sz="1700" b="1" dirty="0" smtClean="0"/>
              <a:t>John Jay </a:t>
            </a:r>
            <a:r>
              <a:rPr lang="en-GB" sz="1700" dirty="0" smtClean="0"/>
              <a:t>(1745-1829), under the shared pseudonym </a:t>
            </a:r>
            <a:r>
              <a:rPr lang="en-GB" sz="1700" b="1" dirty="0" smtClean="0"/>
              <a:t>“</a:t>
            </a:r>
            <a:r>
              <a:rPr lang="en-GB" sz="1700" b="1" dirty="0" err="1" smtClean="0"/>
              <a:t>Publius</a:t>
            </a:r>
            <a:r>
              <a:rPr lang="en-GB" sz="1700" b="1" dirty="0" smtClean="0"/>
              <a:t>” </a:t>
            </a:r>
            <a:r>
              <a:rPr lang="en-GB" sz="1700" dirty="0" smtClean="0"/>
              <a:t>(originally Philo-</a:t>
            </a:r>
            <a:r>
              <a:rPr lang="en-GB" sz="1700" dirty="0" err="1" smtClean="0"/>
              <a:t>Publius</a:t>
            </a:r>
            <a:r>
              <a:rPr lang="en-GB" sz="1700" dirty="0" smtClean="0"/>
              <a:t>), to persuade the citizens of the then most populous state of New York to adopt the Constitution based on federal principles. Effecting a significant </a:t>
            </a:r>
            <a:r>
              <a:rPr lang="en-GB" sz="1700" b="1" dirty="0" smtClean="0"/>
              <a:t>transformation of the new republic into a unitary federation by means of political journalism.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1700" dirty="0" smtClean="0"/>
              <a:t>Main ideas: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1700" b="1" dirty="0" smtClean="0"/>
              <a:t>“Pure democracy” is impossible:</a:t>
            </a:r>
          </a:p>
          <a:p>
            <a:pPr marL="23040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1700" dirty="0" smtClean="0"/>
              <a:t>- </a:t>
            </a:r>
            <a:r>
              <a:rPr lang="en-GB" sz="1700" b="1" dirty="0" smtClean="0"/>
              <a:t>government cannot regulate human inclination toward political differences </a:t>
            </a:r>
            <a:r>
              <a:rPr lang="en-GB" sz="1700" dirty="0" smtClean="0"/>
              <a:t>and struggle (“faction”) </a:t>
            </a:r>
            <a:r>
              <a:rPr lang="en-GB" sz="1700" b="1" dirty="0" smtClean="0"/>
              <a:t>by destroying liberty</a:t>
            </a:r>
            <a:r>
              <a:rPr lang="en-GB" sz="1700" dirty="0" smtClean="0"/>
              <a:t>.</a:t>
            </a:r>
          </a:p>
          <a:p>
            <a:pPr marL="23040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1700" dirty="0" smtClean="0"/>
              <a:t>-  </a:t>
            </a:r>
            <a:r>
              <a:rPr lang="en-GB" sz="1700" b="1" dirty="0" smtClean="0"/>
              <a:t>government cannot eliminate political differences among citizens</a:t>
            </a:r>
            <a:r>
              <a:rPr lang="en-GB" sz="1700" dirty="0" smtClean="0"/>
              <a:t>, caused by the differences in capabilities, property, and by the </a:t>
            </a:r>
            <a:r>
              <a:rPr lang="en-GB" sz="1700" b="1" dirty="0" smtClean="0"/>
              <a:t>natural tendency of individuals to associate according to their </a:t>
            </a:r>
            <a:r>
              <a:rPr lang="en-GB" sz="1700" dirty="0" smtClean="0"/>
              <a:t>material and economic</a:t>
            </a:r>
            <a:r>
              <a:rPr lang="en-GB" sz="1700" b="1" dirty="0" smtClean="0"/>
              <a:t> interests.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1700" b="1" dirty="0" smtClean="0"/>
              <a:t>Government controls</a:t>
            </a:r>
            <a:r>
              <a:rPr lang="en-GB" sz="1700" dirty="0" smtClean="0"/>
              <a:t> not the causes but </a:t>
            </a:r>
            <a:r>
              <a:rPr lang="en-GB" sz="1700" b="1" dirty="0" smtClean="0"/>
              <a:t>the effects of political differences </a:t>
            </a:r>
            <a:r>
              <a:rPr lang="en-GB" sz="1700" dirty="0" smtClean="0"/>
              <a:t>by</a:t>
            </a:r>
            <a:endParaRPr lang="en-GB" sz="1700" b="1" dirty="0" smtClean="0"/>
          </a:p>
          <a:p>
            <a:pPr marL="23040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1700" dirty="0" smtClean="0"/>
              <a:t>- </a:t>
            </a:r>
            <a:r>
              <a:rPr lang="en-GB" sz="1700" b="1" dirty="0" smtClean="0"/>
              <a:t>preventing</a:t>
            </a:r>
            <a:r>
              <a:rPr lang="en-GB" sz="1700" dirty="0" smtClean="0"/>
              <a:t> any majority in a political party </a:t>
            </a:r>
            <a:r>
              <a:rPr lang="en-GB" sz="1700" b="1" dirty="0" smtClean="0"/>
              <a:t>“to carry into effect the schemes of oppression”</a:t>
            </a:r>
            <a:r>
              <a:rPr lang="en-GB" sz="1700" dirty="0" smtClean="0"/>
              <a:t> by </a:t>
            </a:r>
            <a:r>
              <a:rPr lang="en-GB" sz="1700" b="1" dirty="0" smtClean="0"/>
              <a:t>regular election</a:t>
            </a:r>
            <a:r>
              <a:rPr lang="en-GB" sz="1700" dirty="0" smtClean="0"/>
              <a:t> </a:t>
            </a:r>
            <a:r>
              <a:rPr lang="en-GB" sz="1700" b="1" dirty="0" smtClean="0"/>
              <a:t>delegating the government to a small number of people</a:t>
            </a:r>
            <a:r>
              <a:rPr lang="en-GB" sz="1700" dirty="0" smtClean="0"/>
              <a:t> who will have to obtain</a:t>
            </a:r>
            <a:r>
              <a:rPr lang="en-GB" sz="1700" b="1" dirty="0" smtClean="0"/>
              <a:t> a great number of votes</a:t>
            </a:r>
            <a:r>
              <a:rPr lang="en-GB" sz="1700" dirty="0" smtClean="0"/>
              <a:t> during the campaign, thus </a:t>
            </a:r>
            <a:r>
              <a:rPr lang="en-GB" sz="1700" b="1" dirty="0" smtClean="0"/>
              <a:t>gaining the trust of the greatest number of people</a:t>
            </a:r>
            <a:r>
              <a:rPr lang="en-GB" sz="1700" dirty="0" smtClean="0"/>
              <a:t>. To prevent corruption, </a:t>
            </a:r>
            <a:r>
              <a:rPr lang="en-GB" sz="1700" b="1" dirty="0" smtClean="0"/>
              <a:t>the number of representatives must be larger than that which would allow conspiracies</a:t>
            </a:r>
            <a:r>
              <a:rPr lang="en-GB" sz="1700" dirty="0" smtClean="0"/>
              <a:t> </a:t>
            </a:r>
            <a:r>
              <a:rPr lang="en-GB" sz="1700" b="1" dirty="0" smtClean="0"/>
              <a:t>but smaller than that which would bring confusion and chaos to political decisions</a:t>
            </a:r>
            <a:r>
              <a:rPr lang="en-GB" sz="1700" dirty="0" smtClean="0"/>
              <a:t> - changing number of the Representatives (from 59 in 1789 to 435 in 1911).</a:t>
            </a:r>
          </a:p>
          <a:p>
            <a:pPr marL="23040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1700" b="1" dirty="0" smtClean="0"/>
              <a:t>- restricting power struggle</a:t>
            </a:r>
            <a:r>
              <a:rPr lang="en-GB" sz="1700" dirty="0" smtClean="0"/>
              <a:t> to </a:t>
            </a:r>
            <a:r>
              <a:rPr lang="en-GB" sz="1700" b="1" dirty="0" smtClean="0"/>
              <a:t>the Congress</a:t>
            </a:r>
          </a:p>
          <a:p>
            <a:pPr marL="23040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1700" dirty="0" smtClean="0"/>
              <a:t>- maintaining the </a:t>
            </a:r>
            <a:r>
              <a:rPr lang="en-GB" sz="1700" b="1" dirty="0" smtClean="0"/>
              <a:t>three independent forms of power</a:t>
            </a:r>
            <a:r>
              <a:rPr lang="en-GB" sz="1700" dirty="0" smtClean="0"/>
              <a:t>: </a:t>
            </a:r>
            <a:r>
              <a:rPr lang="en-GB" sz="1700" b="1" dirty="0" smtClean="0"/>
              <a:t>legislative, executive, judiciary </a:t>
            </a:r>
            <a:r>
              <a:rPr lang="en-GB" sz="1700" dirty="0" smtClean="0"/>
              <a:t>(“checks and balances”).</a:t>
            </a:r>
            <a:endParaRPr lang="en-GB" sz="1700" dirty="0"/>
          </a:p>
        </p:txBody>
      </p:sp>
      <p:pic>
        <p:nvPicPr>
          <p:cNvPr id="1026" name="Picture 2" descr="https://upload.wikimedia.org/wikipedia/commons/b/b6/An_Advertisement_of_The_Federalist_-_Project_Gutenberg_eText_1696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051" y="840509"/>
            <a:ext cx="2853982" cy="43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9154839" y="5606473"/>
            <a:ext cx="29726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An advertisement for </a:t>
            </a:r>
            <a:r>
              <a:rPr lang="cs-CZ" dirty="0" err="1" smtClean="0"/>
              <a:t>the</a:t>
            </a:r>
            <a:endParaRPr lang="en-GB" dirty="0" smtClean="0"/>
          </a:p>
          <a:p>
            <a:pPr algn="ctr"/>
            <a:r>
              <a:rPr lang="cs-CZ" dirty="0"/>
              <a:t>b</a:t>
            </a:r>
            <a:r>
              <a:rPr lang="en-GB" dirty="0" err="1" smtClean="0"/>
              <a:t>ook</a:t>
            </a:r>
            <a:r>
              <a:rPr lang="en-GB" dirty="0" smtClean="0"/>
              <a:t> edition of </a:t>
            </a:r>
            <a:r>
              <a:rPr lang="en-GB" i="1" dirty="0" smtClean="0"/>
              <a:t>The </a:t>
            </a:r>
            <a:r>
              <a:rPr lang="en-GB" i="1" dirty="0" err="1" smtClean="0"/>
              <a:t>Federalis</a:t>
            </a:r>
            <a:r>
              <a:rPr lang="cs-CZ" i="1" dirty="0" smtClean="0"/>
              <a:t>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205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0909" y="64655"/>
            <a:ext cx="11425381" cy="914401"/>
          </a:xfrm>
        </p:spPr>
        <p:txBody>
          <a:bodyPr>
            <a:normAutofit/>
          </a:bodyPr>
          <a:lstStyle/>
          <a:p>
            <a:pPr algn="ctr"/>
            <a:r>
              <a:rPr lang="cs-CZ" sz="3600" dirty="0" err="1" smtClean="0">
                <a:latin typeface="Arial Black" panose="020B0A04020102020204" pitchFamily="34" charset="0"/>
              </a:rPr>
              <a:t>Political</a:t>
            </a:r>
            <a:r>
              <a:rPr lang="cs-CZ" sz="3600" dirty="0" smtClean="0">
                <a:latin typeface="Arial Black" panose="020B0A04020102020204" pitchFamily="34" charset="0"/>
              </a:rPr>
              <a:t> Novel: </a:t>
            </a:r>
            <a:r>
              <a:rPr lang="cs-CZ" sz="3600" dirty="0" err="1" smtClean="0">
                <a:latin typeface="Arial Black" panose="020B0A04020102020204" pitchFamily="34" charset="0"/>
              </a:rPr>
              <a:t>Hugh</a:t>
            </a:r>
            <a:r>
              <a:rPr lang="cs-CZ" sz="3600" dirty="0" smtClean="0">
                <a:latin typeface="Arial Black" panose="020B0A04020102020204" pitchFamily="34" charset="0"/>
              </a:rPr>
              <a:t> Henry </a:t>
            </a:r>
            <a:r>
              <a:rPr lang="cs-CZ" sz="3600" dirty="0" err="1" smtClean="0">
                <a:latin typeface="Arial Black" panose="020B0A04020102020204" pitchFamily="34" charset="0"/>
              </a:rPr>
              <a:t>Brackenridge</a:t>
            </a:r>
            <a:endParaRPr lang="cs-CZ" sz="3600" dirty="0"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30908" y="738909"/>
            <a:ext cx="7740073" cy="6465455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2300" dirty="0" smtClean="0"/>
              <a:t>H.H. Brackenridge (1748-1816) was born in Scotland. At the age of 5 he was brought by his parents to Pennsylvania. After graduating from Princeton (where he studied with James Madison and Philip Freneau) he </a:t>
            </a:r>
            <a:r>
              <a:rPr lang="cs-CZ" sz="2300" dirty="0" err="1" smtClean="0"/>
              <a:t>wrote</a:t>
            </a:r>
            <a:r>
              <a:rPr lang="en-GB" sz="2300" dirty="0" smtClean="0"/>
              <a:t> </a:t>
            </a:r>
            <a:r>
              <a:rPr lang="en-GB" sz="2300" dirty="0" smtClean="0"/>
              <a:t>the first American satirical novel </a:t>
            </a:r>
            <a:r>
              <a:rPr lang="en-GB" sz="2300" b="1" i="1" dirty="0" smtClean="0"/>
              <a:t>Father </a:t>
            </a:r>
            <a:r>
              <a:rPr lang="en-GB" sz="2300" b="1" i="1" dirty="0" err="1" smtClean="0"/>
              <a:t>Bombo</a:t>
            </a:r>
            <a:r>
              <a:rPr lang="en-GB" sz="2300" b="1" dirty="0" err="1" smtClean="0"/>
              <a:t>‘s</a:t>
            </a:r>
            <a:r>
              <a:rPr lang="en-GB" sz="2300" b="1" dirty="0" smtClean="0"/>
              <a:t> </a:t>
            </a:r>
            <a:r>
              <a:rPr lang="en-GB" sz="2300" b="1" i="1" dirty="0" smtClean="0"/>
              <a:t>Pilgrimage to Mecca</a:t>
            </a:r>
            <a:r>
              <a:rPr lang="en-GB" sz="2300" dirty="0" smtClean="0"/>
              <a:t> (published only in 1975</a:t>
            </a:r>
            <a:r>
              <a:rPr lang="en-GB" sz="2300" dirty="0" smtClean="0"/>
              <a:t>)</a:t>
            </a:r>
            <a:r>
              <a:rPr lang="cs-CZ" sz="2300" dirty="0" smtClean="0"/>
              <a:t>,</a:t>
            </a:r>
            <a:r>
              <a:rPr lang="en-GB" sz="2300" b="1" dirty="0" smtClean="0"/>
              <a:t> </a:t>
            </a:r>
            <a:r>
              <a:rPr lang="en-GB" sz="2300" b="1" dirty="0" smtClean="0"/>
              <a:t>together with Freneau</a:t>
            </a:r>
            <a:r>
              <a:rPr lang="en-GB" sz="2300" dirty="0" smtClean="0"/>
              <a:t>, who became a significant Romantic poet. Their utopian poem </a:t>
            </a:r>
            <a:r>
              <a:rPr lang="en-GB" sz="2300" b="1" i="1" dirty="0" smtClean="0"/>
              <a:t>The Rising Glory of America </a:t>
            </a:r>
            <a:r>
              <a:rPr lang="en-GB" sz="2300" b="1" dirty="0" smtClean="0"/>
              <a:t>(</a:t>
            </a:r>
            <a:r>
              <a:rPr lang="en-GB" sz="2300" dirty="0" smtClean="0"/>
              <a:t>1771) </a:t>
            </a:r>
            <a:r>
              <a:rPr lang="en-GB" sz="2300" b="1" dirty="0" smtClean="0"/>
              <a:t>describing the bright future of the new country</a:t>
            </a:r>
            <a:r>
              <a:rPr lang="cs-CZ" sz="2300" b="1" dirty="0" smtClean="0"/>
              <a:t> and a </a:t>
            </a:r>
            <a:r>
              <a:rPr lang="cs-CZ" sz="2300" b="1" dirty="0" err="1" smtClean="0"/>
              <a:t>cosmic</a:t>
            </a:r>
            <a:r>
              <a:rPr lang="cs-CZ" sz="2300" b="1" dirty="0" smtClean="0"/>
              <a:t> </a:t>
            </a:r>
            <a:r>
              <a:rPr lang="cs-CZ" sz="2300" b="1" dirty="0" err="1" smtClean="0"/>
              <a:t>harmony</a:t>
            </a:r>
            <a:r>
              <a:rPr lang="en-GB" sz="2300" dirty="0" smtClean="0"/>
              <a:t> was recited after their graduation. As a journalist </a:t>
            </a:r>
            <a:r>
              <a:rPr lang="en-GB" sz="2300" b="1" dirty="0" smtClean="0"/>
              <a:t>Brackenridge worked in western Pennsylvania </a:t>
            </a:r>
            <a:r>
              <a:rPr lang="en-GB" sz="2300" dirty="0" smtClean="0"/>
              <a:t>where he was </a:t>
            </a:r>
            <a:r>
              <a:rPr lang="en-GB" sz="2300" b="1" dirty="0" smtClean="0"/>
              <a:t>almost killed covering</a:t>
            </a:r>
            <a:r>
              <a:rPr lang="en-GB" sz="2300" dirty="0" smtClean="0"/>
              <a:t> the first larger uprising in the U.S. against the taxes on whisky, called </a:t>
            </a:r>
            <a:r>
              <a:rPr lang="en-GB" sz="2300" b="1" dirty="0" smtClean="0"/>
              <a:t>the Whiskey Rebellion (1791-4)</a:t>
            </a:r>
            <a:r>
              <a:rPr lang="en-GB" sz="2300" dirty="0" smtClean="0"/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2300" dirty="0" smtClean="0"/>
              <a:t>His major work is </a:t>
            </a:r>
            <a:r>
              <a:rPr lang="en-GB" sz="2300" b="1" dirty="0" smtClean="0"/>
              <a:t>an extensive satiric novel </a:t>
            </a:r>
            <a:r>
              <a:rPr lang="en-GB" sz="2300" b="1" i="1" dirty="0" smtClean="0"/>
              <a:t>Modern Chivalry</a:t>
            </a:r>
            <a:r>
              <a:rPr lang="en-GB" sz="2300" dirty="0" smtClean="0"/>
              <a:t> (1792, 1805, 1815) about </a:t>
            </a:r>
            <a:r>
              <a:rPr lang="cs-CZ" sz="2300" dirty="0" err="1" smtClean="0"/>
              <a:t>the</a:t>
            </a:r>
            <a:r>
              <a:rPr lang="cs-CZ" sz="2300" dirty="0" smtClean="0"/>
              <a:t> </a:t>
            </a:r>
            <a:r>
              <a:rPr lang="en-GB" sz="2300" b="1" dirty="0" smtClean="0"/>
              <a:t>disastrous situation of American democracy </a:t>
            </a:r>
            <a:r>
              <a:rPr lang="cs-CZ" sz="2300" b="1" dirty="0" err="1" smtClean="0"/>
              <a:t>during</a:t>
            </a:r>
            <a:r>
              <a:rPr lang="en-GB" sz="2300" b="1" dirty="0" smtClean="0"/>
              <a:t> the Early Republic</a:t>
            </a:r>
            <a:r>
              <a:rPr lang="en-GB" sz="2300" dirty="0" smtClean="0"/>
              <a:t>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2300" dirty="0" smtClean="0"/>
              <a:t>The novel presents </a:t>
            </a:r>
            <a:r>
              <a:rPr lang="en-GB" sz="2300" b="1" dirty="0" smtClean="0"/>
              <a:t>Captain Farrago</a:t>
            </a:r>
            <a:r>
              <a:rPr lang="en-GB" sz="2300" dirty="0" smtClean="0"/>
              <a:t>, an American equivalent of </a:t>
            </a:r>
            <a:r>
              <a:rPr lang="en-GB" sz="2300" b="1" dirty="0" smtClean="0"/>
              <a:t>Don Quixote</a:t>
            </a:r>
            <a:r>
              <a:rPr lang="cs-CZ" sz="2300" dirty="0"/>
              <a:t> </a:t>
            </a:r>
            <a:r>
              <a:rPr lang="cs-CZ" sz="2300" dirty="0" smtClean="0"/>
              <a:t>and</a:t>
            </a:r>
            <a:r>
              <a:rPr lang="en-GB" sz="2300" dirty="0" smtClean="0"/>
              <a:t> a disbanded officer in Washington‘s revolutionary army, for whom </a:t>
            </a:r>
            <a:r>
              <a:rPr lang="en-GB" sz="2300" b="1" dirty="0" smtClean="0"/>
              <a:t>the fight for democracy becomes a series of embarrassments and humiliations </a:t>
            </a:r>
            <a:r>
              <a:rPr lang="en-GB" sz="2300" dirty="0" smtClean="0"/>
              <a:t>which can only be compared to the famous combat of </a:t>
            </a:r>
            <a:r>
              <a:rPr lang="cs-CZ" sz="2300" dirty="0" smtClean="0"/>
              <a:t>Don </a:t>
            </a:r>
            <a:r>
              <a:rPr lang="cs-CZ" sz="2300" dirty="0" err="1" smtClean="0"/>
              <a:t>Quixote</a:t>
            </a:r>
            <a:r>
              <a:rPr lang="cs-CZ" sz="2300" dirty="0" smtClean="0"/>
              <a:t> </a:t>
            </a:r>
            <a:r>
              <a:rPr lang="en-GB" sz="2300" dirty="0" smtClean="0"/>
              <a:t>with windmills. Unlike Sancho </a:t>
            </a:r>
            <a:r>
              <a:rPr lang="en-GB" sz="2300" dirty="0" err="1" smtClean="0"/>
              <a:t>Panza</a:t>
            </a:r>
            <a:r>
              <a:rPr lang="en-GB" sz="2300" dirty="0" smtClean="0"/>
              <a:t>, </a:t>
            </a:r>
            <a:r>
              <a:rPr lang="en-GB" sz="2300" b="1" dirty="0" smtClean="0"/>
              <a:t>Farrago’s servant Teague </a:t>
            </a:r>
            <a:r>
              <a:rPr lang="en-GB" sz="2300" b="1" dirty="0" err="1" smtClean="0"/>
              <a:t>O’Regan</a:t>
            </a:r>
            <a:r>
              <a:rPr lang="en-GB" sz="2300" dirty="0" smtClean="0"/>
              <a:t>, </a:t>
            </a:r>
            <a:r>
              <a:rPr lang="en-GB" sz="2300" b="1" dirty="0" smtClean="0"/>
              <a:t>an ignorant yet</a:t>
            </a:r>
            <a:r>
              <a:rPr lang="en-GB" sz="2300" dirty="0" smtClean="0"/>
              <a:t> </a:t>
            </a:r>
            <a:r>
              <a:rPr lang="en-GB" sz="2300" b="1" dirty="0" smtClean="0"/>
              <a:t>self-assured fool and knave,</a:t>
            </a:r>
            <a:r>
              <a:rPr lang="en-GB" sz="2300" dirty="0" smtClean="0"/>
              <a:t> </a:t>
            </a:r>
            <a:r>
              <a:rPr lang="en-GB" sz="2300" b="1" dirty="0" smtClean="0"/>
              <a:t>enjoys great political success.</a:t>
            </a:r>
            <a:r>
              <a:rPr lang="en-GB" sz="2300" dirty="0" smtClean="0"/>
              <a:t> He talks with the President, and is </a:t>
            </a:r>
            <a:r>
              <a:rPr lang="en-GB" sz="2300" b="1" dirty="0" smtClean="0"/>
              <a:t>granted a government office of the excise man of the whiskey tax</a:t>
            </a:r>
            <a:r>
              <a:rPr lang="en-GB" sz="2300" dirty="0" smtClean="0"/>
              <a:t>. Even after </a:t>
            </a:r>
            <a:r>
              <a:rPr lang="en-GB" sz="2300" b="1" dirty="0" smtClean="0"/>
              <a:t>he is tarred and feathered by a mob</a:t>
            </a:r>
            <a:r>
              <a:rPr lang="en-GB" sz="2300" dirty="0" smtClean="0"/>
              <a:t> on the eve of </a:t>
            </a:r>
            <a:r>
              <a:rPr lang="en-GB" sz="2300" b="1" dirty="0" smtClean="0"/>
              <a:t>the Whiskey Rebellion, he eludes misfortune</a:t>
            </a:r>
            <a:r>
              <a:rPr lang="en-GB" sz="2300" dirty="0" smtClean="0"/>
              <a:t>. </a:t>
            </a:r>
            <a:r>
              <a:rPr lang="en-GB" sz="2300" b="1" dirty="0" smtClean="0"/>
              <a:t>Sent to France as a strange animal </a:t>
            </a:r>
            <a:r>
              <a:rPr lang="en-GB" sz="2300" dirty="0" smtClean="0"/>
              <a:t>to be studied by naturalists, </a:t>
            </a:r>
            <a:r>
              <a:rPr lang="en-GB" sz="2300" b="1" dirty="0" smtClean="0"/>
              <a:t>he is celebrated as a </a:t>
            </a:r>
            <a:r>
              <a:rPr lang="en-GB" sz="2300" b="1" i="1" dirty="0" smtClean="0"/>
              <a:t>sans-culotte</a:t>
            </a:r>
            <a:r>
              <a:rPr lang="en-GB" sz="2300" i="1" dirty="0" smtClean="0"/>
              <a:t> </a:t>
            </a:r>
            <a:r>
              <a:rPr lang="en-GB" sz="2300" dirty="0" smtClean="0"/>
              <a:t>(a revolutionary of the lowest social level) </a:t>
            </a:r>
            <a:r>
              <a:rPr lang="en-GB" sz="2300" b="1" dirty="0" smtClean="0"/>
              <a:t>when the tar and feathers wear off</a:t>
            </a:r>
            <a:r>
              <a:rPr lang="en-GB" sz="2300" dirty="0" smtClean="0"/>
              <a:t>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2300" dirty="0" smtClean="0"/>
              <a:t>Brackenridge’s satire points out </a:t>
            </a:r>
            <a:r>
              <a:rPr lang="en-GB" sz="2300" b="1" dirty="0" smtClean="0"/>
              <a:t>the deep insecurity not only of individuals but of the political system itself </a:t>
            </a:r>
            <a:r>
              <a:rPr lang="en-GB" sz="2300" dirty="0" smtClean="0"/>
              <a:t>which was far from the perfection advertised in </a:t>
            </a:r>
            <a:r>
              <a:rPr lang="en-GB" sz="2300" i="1" dirty="0" smtClean="0"/>
              <a:t>The Federalist. </a:t>
            </a:r>
            <a:r>
              <a:rPr lang="en-GB" sz="2300" dirty="0" smtClean="0"/>
              <a:t>It </a:t>
            </a:r>
            <a:r>
              <a:rPr lang="en-GB" sz="2300" b="1" dirty="0" smtClean="0"/>
              <a:t>compares democracy to “modern chivalry” - failed and ridiculous pursuits of Don Quixote, but also something still worth fighting for. </a:t>
            </a:r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5" name="Zástupný symbol pro obsah 4" descr="whiskey rebellion apush topics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980" y="1653310"/>
            <a:ext cx="4176000" cy="30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ovéPole 5"/>
          <p:cNvSpPr txBox="1"/>
          <p:nvPr/>
        </p:nvSpPr>
        <p:spPr>
          <a:xfrm>
            <a:off x="8211127" y="4909570"/>
            <a:ext cx="37501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 err="1" smtClean="0"/>
              <a:t>Teague</a:t>
            </a:r>
            <a:r>
              <a:rPr lang="cs-CZ" dirty="0" smtClean="0"/>
              <a:t> </a:t>
            </a:r>
            <a:r>
              <a:rPr lang="cs-CZ" dirty="0" err="1" smtClean="0"/>
              <a:t>O‘Regan</a:t>
            </a:r>
            <a:r>
              <a:rPr lang="cs-CZ" dirty="0" smtClean="0"/>
              <a:t>, </a:t>
            </a:r>
            <a:r>
              <a:rPr lang="cs-CZ" dirty="0" err="1" smtClean="0"/>
              <a:t>tarred</a:t>
            </a:r>
            <a:r>
              <a:rPr lang="cs-CZ" dirty="0" smtClean="0"/>
              <a:t> and </a:t>
            </a:r>
            <a:r>
              <a:rPr lang="cs-CZ" dirty="0" err="1" smtClean="0"/>
              <a:t>feathered</a:t>
            </a:r>
            <a:endParaRPr lang="cs-CZ" dirty="0" smtClean="0"/>
          </a:p>
          <a:p>
            <a:pPr algn="ctr"/>
            <a:r>
              <a:rPr lang="cs-CZ" dirty="0" err="1"/>
              <a:t>d</a:t>
            </a:r>
            <a:r>
              <a:rPr lang="cs-CZ" dirty="0" err="1" smtClean="0"/>
              <a:t>uring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Whiskey</a:t>
            </a:r>
            <a:r>
              <a:rPr lang="cs-CZ" dirty="0" smtClean="0"/>
              <a:t> </a:t>
            </a:r>
            <a:r>
              <a:rPr lang="cs-CZ" dirty="0" err="1" smtClean="0"/>
              <a:t>Rebellion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4080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46545"/>
          </a:xfrm>
        </p:spPr>
        <p:txBody>
          <a:bodyPr/>
          <a:lstStyle/>
          <a:p>
            <a:pPr algn="ctr"/>
            <a:r>
              <a:rPr lang="cs-CZ" sz="3600" dirty="0" err="1" smtClean="0">
                <a:latin typeface="Arial Black" panose="020B0A04020102020204" pitchFamily="34" charset="0"/>
              </a:rPr>
              <a:t>American</a:t>
            </a:r>
            <a:r>
              <a:rPr lang="cs-CZ" sz="3600" dirty="0" smtClean="0">
                <a:latin typeface="Arial Black" panose="020B0A04020102020204" pitchFamily="34" charset="0"/>
              </a:rPr>
              <a:t> </a:t>
            </a:r>
            <a:r>
              <a:rPr lang="cs-CZ" sz="3600" dirty="0" err="1" smtClean="0">
                <a:latin typeface="Arial Black" panose="020B0A04020102020204" pitchFamily="34" charset="0"/>
              </a:rPr>
              <a:t>Utopias</a:t>
            </a:r>
            <a:r>
              <a:rPr lang="cs-CZ" sz="3600" dirty="0" smtClean="0">
                <a:latin typeface="Arial Black" panose="020B0A04020102020204" pitchFamily="34" charset="0"/>
              </a:rPr>
              <a:t>: </a:t>
            </a:r>
            <a:r>
              <a:rPr lang="cs-CZ" sz="3600" i="1" dirty="0" err="1" smtClean="0">
                <a:latin typeface="Arial Black" panose="020B0A04020102020204" pitchFamily="34" charset="0"/>
              </a:rPr>
              <a:t>The</a:t>
            </a:r>
            <a:r>
              <a:rPr lang="cs-CZ" sz="3600" i="1" dirty="0" smtClean="0">
                <a:latin typeface="Arial Black" panose="020B0A04020102020204" pitchFamily="34" charset="0"/>
              </a:rPr>
              <a:t> </a:t>
            </a:r>
            <a:r>
              <a:rPr lang="cs-CZ" sz="3600" i="1" dirty="0" err="1" smtClean="0">
                <a:latin typeface="Arial Black" panose="020B0A04020102020204" pitchFamily="34" charset="0"/>
              </a:rPr>
              <a:t>Columbiad</a:t>
            </a:r>
            <a:endParaRPr lang="cs-CZ" sz="3600" dirty="0"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0" y="646545"/>
            <a:ext cx="9310254" cy="6211455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3200" dirty="0" smtClean="0"/>
              <a:t>The separation from Britain leads to </a:t>
            </a:r>
            <a:r>
              <a:rPr lang="en-GB" sz="3200" b="1" dirty="0" smtClean="0"/>
              <a:t>the emphasis on the historical or even sacred mission of the new nation in the world.</a:t>
            </a:r>
            <a:r>
              <a:rPr lang="en-GB" sz="3200" dirty="0" smtClean="0"/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3200" dirty="0" smtClean="0"/>
              <a:t>This theme dominates one of the first attempts at American epic, </a:t>
            </a:r>
            <a:r>
              <a:rPr lang="en-GB" sz="3200" b="1" i="1" dirty="0" smtClean="0"/>
              <a:t>The </a:t>
            </a:r>
            <a:r>
              <a:rPr lang="en-GB" sz="3200" b="1" i="1" dirty="0" err="1" smtClean="0"/>
              <a:t>Columbiad</a:t>
            </a:r>
            <a:r>
              <a:rPr lang="en-GB" sz="3200" i="1" dirty="0" smtClean="0"/>
              <a:t> </a:t>
            </a:r>
            <a:r>
              <a:rPr lang="en-GB" sz="3200" dirty="0" smtClean="0"/>
              <a:t>(1807, originally </a:t>
            </a:r>
            <a:r>
              <a:rPr lang="en-GB" sz="3200" i="1" dirty="0" smtClean="0"/>
              <a:t>The Vision of Columbus</a:t>
            </a:r>
            <a:r>
              <a:rPr lang="en-GB" sz="3200" dirty="0" smtClean="0"/>
              <a:t>, 1787) by </a:t>
            </a:r>
            <a:r>
              <a:rPr lang="en-GB" sz="3200" b="1" dirty="0" smtClean="0"/>
              <a:t>Joel Barlow </a:t>
            </a:r>
            <a:r>
              <a:rPr lang="en-GB" sz="3200" dirty="0" smtClean="0"/>
              <a:t>(1754-1812).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3200" b="1" dirty="0" smtClean="0"/>
              <a:t>Columbus, dying in prison, is consoled by an angel</a:t>
            </a:r>
            <a:r>
              <a:rPr lang="en-GB" sz="3200" dirty="0" smtClean="0"/>
              <a:t> who reveals to him </a:t>
            </a:r>
            <a:r>
              <a:rPr lang="en-GB" sz="3200" b="1" dirty="0" smtClean="0"/>
              <a:t>a vision of the brilliant future of the new nation</a:t>
            </a:r>
            <a:r>
              <a:rPr lang="en-GB" sz="3200" dirty="0" smtClean="0"/>
              <a:t> leading other states to “</a:t>
            </a:r>
            <a:r>
              <a:rPr lang="en-GB" sz="3200" b="1" dirty="0" smtClean="0"/>
              <a:t>the political harmony of mankind</a:t>
            </a:r>
            <a:r>
              <a:rPr lang="en-GB" sz="3200" dirty="0" smtClean="0"/>
              <a:t>.”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3200" dirty="0" smtClean="0"/>
              <a:t>The rewritten and expanded version of Barlow’s poem puts </a:t>
            </a:r>
            <a:r>
              <a:rPr lang="en-GB" sz="3200" b="1" dirty="0" smtClean="0"/>
              <a:t>more emphasis on the future</a:t>
            </a:r>
            <a:r>
              <a:rPr lang="en-GB" sz="3200" dirty="0" smtClean="0"/>
              <a:t>. </a:t>
            </a:r>
            <a:r>
              <a:rPr lang="en-GB" sz="3200" b="1" dirty="0" smtClean="0"/>
              <a:t>The plan of progress is no longer of God’s</a:t>
            </a:r>
            <a:r>
              <a:rPr lang="cs-CZ" sz="3200" b="1" dirty="0" smtClean="0"/>
              <a:t>,</a:t>
            </a:r>
            <a:r>
              <a:rPr lang="en-GB" sz="3200" b="1" dirty="0" smtClean="0"/>
              <a:t> but of Nature’s making</a:t>
            </a:r>
            <a:r>
              <a:rPr lang="en-GB" sz="3200" dirty="0" smtClean="0"/>
              <a:t>. In the Old World people are </a:t>
            </a:r>
            <a:r>
              <a:rPr lang="en-GB" sz="3200" b="1" dirty="0" smtClean="0"/>
              <a:t>enslaved by superstition</a:t>
            </a:r>
            <a:r>
              <a:rPr lang="en-GB" sz="3200" dirty="0" smtClean="0"/>
              <a:t>, which is the source of </a:t>
            </a:r>
            <a:r>
              <a:rPr lang="en-GB" sz="3200" b="1" dirty="0" smtClean="0"/>
              <a:t>“false morals” and “subjection.”</a:t>
            </a:r>
            <a:r>
              <a:rPr lang="en-GB" sz="3200" dirty="0" smtClean="0"/>
              <a:t> This enslavement leads </a:t>
            </a:r>
            <a:r>
              <a:rPr lang="en-GB" sz="3200" b="1" dirty="0" smtClean="0"/>
              <a:t>to heavy distortions of human relationships in feudal society</a:t>
            </a:r>
            <a:r>
              <a:rPr lang="en-GB" sz="3200" dirty="0" smtClean="0"/>
              <a:t>. Despite this,</a:t>
            </a:r>
            <a:r>
              <a:rPr lang="en-GB" sz="3200" b="1" dirty="0" smtClean="0"/>
              <a:t> humanity is still in its infancy</a:t>
            </a:r>
            <a:r>
              <a:rPr lang="en-GB" sz="3200" dirty="0" smtClean="0"/>
              <a:t>, and its </a:t>
            </a:r>
            <a:r>
              <a:rPr lang="en-GB" sz="3200" b="1" dirty="0" smtClean="0"/>
              <a:t>true progress is effected by</a:t>
            </a:r>
            <a:r>
              <a:rPr lang="en-GB" sz="3200" dirty="0" smtClean="0"/>
              <a:t> </a:t>
            </a:r>
            <a:r>
              <a:rPr lang="en-GB" sz="3200" b="1" dirty="0" smtClean="0"/>
              <a:t>the growth of human knowledge</a:t>
            </a:r>
            <a:r>
              <a:rPr lang="en-GB" sz="3200" dirty="0" smtClean="0"/>
              <a:t>, initiated by Copernicus, Kepler, Galileo, Newton, but, first and foremost, by </a:t>
            </a:r>
            <a:r>
              <a:rPr lang="en-GB" sz="3200" b="1" dirty="0" smtClean="0"/>
              <a:t>Francis Bacon</a:t>
            </a:r>
            <a:r>
              <a:rPr lang="en-GB" sz="3200" dirty="0" smtClean="0"/>
              <a:t>, who had demonstrated that </a:t>
            </a:r>
            <a:r>
              <a:rPr lang="en-GB" sz="3200" b="1" dirty="0" smtClean="0"/>
              <a:t>physical science </a:t>
            </a:r>
            <a:r>
              <a:rPr lang="en-GB" sz="3200" dirty="0" smtClean="0"/>
              <a:t>must develop until it </a:t>
            </a:r>
            <a:r>
              <a:rPr lang="en-GB" sz="3200" b="1" dirty="0" smtClean="0"/>
              <a:t>becomes moral science.</a:t>
            </a:r>
            <a:r>
              <a:rPr lang="en-GB" sz="3200" dirty="0" smtClean="0"/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3200" dirty="0" smtClean="0"/>
              <a:t>In future, </a:t>
            </a:r>
            <a:r>
              <a:rPr lang="en-GB" sz="3200" b="1" dirty="0" smtClean="0"/>
              <a:t>moral science will replace religion, </a:t>
            </a:r>
            <a:r>
              <a:rPr lang="en-GB" sz="3200" dirty="0" smtClean="0"/>
              <a:t>overthrow feudal principles and </a:t>
            </a:r>
            <a:r>
              <a:rPr lang="en-GB" sz="3200" b="1" dirty="0" smtClean="0"/>
              <a:t>lay the democratic political foundations of the new nation</a:t>
            </a:r>
            <a:r>
              <a:rPr lang="en-GB" sz="3200" dirty="0" smtClean="0"/>
              <a:t>: </a:t>
            </a:r>
            <a:r>
              <a:rPr lang="en-GB" sz="3200" b="1" dirty="0" smtClean="0"/>
              <a:t>“the federal union” linked by “commerce,” the exchange of goods as well as of ideas</a:t>
            </a:r>
            <a:r>
              <a:rPr lang="en-GB" sz="3200" dirty="0" smtClean="0"/>
              <a:t>. In this way, </a:t>
            </a:r>
            <a:r>
              <a:rPr lang="en-GB" sz="3200" b="1" dirty="0" smtClean="0"/>
              <a:t>the United States are seen as the endpoint of human government</a:t>
            </a:r>
            <a:r>
              <a:rPr lang="en-GB" sz="3200" dirty="0" smtClean="0"/>
              <a:t> as well as </a:t>
            </a:r>
            <a:r>
              <a:rPr lang="en-GB" sz="3200" b="1" dirty="0" smtClean="0"/>
              <a:t>the secular version of the New Jerusalem</a:t>
            </a:r>
            <a:r>
              <a:rPr lang="en-GB" sz="3200" i="1" dirty="0" smtClean="0"/>
              <a:t>. </a:t>
            </a:r>
            <a:r>
              <a:rPr lang="en-GB" sz="3200" b="1" dirty="0" smtClean="0"/>
              <a:t>The history of the world </a:t>
            </a:r>
            <a:r>
              <a:rPr lang="en-GB" sz="3200" dirty="0" smtClean="0"/>
              <a:t>does not end by the</a:t>
            </a:r>
            <a:r>
              <a:rPr lang="cs-CZ" sz="3200" dirty="0" smtClean="0"/>
              <a:t> </a:t>
            </a:r>
            <a:r>
              <a:rPr lang="cs-CZ" sz="3200" dirty="0" err="1" smtClean="0"/>
              <a:t>Apocalypse</a:t>
            </a:r>
            <a:r>
              <a:rPr lang="en-GB" sz="3200" dirty="0" smtClean="0"/>
              <a:t>, but</a:t>
            </a:r>
            <a:r>
              <a:rPr lang="en-GB" sz="3200" b="1" dirty="0" smtClean="0"/>
              <a:t> in the American “Hall of Nations” where the final legislative session, a secular version of the Last Judgment</a:t>
            </a:r>
            <a:r>
              <a:rPr lang="cs-CZ" sz="3200" b="1" dirty="0" smtClean="0"/>
              <a:t>, </a:t>
            </a:r>
            <a:r>
              <a:rPr lang="en-GB" sz="3200" b="1" dirty="0" smtClean="0"/>
              <a:t>takes place</a:t>
            </a:r>
            <a:r>
              <a:rPr lang="en-GB" sz="3200" dirty="0" smtClean="0"/>
              <a:t>, ruled by the new secularized Holy Trinity: “EQUALITY ... FREE ELECTION ... FEDERAL BAND.”</a:t>
            </a:r>
            <a:endParaRPr lang="en-GB" sz="3200" dirty="0"/>
          </a:p>
        </p:txBody>
      </p:sp>
      <p:pic>
        <p:nvPicPr>
          <p:cNvPr id="1026" name="Picture 2" descr="https://upload.wikimedia.org/wikipedia/commons/3/31/Joel_Barlow_-_Project_Gutenberg_eText_13220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254" y="1460436"/>
            <a:ext cx="2881746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9716655" y="5589886"/>
            <a:ext cx="2164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Sketch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Joel</a:t>
            </a:r>
            <a:r>
              <a:rPr lang="cs-CZ" dirty="0" smtClean="0"/>
              <a:t> </a:t>
            </a:r>
            <a:r>
              <a:rPr lang="cs-CZ" dirty="0" err="1" smtClean="0"/>
              <a:t>Barlow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0912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1745" y="1"/>
            <a:ext cx="11480800" cy="11083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>
                <a:latin typeface="Arial Black" panose="020B0A04020102020204" pitchFamily="34" charset="0"/>
              </a:rPr>
              <a:t>Literary</a:t>
            </a:r>
            <a:r>
              <a:rPr lang="cs-CZ" sz="3600" b="1" dirty="0">
                <a:latin typeface="Arial Black" panose="020B0A04020102020204" pitchFamily="34" charset="0"/>
              </a:rPr>
              <a:t> </a:t>
            </a:r>
            <a:r>
              <a:rPr lang="cs-CZ" sz="3600" b="1" dirty="0" err="1" smtClean="0">
                <a:latin typeface="Arial Black" panose="020B0A04020102020204" pitchFamily="34" charset="0"/>
              </a:rPr>
              <a:t>Reflection</a:t>
            </a:r>
            <a:r>
              <a:rPr lang="cs-CZ" sz="3600" b="1" dirty="0" smtClean="0">
                <a:latin typeface="Arial Black" panose="020B0A04020102020204" pitchFamily="34" charset="0"/>
              </a:rPr>
              <a:t> </a:t>
            </a:r>
            <a:r>
              <a:rPr lang="cs-CZ" sz="3600" b="1" dirty="0" err="1">
                <a:latin typeface="Arial Black" panose="020B0A04020102020204" pitchFamily="34" charset="0"/>
              </a:rPr>
              <a:t>of</a:t>
            </a:r>
            <a:r>
              <a:rPr lang="cs-CZ" sz="3600" b="1" dirty="0">
                <a:latin typeface="Arial Black" panose="020B0A04020102020204" pitchFamily="34" charset="0"/>
              </a:rPr>
              <a:t> </a:t>
            </a:r>
            <a:r>
              <a:rPr lang="cs-CZ" sz="3600" b="1" dirty="0" err="1">
                <a:latin typeface="Arial Black" panose="020B0A04020102020204" pitchFamily="34" charset="0"/>
              </a:rPr>
              <a:t>the</a:t>
            </a:r>
            <a:r>
              <a:rPr lang="cs-CZ" sz="3600" b="1" dirty="0">
                <a:latin typeface="Arial Black" panose="020B0A04020102020204" pitchFamily="34" charset="0"/>
              </a:rPr>
              <a:t> </a:t>
            </a:r>
            <a:r>
              <a:rPr lang="cs-CZ" sz="3600" b="1" dirty="0" err="1" smtClean="0">
                <a:latin typeface="Arial Black" panose="020B0A04020102020204" pitchFamily="34" charset="0"/>
              </a:rPr>
              <a:t>Colonial</a:t>
            </a:r>
            <a:r>
              <a:rPr lang="cs-CZ" sz="3600" b="1" dirty="0" smtClean="0">
                <a:latin typeface="Arial Black" panose="020B0A04020102020204" pitchFamily="34" charset="0"/>
              </a:rPr>
              <a:t> Period</a:t>
            </a:r>
            <a:r>
              <a:rPr lang="cs-CZ" sz="3600" b="1" dirty="0">
                <a:latin typeface="Arial Black" panose="020B0A04020102020204" pitchFamily="34" charset="0"/>
              </a:rPr>
              <a:t>: </a:t>
            </a:r>
            <a:r>
              <a:rPr lang="cs-CZ" sz="3600" b="1" dirty="0" smtClean="0">
                <a:latin typeface="Arial Black" panose="020B0A04020102020204" pitchFamily="34" charset="0"/>
              </a:rPr>
              <a:t/>
            </a:r>
            <a:br>
              <a:rPr lang="cs-CZ" sz="3600" b="1" dirty="0" smtClean="0">
                <a:latin typeface="Arial Black" panose="020B0A04020102020204" pitchFamily="34" charset="0"/>
              </a:rPr>
            </a:br>
            <a:r>
              <a:rPr lang="cs-CZ" sz="3600" dirty="0" smtClean="0">
                <a:latin typeface="Arial Black" panose="020B0A04020102020204" pitchFamily="34" charset="0"/>
              </a:rPr>
              <a:t>Washington </a:t>
            </a:r>
            <a:r>
              <a:rPr lang="cs-CZ" sz="3600" dirty="0" err="1" smtClean="0">
                <a:latin typeface="Arial Black" panose="020B0A04020102020204" pitchFamily="34" charset="0"/>
              </a:rPr>
              <a:t>Irving</a:t>
            </a:r>
            <a:r>
              <a:rPr lang="cs-CZ" sz="3600" dirty="0" smtClean="0">
                <a:latin typeface="Arial Black" panose="020B0A04020102020204" pitchFamily="34" charset="0"/>
              </a:rPr>
              <a:t> </a:t>
            </a:r>
            <a:r>
              <a:rPr lang="cs-CZ" sz="3600" dirty="0">
                <a:latin typeface="Arial Black" panose="020B0A04020102020204" pitchFamily="34" charset="0"/>
              </a:rPr>
              <a:t>(1783-1859)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-1" y="1108364"/>
            <a:ext cx="9476510" cy="5837381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b="1" dirty="0" smtClean="0"/>
              <a:t>The first U.S. writer who became widely known in Europe and translated</a:t>
            </a:r>
            <a:r>
              <a:rPr lang="en-GB" dirty="0" smtClean="0"/>
              <a:t> (the Czech Romantic poet, K.H. </a:t>
            </a:r>
            <a:r>
              <a:rPr lang="en-GB" dirty="0" err="1" smtClean="0"/>
              <a:t>Mácha</a:t>
            </a:r>
            <a:r>
              <a:rPr lang="en-GB" dirty="0" smtClean="0"/>
              <a:t>, made excerpts from his short stories in German translation). His work points out </a:t>
            </a:r>
            <a:r>
              <a:rPr lang="en-GB" b="1" dirty="0" smtClean="0"/>
              <a:t>the contrast between the colonial past and post-revolutionary situation.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b="1" i="1" dirty="0" smtClean="0"/>
              <a:t>A History of New York</a:t>
            </a:r>
            <a:r>
              <a:rPr lang="en-GB" i="1" dirty="0" smtClean="0"/>
              <a:t> </a:t>
            </a:r>
            <a:r>
              <a:rPr lang="en-GB" dirty="0" smtClean="0"/>
              <a:t>(1808), a </a:t>
            </a:r>
            <a:r>
              <a:rPr lang="en-GB" b="1" dirty="0" smtClean="0"/>
              <a:t>satire on the Dutch past and contemporary political scene of New York City</a:t>
            </a:r>
            <a:r>
              <a:rPr lang="en-GB" dirty="0" smtClean="0"/>
              <a:t>, published as the papers of </a:t>
            </a:r>
            <a:r>
              <a:rPr lang="en-GB" b="1" dirty="0" err="1" smtClean="0"/>
              <a:t>Diedrich</a:t>
            </a:r>
            <a:r>
              <a:rPr lang="en-GB" b="1" dirty="0" smtClean="0"/>
              <a:t> Knickerbocker, a fictitious, eccentric but also dull, antiquary of Dutch extraction</a:t>
            </a:r>
            <a:r>
              <a:rPr lang="en-GB" dirty="0" smtClean="0"/>
              <a:t>.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b="1" dirty="0" smtClean="0"/>
              <a:t>Irving does not reflect</a:t>
            </a:r>
            <a:r>
              <a:rPr lang="en-GB" dirty="0" smtClean="0"/>
              <a:t> (as Walter Scott did) </a:t>
            </a:r>
            <a:r>
              <a:rPr lang="en-GB" b="1" dirty="0" smtClean="0"/>
              <a:t>on the nature and dynamics of social changes</a:t>
            </a:r>
            <a:r>
              <a:rPr lang="en-GB" dirty="0" smtClean="0"/>
              <a:t>: </a:t>
            </a:r>
            <a:r>
              <a:rPr lang="en-GB" b="1" dirty="0" smtClean="0"/>
              <a:t>the satirical effect stems from the correspondences between the basic habits and patterns of behaviour in the pre-Revolutionary and post-Revolutionary times</a:t>
            </a:r>
            <a:r>
              <a:rPr lang="en-GB" dirty="0" smtClean="0"/>
              <a:t>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dirty="0" smtClean="0"/>
              <a:t>Irving </a:t>
            </a:r>
            <a:r>
              <a:rPr lang="en-GB" b="1" dirty="0" smtClean="0"/>
              <a:t>situates commonplace events in the bizarre setting of early or traditional Dutch settlements in New York State</a:t>
            </a:r>
            <a:r>
              <a:rPr lang="en-GB" dirty="0" smtClean="0"/>
              <a:t>. </a:t>
            </a:r>
            <a:r>
              <a:rPr lang="en-GB" b="1" i="1" dirty="0" smtClean="0"/>
              <a:t>A</a:t>
            </a:r>
            <a:r>
              <a:rPr lang="en-GB" b="1" dirty="0" smtClean="0"/>
              <a:t> </a:t>
            </a:r>
            <a:r>
              <a:rPr lang="en-GB" b="1" i="1" dirty="0" smtClean="0"/>
              <a:t>History of New York</a:t>
            </a:r>
            <a:r>
              <a:rPr lang="en-GB" dirty="0" smtClean="0"/>
              <a:t>, </a:t>
            </a:r>
            <a:r>
              <a:rPr lang="en-GB" b="1" dirty="0" smtClean="0"/>
              <a:t>overstates the immobility and inertia of Dutch burghers</a:t>
            </a:r>
            <a:r>
              <a:rPr lang="en-GB" dirty="0" smtClean="0"/>
              <a:t> and makes fun of their fashions and habits.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cs-CZ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cs-CZ" sz="2000" dirty="0"/>
          </a:p>
        </p:txBody>
      </p:sp>
      <p:pic>
        <p:nvPicPr>
          <p:cNvPr id="5" name="Zástupný symbol pro obsah 4" descr="https://upload.wikimedia.org/wikipedia/commons/9/96/Diedrich_Knickerbocker.jpg"/>
          <p:cNvPicPr>
            <a:picLocks noGrp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6" r="14230"/>
          <a:stretch/>
        </p:blipFill>
        <p:spPr bwMode="auto">
          <a:xfrm>
            <a:off x="9383713" y="1355758"/>
            <a:ext cx="2808287" cy="38871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9725891" y="5643418"/>
            <a:ext cx="24674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Diedrich</a:t>
            </a:r>
            <a:r>
              <a:rPr lang="en-US" dirty="0"/>
              <a:t> </a:t>
            </a:r>
            <a:r>
              <a:rPr lang="en-US" dirty="0" smtClean="0"/>
              <a:t>Knickerbocker</a:t>
            </a:r>
            <a:r>
              <a:rPr lang="cs-CZ" dirty="0" smtClean="0"/>
              <a:t> </a:t>
            </a:r>
          </a:p>
          <a:p>
            <a:r>
              <a:rPr lang="en-US" dirty="0" smtClean="0"/>
              <a:t>from </a:t>
            </a:r>
            <a:r>
              <a:rPr lang="en-US" dirty="0"/>
              <a:t>the frontispiece of </a:t>
            </a:r>
            <a:endParaRPr lang="cs-CZ" dirty="0" smtClean="0"/>
          </a:p>
          <a:p>
            <a:r>
              <a:rPr lang="cs-CZ" i="1" dirty="0" smtClean="0"/>
              <a:t>A </a:t>
            </a:r>
            <a:r>
              <a:rPr lang="cs-CZ" i="1" dirty="0" err="1" smtClean="0"/>
              <a:t>History</a:t>
            </a:r>
            <a:r>
              <a:rPr lang="cs-CZ" i="1" dirty="0" smtClean="0"/>
              <a:t> </a:t>
            </a:r>
            <a:r>
              <a:rPr lang="cs-CZ" i="1" dirty="0" err="1" smtClean="0"/>
              <a:t>of</a:t>
            </a:r>
            <a:r>
              <a:rPr lang="cs-CZ" i="1" dirty="0" smtClean="0"/>
              <a:t> New-York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896103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3965" y="1"/>
            <a:ext cx="11914908" cy="914399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dirty="0" smtClean="0">
                <a:latin typeface="Arial Black" panose="020B0A04020102020204" pitchFamily="34" charset="0"/>
              </a:rPr>
              <a:t>“</a:t>
            </a:r>
            <a:r>
              <a:rPr lang="cs-CZ" sz="3600" dirty="0" err="1" smtClean="0">
                <a:latin typeface="Arial Black" panose="020B0A04020102020204" pitchFamily="34" charset="0"/>
              </a:rPr>
              <a:t>Romantic</a:t>
            </a:r>
            <a:r>
              <a:rPr lang="cs-CZ" sz="3600" dirty="0" smtClean="0">
                <a:latin typeface="Arial Black" panose="020B0A04020102020204" pitchFamily="34" charset="0"/>
              </a:rPr>
              <a:t>” </a:t>
            </a:r>
            <a:r>
              <a:rPr lang="cs-CZ" sz="3600" dirty="0" err="1" smtClean="0">
                <a:latin typeface="Arial Black" panose="020B0A04020102020204" pitchFamily="34" charset="0"/>
              </a:rPr>
              <a:t>Irving</a:t>
            </a:r>
            <a:r>
              <a:rPr lang="cs-CZ" sz="3600" dirty="0" smtClean="0">
                <a:latin typeface="Arial Black" panose="020B0A04020102020204" pitchFamily="34" charset="0"/>
              </a:rPr>
              <a:t>: </a:t>
            </a:r>
            <a:r>
              <a:rPr lang="cs-CZ" sz="3600" i="1" dirty="0" err="1" smtClean="0">
                <a:latin typeface="Arial Black" panose="020B0A04020102020204" pitchFamily="34" charset="0"/>
              </a:rPr>
              <a:t>The</a:t>
            </a:r>
            <a:r>
              <a:rPr lang="cs-CZ" sz="3600" i="1" dirty="0" smtClean="0">
                <a:latin typeface="Arial Black" panose="020B0A04020102020204" pitchFamily="34" charset="0"/>
              </a:rPr>
              <a:t> </a:t>
            </a:r>
            <a:r>
              <a:rPr lang="cs-CZ" sz="3600" i="1" dirty="0" err="1" smtClean="0">
                <a:latin typeface="Arial Black" panose="020B0A04020102020204" pitchFamily="34" charset="0"/>
              </a:rPr>
              <a:t>Sketch</a:t>
            </a:r>
            <a:r>
              <a:rPr lang="cs-CZ" sz="3600" i="1" dirty="0" smtClean="0">
                <a:latin typeface="Arial Black" panose="020B0A04020102020204" pitchFamily="34" charset="0"/>
              </a:rPr>
              <a:t> </a:t>
            </a:r>
            <a:r>
              <a:rPr lang="cs-CZ" sz="3600" i="1" dirty="0" err="1" smtClean="0">
                <a:latin typeface="Arial Black" panose="020B0A04020102020204" pitchFamily="34" charset="0"/>
              </a:rPr>
              <a:t>Book</a:t>
            </a:r>
            <a:r>
              <a:rPr lang="cs-CZ" sz="3600" i="1" dirty="0" smtClean="0">
                <a:latin typeface="Arial Black" panose="020B0A04020102020204" pitchFamily="34" charset="0"/>
              </a:rPr>
              <a:t> </a:t>
            </a:r>
            <a:r>
              <a:rPr lang="cs-CZ" sz="3600" dirty="0" smtClean="0">
                <a:latin typeface="Arial Black" panose="020B0A04020102020204" pitchFamily="34" charset="0"/>
              </a:rPr>
              <a:t>(1819, 1820)</a:t>
            </a:r>
            <a:endParaRPr lang="cs-CZ" sz="3600" dirty="0"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0" y="914400"/>
            <a:ext cx="8580582" cy="611447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1600" dirty="0" smtClean="0"/>
              <a:t>To stress </a:t>
            </a:r>
            <a:r>
              <a:rPr lang="en-GB" sz="1600" b="1" dirty="0" smtClean="0"/>
              <a:t>the difference between European and American society</a:t>
            </a:r>
            <a:r>
              <a:rPr lang="en-GB" sz="1600" dirty="0" smtClean="0"/>
              <a:t> Irving </a:t>
            </a:r>
            <a:r>
              <a:rPr lang="en-GB" sz="1600" b="1" dirty="0" smtClean="0"/>
              <a:t>transposed some European</a:t>
            </a:r>
            <a:r>
              <a:rPr lang="en-GB" sz="1600" dirty="0" smtClean="0"/>
              <a:t> (especially German)</a:t>
            </a:r>
            <a:r>
              <a:rPr lang="en-GB" sz="1600" b="1" dirty="0" smtClean="0"/>
              <a:t> folktales and motifs into the new environment</a:t>
            </a:r>
            <a:r>
              <a:rPr lang="en-GB" sz="1600" dirty="0" smtClean="0"/>
              <a:t>, where the tales retained their attraction but none of their magical power. The first instance of this was </a:t>
            </a:r>
            <a:r>
              <a:rPr lang="en-GB" sz="1600" b="1" i="1" dirty="0" smtClean="0"/>
              <a:t>The Sketch Book</a:t>
            </a:r>
            <a:r>
              <a:rPr lang="en-GB" sz="1600" b="1" dirty="0" smtClean="0"/>
              <a:t>, published under the pseudonym of Geoffrey Crayon. </a:t>
            </a:r>
            <a:r>
              <a:rPr lang="en-GB" sz="1600" dirty="0" smtClean="0"/>
              <a:t>The two best known tales from this collection are “Rip Van Winkle” and “The Legend of the Sleepy Hollow.”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1600" b="1" dirty="0" smtClean="0"/>
              <a:t>“Rip Van Winkle” introduces an anti-hero</a:t>
            </a:r>
            <a:r>
              <a:rPr lang="en-GB" sz="1600" dirty="0" smtClean="0"/>
              <a:t>, a counterpart of the model character of the successful American (Franklin‘s </a:t>
            </a:r>
            <a:r>
              <a:rPr lang="en-GB" sz="1600" i="1" dirty="0" smtClean="0"/>
              <a:t>Autobiography</a:t>
            </a:r>
            <a:r>
              <a:rPr lang="en-GB" sz="1600" dirty="0" smtClean="0"/>
              <a:t>). </a:t>
            </a:r>
            <a:r>
              <a:rPr lang="en-GB" sz="1600" b="1" dirty="0" smtClean="0"/>
              <a:t>The protagonist</a:t>
            </a:r>
            <a:r>
              <a:rPr lang="en-GB" sz="1600" dirty="0" smtClean="0"/>
              <a:t>, hen-pecked by his imperious wife, runs away to a forest, where he </a:t>
            </a:r>
            <a:r>
              <a:rPr lang="en-GB" sz="1600" b="1" dirty="0" smtClean="0"/>
              <a:t>falls asleep to wake up into the post-revolutionary America</a:t>
            </a:r>
            <a:r>
              <a:rPr lang="en-GB" sz="1600" dirty="0" smtClean="0"/>
              <a:t>. Irving shows that </a:t>
            </a:r>
            <a:r>
              <a:rPr lang="en-GB" sz="1600" b="1" dirty="0" smtClean="0"/>
              <a:t>historical changes may not be so sweeping as they first appear</a:t>
            </a:r>
            <a:r>
              <a:rPr lang="en-GB" sz="1600" dirty="0" smtClean="0"/>
              <a:t>, and that </a:t>
            </a:r>
            <a:r>
              <a:rPr lang="en-GB" sz="1600" b="1" dirty="0" smtClean="0"/>
              <a:t>the basic features of human nature are not easily transformed by revolutions</a:t>
            </a:r>
            <a:r>
              <a:rPr lang="en-GB" sz="1600" dirty="0" smtClean="0"/>
              <a:t>. In these respects Irving may still appear to be close to the satiric and moralizing spirit of the Enlightenment. But </a:t>
            </a:r>
            <a:r>
              <a:rPr lang="en-GB" sz="1600" b="1" dirty="0" smtClean="0"/>
              <a:t>his fiction also anticipates Romanticism in opening the way for historical romance which invents local myths, sagas and traditions to change “the empty face” of the American landscape.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1600" b="1" dirty="0" smtClean="0"/>
              <a:t>“The Legend of the Sleepy Hollow” </a:t>
            </a:r>
            <a:r>
              <a:rPr lang="en-GB" sz="1600" dirty="0" smtClean="0"/>
              <a:t>draws </a:t>
            </a:r>
            <a:r>
              <a:rPr lang="en-GB" sz="1600" b="1" dirty="0" smtClean="0"/>
              <a:t>a caricature of Ichabod Crane, a Puritan and  a Connecticut Yankee</a:t>
            </a:r>
            <a:r>
              <a:rPr lang="en-GB" sz="1600" dirty="0" smtClean="0"/>
              <a:t>, </a:t>
            </a:r>
            <a:r>
              <a:rPr lang="en-GB" sz="1600" b="1" dirty="0" smtClean="0"/>
              <a:t>unable to abandon the private magic world of past superstitions</a:t>
            </a:r>
            <a:r>
              <a:rPr lang="en-GB" sz="1600" dirty="0" smtClean="0"/>
              <a:t> (he reads Cotton Mather’s works on witchcraft), and </a:t>
            </a:r>
            <a:r>
              <a:rPr lang="en-GB" sz="1600" b="1" dirty="0" smtClean="0"/>
              <a:t>misinterpreting his own position in the village community</a:t>
            </a:r>
            <a:r>
              <a:rPr lang="en-GB" sz="1600" dirty="0" smtClean="0"/>
              <a:t> as well as the </a:t>
            </a:r>
            <a:r>
              <a:rPr lang="en-GB" sz="1600" dirty="0" err="1" smtClean="0"/>
              <a:t>favo</a:t>
            </a:r>
            <a:r>
              <a:rPr lang="cs-CZ" sz="1600" dirty="0" smtClean="0"/>
              <a:t>u</a:t>
            </a:r>
            <a:r>
              <a:rPr lang="en-GB" sz="1600" dirty="0" err="1" smtClean="0"/>
              <a:t>rs</a:t>
            </a:r>
            <a:r>
              <a:rPr lang="en-GB" sz="1600" dirty="0" smtClean="0"/>
              <a:t> of the coquettish daughter of the richest farmer. When </a:t>
            </a:r>
            <a:r>
              <a:rPr lang="en-GB" sz="1600" b="1" dirty="0" smtClean="0"/>
              <a:t>frightened  to death by a supposed supernatural apparition </a:t>
            </a:r>
            <a:r>
              <a:rPr lang="en-GB" sz="1600" dirty="0" smtClean="0"/>
              <a:t>(the Headless Horseman) </a:t>
            </a:r>
            <a:r>
              <a:rPr lang="en-GB" sz="1600" b="1" dirty="0" smtClean="0"/>
              <a:t>and beaten by his rival</a:t>
            </a:r>
            <a:r>
              <a:rPr lang="en-GB" sz="1600" dirty="0" smtClean="0"/>
              <a:t>, a local heavy, he cannot stand the embarrassment and disappears, </a:t>
            </a:r>
            <a:r>
              <a:rPr lang="en-GB" sz="1600" b="1" dirty="0" smtClean="0"/>
              <a:t>leaving behind a ghost story which immediately becomes popular and widely known as a local folktale</a:t>
            </a:r>
            <a:r>
              <a:rPr lang="en-GB" sz="1600" dirty="0" smtClean="0"/>
              <a:t>.</a:t>
            </a:r>
            <a:endParaRPr lang="en-GB" sz="16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8497311" y="5208263"/>
            <a:ext cx="36700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The Headless Horseman Pursuing </a:t>
            </a:r>
            <a:endParaRPr lang="cs-CZ" i="1" dirty="0" smtClean="0"/>
          </a:p>
          <a:p>
            <a:pPr algn="ctr"/>
            <a:r>
              <a:rPr lang="en-US" i="1" dirty="0" smtClean="0"/>
              <a:t>Ichabod </a:t>
            </a:r>
            <a:r>
              <a:rPr lang="en-US" i="1" dirty="0"/>
              <a:t>Crane</a:t>
            </a:r>
            <a:r>
              <a:rPr lang="en-US" dirty="0"/>
              <a:t> (1858) by John </a:t>
            </a:r>
            <a:r>
              <a:rPr lang="en-US" dirty="0" smtClean="0"/>
              <a:t>Quid</a:t>
            </a:r>
            <a:r>
              <a:rPr lang="cs-CZ" dirty="0" err="1" smtClean="0"/>
              <a:t>or</a:t>
            </a:r>
            <a:endParaRPr lang="cs-CZ" dirty="0"/>
          </a:p>
        </p:txBody>
      </p:sp>
      <p:pic>
        <p:nvPicPr>
          <p:cNvPr id="9" name="Zástupný symbol pro obsah 8" descr="https://upload.wikimedia.org/wikipedia/commons/b/b8/John_Quidor_-_The_Headless_Horseman_Pursuing_Ichabod_Crane_-_Google_Art_Project.jp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311" y="1828799"/>
            <a:ext cx="3611562" cy="28515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31177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</TotalTime>
  <Words>2846</Words>
  <Application>Microsoft Office PowerPoint</Application>
  <PresentationFormat>Širokoúhlá obrazovka</PresentationFormat>
  <Paragraphs>101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Motiv Office</vt:lpstr>
      <vt:lpstr>Revolution and the Early Republic  (1776-1823)</vt:lpstr>
      <vt:lpstr>“Declarations of Independence”</vt:lpstr>
      <vt:lpstr>The Declaration of Independence 1:  Nature, History, and the New Nation</vt:lpstr>
      <vt:lpstr>The Declaration of Independence 2:  Natural Right of Expatriation, and the Frontier</vt:lpstr>
      <vt:lpstr>“The Republic of Letters”: The Federalist</vt:lpstr>
      <vt:lpstr>Political Novel: Hugh Henry Brackenridge</vt:lpstr>
      <vt:lpstr>American Utopias: The Columbiad</vt:lpstr>
      <vt:lpstr>Literary Reflection of the Colonial Period:  Washington Irving (1783-1859)</vt:lpstr>
      <vt:lpstr>“Romantic” Irving: The Sketch Book (1819, 1820)</vt:lpstr>
    </vt:vector>
  </TitlesOfParts>
  <Company>Filozofická fakulta, Univerzita Karlova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Revolution and the Early Republic  (1776-1823)</dc:title>
  <dc:creator>Martin Procházka</dc:creator>
  <cp:lastModifiedBy>Procházka, Martin</cp:lastModifiedBy>
  <cp:revision>50</cp:revision>
  <dcterms:created xsi:type="dcterms:W3CDTF">2020-11-06T16:17:30Z</dcterms:created>
  <dcterms:modified xsi:type="dcterms:W3CDTF">2023-11-01T10:23:07Z</dcterms:modified>
</cp:coreProperties>
</file>