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3" r:id="rId7"/>
    <p:sldId id="257" r:id="rId8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9"/>
  </p:normalViewPr>
  <p:slideViewPr>
    <p:cSldViewPr snapToGrid="0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48C4B-3F15-2056-CCB4-45ADDE58D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05779-07EB-0475-0D8B-22827CA04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6417A-67E4-C08B-72E9-05EED72C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4FEA-0B18-054C-23AB-A850AFED0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CC9F4-EB0F-9DE5-AF38-0DE27C4A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7857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C928-7862-9632-3EA7-2BD777A3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F49A1-3327-0B6D-7028-54E6D818F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839F9-BC33-6FA7-D970-0BA21ADC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E3F29-9EFD-527B-F2F3-181A88C6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52D32-E780-B0F4-3A73-C251896C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5444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C0B8A-8D26-F52B-0EF3-29B8DAC5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E19B3-0F3D-03C2-4436-F205DFC6F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9B338-E982-490F-E912-1E2E7047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4E094-9402-CE1A-AF85-4954CD92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E7685-9A5A-4935-F59A-C0359496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4044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9143-3081-18BE-D33D-7330310D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ECCF-8ECF-A740-8BC3-CD4394B28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4906-A476-E124-DA83-6B2D65DA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8FC9-4B9E-F6F2-80A0-79E3FA2B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5DFE7-43BD-B998-A243-F519A2D0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49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2874-8B06-334C-5132-E94499A4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469B-AB28-AD82-FC5D-E270B70F1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95FAA-3D8A-FDC8-408C-A6711EFB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A5A00-5607-6AB2-9D7D-C5E80213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E873-A768-7AB6-A772-A43C6566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8408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BFA9-A6F2-FE56-BE0B-9675B2FD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256B-E6A4-569B-CDC9-932A30911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0788B-BF5E-8068-F62A-A32D0DA2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6534D-CB24-4886-962E-C11847E9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CDF1B-21DB-543E-D88D-6A8AACBB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19E13-8C5E-E916-ABE2-2967E4E8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3057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238F-47C0-4003-26CC-69DDA84FF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0D89A-E465-38C2-BA8D-0636C53EB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08CAA-BEDB-A226-E6BD-C23D10954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A7F0C0-E8C2-FA07-93E2-A82DF602D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6E62C-A811-6916-ED4B-883B69EF9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FE3B2-2A48-F841-B38E-B4088347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25E1A-A0CF-A64C-7274-8BF3D916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419C8-1892-32DC-D9AB-099405D6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23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93A4-4371-52E9-2A37-A04483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53824-9D23-20BC-985A-7627B3B2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1A48B-BB93-8BCA-2A59-80471EBB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3BA39-8112-CC94-3C6F-FE8ED027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2680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AFA3B-EDDF-9FE1-60F0-5B02D0B7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628A-EDB8-E803-24A9-F06BC30C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08366-BF4F-87C8-E55B-D1FEE6D0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8276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B626-BDBE-9B61-6FAD-6EFF1931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F00B1-D13B-72D5-17F8-049E6D79E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3F082-1ED2-95DD-76F0-2D806D282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7F170-0E96-FFF6-B542-F424FEC3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E2FC8-0D9A-C74E-DE7A-214166A7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9F796-4718-5F4B-5CAF-2BDC9A48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5190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2493-3A67-6847-507D-DEA941213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90B37-1376-9646-893C-4CCA8E5EF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B6C7A-C5CF-4CF5-F0C4-5418FBE55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6CBD0-C305-D817-3CE2-56E39855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B4919-F0E5-79EB-7C6B-709CA56B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50275-D51C-3DF8-0B4A-4A360DC6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1409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BDF19-F804-F1EF-08E7-AB93E081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DB434-BF58-1317-A9EB-68AA589B6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3100C-8C20-6933-E67D-898A22820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BD08-9476-7C41-BD22-6D58C3FB8B95}" type="datetimeFigureOut">
              <a:rPr lang="en-CZ" smtClean="0"/>
              <a:t>23.10.2023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43CD-7A98-2E66-348C-C5E1E7D87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1D7C-5028-2F0C-66C1-32BCDB9B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8394-93BF-8841-A427-96CF6EFE11C3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139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464" b="826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6C2D84-D54E-E25C-8C0A-3B1A5BC1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CZ" dirty="0">
                <a:solidFill>
                  <a:srgbClr val="FFFFFF"/>
                </a:solidFill>
              </a:rPr>
              <a:t>Contemporary social theory </a:t>
            </a:r>
            <a:br>
              <a:rPr lang="en-CZ" dirty="0">
                <a:solidFill>
                  <a:srgbClr val="FFFFFF"/>
                </a:solidFill>
              </a:rPr>
            </a:br>
            <a:r>
              <a:rPr lang="en-CZ" dirty="0">
                <a:solidFill>
                  <a:srgbClr val="FFFFFF"/>
                </a:solidFill>
              </a:rPr>
              <a:t>G</a:t>
            </a:r>
            <a:r>
              <a:rPr lang="en-GB" dirty="0">
                <a:solidFill>
                  <a:srgbClr val="FFFFFF"/>
                </a:solidFill>
              </a:rPr>
              <a:t>l</a:t>
            </a:r>
            <a:r>
              <a:rPr lang="en-CZ" dirty="0">
                <a:solidFill>
                  <a:srgbClr val="FFFFFF"/>
                </a:solidFill>
              </a:rPr>
              <a:t>obalization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0B998-1C83-CCEC-36DA-678B96A47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 b="1" dirty="0"/>
              <a:t>Presentation for the article “Gusts of Change : The Consequences of the 1989 Revolutions for the Study of Globalization”</a:t>
            </a:r>
            <a:br>
              <a:rPr lang="en-GB" b="1" dirty="0"/>
            </a:br>
            <a:r>
              <a:rPr lang="en-CZ" dirty="0">
                <a:solidFill>
                  <a:srgbClr val="FFFFFF"/>
                </a:solidFill>
              </a:rPr>
              <a:t>Victor Roudometof </a:t>
            </a:r>
          </a:p>
        </p:txBody>
      </p:sp>
    </p:spTree>
    <p:extLst>
      <p:ext uri="{BB962C8B-B14F-4D97-AF65-F5344CB8AC3E}">
        <p14:creationId xmlns:p14="http://schemas.microsoft.com/office/powerpoint/2010/main" val="3021922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82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C2D84-D54E-E25C-8C0A-3B1A5BC1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7534275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The term “global” up to 1989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2414CE-EB1F-9A95-BC55-91B46AC9298A}"/>
              </a:ext>
            </a:extLst>
          </p:cNvPr>
          <p:cNvSpPr txBox="1"/>
          <p:nvPr/>
        </p:nvSpPr>
        <p:spPr>
          <a:xfrm>
            <a:off x="278889" y="1750447"/>
            <a:ext cx="9116330" cy="5107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dates back to 1944, but in social-scientific discourse after 1960 (</a:t>
            </a:r>
            <a:r>
              <a:rPr lang="en-US" sz="2400" b="0" i="0" u="none" strike="noStrike" dirty="0">
                <a:effectLst/>
              </a:rPr>
              <a:t>Post-war “development” period)</a:t>
            </a:r>
          </a:p>
          <a:p>
            <a:pPr indent="-228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The classical authors did not subscribe to methodological nationalism (</a:t>
            </a:r>
            <a:r>
              <a:rPr lang="en-US" sz="2400" b="0" i="0" u="none" strike="noStrike" dirty="0" err="1">
                <a:effectLst/>
              </a:rPr>
              <a:t>Chernillo</a:t>
            </a:r>
            <a:r>
              <a:rPr lang="en-US" sz="2400" b="0" i="0" u="none" strike="noStrike" dirty="0">
                <a:effectLst/>
              </a:rPr>
              <a:t>, 2006 in </a:t>
            </a:r>
            <a:r>
              <a:rPr lang="en-US" sz="2400" b="0" i="0" u="none" strike="noStrike" dirty="0" err="1">
                <a:effectLst/>
              </a:rPr>
              <a:t>Roudometof</a:t>
            </a:r>
            <a:r>
              <a:rPr lang="en-US" sz="2400" b="0" i="0" u="none" strike="noStrike" dirty="0">
                <a:effectLst/>
              </a:rPr>
              <a:t>, 2009). </a:t>
            </a:r>
          </a:p>
          <a:p>
            <a:pPr indent="-228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Bryan Turner (1990), Roland Robertson (2000: 15-24) and Graham Crow (1997: 9-23) have claimed that “the agenda of classical sociology focused equally on the national </a:t>
            </a:r>
            <a:r>
              <a:rPr lang="en-US" sz="2400" b="0" i="1" u="none" strike="noStrike" dirty="0">
                <a:effectLst/>
              </a:rPr>
              <a:t>and</a:t>
            </a:r>
            <a:r>
              <a:rPr lang="en-US" sz="2400" b="0" i="0" u="none" strike="noStrike" dirty="0">
                <a:effectLst/>
              </a:rPr>
              <a:t> the global arenas” (</a:t>
            </a:r>
            <a:r>
              <a:rPr lang="en-US" sz="2400" b="0" i="0" u="none" strike="noStrike" dirty="0" err="1">
                <a:effectLst/>
              </a:rPr>
              <a:t>Chernilo</a:t>
            </a:r>
            <a:r>
              <a:rPr lang="en-US" sz="2400" b="0" i="0" u="none" strike="noStrike" dirty="0">
                <a:effectLst/>
              </a:rPr>
              <a:t>, 2006)</a:t>
            </a:r>
          </a:p>
          <a:p>
            <a:pPr indent="-228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Methodological nationalism </a:t>
            </a:r>
            <a:r>
              <a:rPr lang="en-US" sz="2400" dirty="0"/>
              <a:t>- </a:t>
            </a:r>
            <a:r>
              <a:rPr lang="en-US" sz="2400" b="0" i="0" u="none" strike="noStrike" dirty="0">
                <a:effectLst/>
              </a:rPr>
              <a:t>the equation between the concept of society and the nation-state in modernity (</a:t>
            </a:r>
            <a:r>
              <a:rPr lang="en-US" sz="2400" b="0" i="0" u="none" strike="noStrike" dirty="0" err="1">
                <a:effectLst/>
              </a:rPr>
              <a:t>Chernilo</a:t>
            </a:r>
            <a:r>
              <a:rPr lang="en-US" sz="2400" b="0" i="0" u="none" strike="noStrike" dirty="0">
                <a:effectLst/>
              </a:rPr>
              <a:t>, 2006)</a:t>
            </a:r>
          </a:p>
          <a:p>
            <a:pPr indent="-228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History and legacy of nation-state in modernit</a:t>
            </a:r>
            <a:r>
              <a:rPr lang="en-US" sz="2400" dirty="0"/>
              <a:t>y </a:t>
            </a:r>
            <a:r>
              <a:rPr lang="en-US" sz="2400" b="0" i="0" u="none" strike="noStrike" dirty="0">
                <a:effectLst/>
              </a:rPr>
              <a:t>is central to understanding globalization (</a:t>
            </a:r>
            <a:r>
              <a:rPr lang="en-US" sz="2400" b="0" i="0" u="none" strike="noStrike" dirty="0" err="1">
                <a:effectLst/>
              </a:rPr>
              <a:t>Chernilo</a:t>
            </a:r>
            <a:r>
              <a:rPr lang="en-US" sz="2400" b="0" i="0" u="none" strike="noStrike" dirty="0">
                <a:effectLst/>
              </a:rPr>
              <a:t>, 2006)</a:t>
            </a:r>
          </a:p>
          <a:p>
            <a:pPr indent="-228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800" b="0" i="0" u="none" strike="noStrike" dirty="0">
              <a:effectLst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br>
              <a:rPr lang="en-US" sz="800" dirty="0"/>
            </a:br>
            <a:br>
              <a:rPr lang="en-US" sz="800" dirty="0"/>
            </a:br>
            <a:endParaRPr lang="en-US" sz="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6F458-561E-79FD-FA63-63F03DA997E5}"/>
              </a:ext>
            </a:extLst>
          </p:cNvPr>
          <p:cNvSpPr txBox="1"/>
          <p:nvPr/>
        </p:nvSpPr>
        <p:spPr>
          <a:xfrm>
            <a:off x="985838" y="700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95400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" t="5399" r="20025"/>
          <a:stretch/>
        </p:blipFill>
        <p:spPr>
          <a:xfrm>
            <a:off x="3534894" y="0"/>
            <a:ext cx="8668512" cy="6857990"/>
          </a:xfrm>
          <a:prstGeom prst="rect">
            <a:avLst/>
          </a:prstGeom>
        </p:spPr>
      </p:pic>
      <p:sp>
        <p:nvSpPr>
          <p:cNvPr id="26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F920200-E6AF-5D3C-45CA-D29E68EFB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8" y="1003691"/>
            <a:ext cx="8529637" cy="4997059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</a:t>
            </a:r>
            <a:r>
              <a:rPr lang="en-CZ" dirty="0"/>
              <a:t>he term ”transnational” in 1970 in international relations (IR)</a:t>
            </a:r>
          </a:p>
          <a:p>
            <a:pPr algn="l"/>
            <a:r>
              <a:rPr lang="en-GB" dirty="0"/>
              <a:t>T</a:t>
            </a:r>
            <a:r>
              <a:rPr lang="en-CZ" dirty="0"/>
              <a:t>he concept of globalization emerged in the sociology of religion by the mid-1980s </a:t>
            </a:r>
          </a:p>
          <a:p>
            <a:pPr algn="l"/>
            <a:r>
              <a:rPr lang="en-CZ" dirty="0"/>
              <a:t>-”Global” as an extention of Parsonian T</a:t>
            </a:r>
            <a:r>
              <a:rPr lang="en-GB" dirty="0"/>
              <a:t>h</a:t>
            </a:r>
            <a:r>
              <a:rPr lang="en-CZ" dirty="0"/>
              <a:t>eory </a:t>
            </a:r>
          </a:p>
          <a:p>
            <a:pPr algn="l"/>
            <a:r>
              <a:rPr lang="en-CZ" dirty="0"/>
              <a:t>(universalization of certain institutions) </a:t>
            </a:r>
          </a:p>
          <a:p>
            <a:pPr algn="l"/>
            <a:r>
              <a:rPr lang="en-CZ" dirty="0"/>
              <a:t>-the term ”globalization was connected to the vision of Westernization</a:t>
            </a:r>
          </a:p>
          <a:p>
            <a:pPr algn="l"/>
            <a:r>
              <a:rPr lang="en-CZ" dirty="0"/>
              <a:t>-Critique of Eurocentric systems of thought </a:t>
            </a:r>
          </a:p>
          <a:p>
            <a:pPr algn="l"/>
            <a:r>
              <a:rPr lang="en-CZ" dirty="0"/>
              <a:t>-questioning the notion of the “modern”</a:t>
            </a:r>
          </a:p>
          <a:p>
            <a:endParaRPr lang="en-CZ" dirty="0"/>
          </a:p>
          <a:p>
            <a:endParaRPr lang="en-CZ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3209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" t="5399" r="20025"/>
          <a:stretch/>
        </p:blipFill>
        <p:spPr>
          <a:xfrm>
            <a:off x="3534894" y="0"/>
            <a:ext cx="8668512" cy="6857990"/>
          </a:xfrm>
          <a:prstGeom prst="rect">
            <a:avLst/>
          </a:prstGeom>
        </p:spPr>
      </p:pic>
      <p:sp>
        <p:nvSpPr>
          <p:cNvPr id="26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F920200-E6AF-5D3C-45CA-D29E68EFB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073" y="1003692"/>
            <a:ext cx="9144000" cy="5003344"/>
          </a:xfrm>
        </p:spPr>
        <p:txBody>
          <a:bodyPr>
            <a:normAutofit/>
          </a:bodyPr>
          <a:lstStyle/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Pre-1989 emergence of a term ‘globalization’ in social scientific literature was an attempt to provide a synthesis of post-war intellectual developments in the fields of IR theory, culture and religion.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-elements of post-modern cultural theory 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-postcolonial critique 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-elements of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Parsonian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theory </a:t>
            </a: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two lines of interpretation of globalization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revamping of Western-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centered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modernization 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new concept for the synthesis of modernist and postmodernist and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Wesrernizers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post-colonial theories.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13657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" t="5399" r="20025"/>
          <a:stretch/>
        </p:blipFill>
        <p:spPr>
          <a:xfrm>
            <a:off x="3534894" y="0"/>
            <a:ext cx="8668512" cy="6857990"/>
          </a:xfrm>
          <a:prstGeom prst="rect">
            <a:avLst/>
          </a:prstGeom>
        </p:spPr>
      </p:pic>
      <p:sp>
        <p:nvSpPr>
          <p:cNvPr id="26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F920200-E6AF-5D3C-45CA-D29E68EFB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48" y="1017979"/>
            <a:ext cx="9144000" cy="5464544"/>
          </a:xfrm>
        </p:spPr>
        <p:txBody>
          <a:bodyPr>
            <a:normAutofit fontScale="55000" lnSpcReduction="20000"/>
          </a:bodyPr>
          <a:lstStyle/>
          <a:p>
            <a:r>
              <a:rPr lang="en-CZ" sz="6200" b="1" dirty="0"/>
              <a:t>P</a:t>
            </a:r>
            <a:r>
              <a:rPr lang="en-GB" sz="6200" b="1" dirty="0"/>
              <a:t>o</a:t>
            </a:r>
            <a:r>
              <a:rPr lang="en-CZ" sz="6200" b="1" dirty="0"/>
              <a:t>st-1989 “Globalization”</a:t>
            </a: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sz="6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-After the collapse of communism in Eastern Europe </a:t>
            </a:r>
            <a:endParaRPr lang="en-GB" sz="62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sz="6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former interpretation was asserted</a:t>
            </a: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endParaRPr lang="en-GB" sz="62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sz="6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-The term globalization was used as a “shorthand expression for the implementation of neo-liberalism into public policy”.</a:t>
            </a:r>
            <a:endParaRPr lang="en-GB" sz="62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br>
              <a:rPr lang="en-GB" sz="62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6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-Globalization is merged into a </a:t>
            </a:r>
            <a:r>
              <a:rPr lang="en-GB" sz="6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postnational</a:t>
            </a:r>
            <a:r>
              <a:rPr lang="en-GB" sz="6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cosmopolitan vision</a:t>
            </a:r>
            <a:endParaRPr lang="en-GB" sz="62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GB" dirty="0"/>
            </a:br>
            <a:br>
              <a:rPr lang="en-GB" dirty="0"/>
            </a:b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09346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rld map made of pins and strings">
            <a:extLst>
              <a:ext uri="{FF2B5EF4-FFF2-40B4-BE49-F238E27FC236}">
                <a16:creationId xmlns:a16="http://schemas.microsoft.com/office/drawing/2014/main" id="{F29D3D56-7A70-90F9-1E71-3E9039F59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" t="5399" r="20025"/>
          <a:stretch/>
        </p:blipFill>
        <p:spPr>
          <a:xfrm>
            <a:off x="3567319" y="0"/>
            <a:ext cx="8668512" cy="6857990"/>
          </a:xfrm>
          <a:prstGeom prst="rect">
            <a:avLst/>
          </a:prstGeom>
        </p:spPr>
      </p:pic>
      <p:sp>
        <p:nvSpPr>
          <p:cNvPr id="26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F920200-E6AF-5D3C-45CA-D29E68EFB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135" y="460766"/>
            <a:ext cx="8882427" cy="6397224"/>
          </a:xfrm>
        </p:spPr>
        <p:txBody>
          <a:bodyPr>
            <a:normAutofit fontScale="85000" lnSpcReduction="10000"/>
          </a:bodyPr>
          <a:lstStyle/>
          <a:p>
            <a:r>
              <a:rPr lang="en-CZ" sz="3600" b="1" dirty="0"/>
              <a:t>P</a:t>
            </a:r>
            <a:r>
              <a:rPr lang="en-GB" sz="3600" b="1" dirty="0"/>
              <a:t>o</a:t>
            </a:r>
            <a:r>
              <a:rPr lang="en-CZ" sz="3600" b="1" dirty="0"/>
              <a:t>st-1989 “Globalization”</a:t>
            </a:r>
          </a:p>
          <a:p>
            <a:endParaRPr lang="en-CZ" sz="2600" b="1" dirty="0"/>
          </a:p>
          <a:p>
            <a:endParaRPr lang="en-CZ" b="1" dirty="0"/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“Multiple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modernities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interpretation: globalization as an umbrella term. 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connecting multiple modernizations to geographically grounded territories runs contrary to globalization’s logic of de-territorialization and re- territorialization.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br>
              <a:rPr lang="en-GB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-there is the post- 1989 notion of the ‘global’ in the sense of global social integration (Giddens, 1999)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-in the sense of cultural hybridity and heterogeneity produced by the world’s growing interconnectedness (see Pieterse, 1995; Robertson, 1994).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-‘local’ in the sense of Appadurai’s (1995) ‘production of locality’, the ‘local’ being produced as a result of a new fusion between global and local influences, and therefore as an entity perpetually reproduced as part of the ‘global’ itself. 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013069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F1E6A-EC3C-A080-8BEB-9B072C7AF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211262"/>
            <a:ext cx="10515600" cy="528955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/>
            </a:br>
            <a:br>
              <a:rPr lang="en-GB" dirty="0"/>
            </a:b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2173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505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Contemporary social theory  Globalization </vt:lpstr>
      <vt:lpstr>The term “global” up to 1989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social theory  Globalization </dc:title>
  <dc:creator>Marina Kiseleva</dc:creator>
  <cp:lastModifiedBy>Marina Kiseleva</cp:lastModifiedBy>
  <cp:revision>2</cp:revision>
  <dcterms:created xsi:type="dcterms:W3CDTF">2023-10-23T20:39:15Z</dcterms:created>
  <dcterms:modified xsi:type="dcterms:W3CDTF">2023-10-24T07:59:54Z</dcterms:modified>
</cp:coreProperties>
</file>