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3.svg" ContentType="image/svg+xml"/>
  <Override PartName="/ppt/media/image5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</p:sldIdLst>
  <p:sldSz cx="18288000" cy="10287000"/>
  <p:notesSz cx="6858000" cy="9144000"/>
  <p:embeddedFontLst>
    <p:embeddedFont>
      <p:font typeface="New Standard" panose="02040503080506020203"/>
      <p:regular r:id="rId12"/>
    </p:embeddedFont>
    <p:embeddedFont>
      <p:font typeface="New Standard Bold" panose="02040703080506020203"/>
      <p:bold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190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91000" y="1790700"/>
            <a:ext cx="11603990" cy="27838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8485"/>
              </a:lnSpc>
            </a:pPr>
            <a:r>
              <a:rPr lang="en-US" sz="6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The End of Sociological Theory: </a:t>
            </a:r>
            <a:endParaRPr lang="en-US" sz="60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ts val="8485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The Postmodern Hope</a:t>
            </a:r>
            <a:endParaRPr lang="en-US" sz="600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0643" y="7172657"/>
            <a:ext cx="4787503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New Standard" panose="02040503080506020203"/>
              </a:rPr>
              <a:t>Week 3 Postmodernism </a:t>
            </a:r>
            <a:endParaRPr lang="en-US" sz="3500">
              <a:solidFill>
                <a:srgbClr val="000000"/>
              </a:solidFill>
              <a:latin typeface="New Standard" panose="020405030805060202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0643" y="7932253"/>
            <a:ext cx="170247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New Standard" panose="02040503080506020203"/>
              </a:rPr>
              <a:t> Yue Qiu</a:t>
            </a:r>
            <a:endParaRPr lang="en-US" sz="3500">
              <a:solidFill>
                <a:srgbClr val="000000"/>
              </a:solidFill>
              <a:latin typeface="New Standard" panose="020405030805060202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96780" y="4991100"/>
            <a:ext cx="5330630" cy="175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5"/>
              </a:lnSpc>
            </a:pPr>
            <a:r>
              <a:rPr lang="en-US" sz="489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Steven Seidman</a:t>
            </a:r>
            <a:endParaRPr lang="en-US" sz="4890">
              <a:solidFill>
                <a:srgbClr val="000000"/>
              </a:solidFill>
              <a:latin typeface="New Standard" panose="02040503080506020203"/>
            </a:endParaRPr>
          </a:p>
          <a:p>
            <a:pPr algn="ctr">
              <a:lnSpc>
                <a:spcPts val="684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16048">
            <a:off x="11884568" y="413991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4" y="0"/>
                </a:lnTo>
                <a:lnTo>
                  <a:pt x="10749464" y="2687366"/>
                </a:lnTo>
                <a:lnTo>
                  <a:pt x="0" y="2687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35982" y="243128"/>
            <a:ext cx="11356307" cy="915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5"/>
              </a:lnSpc>
            </a:pPr>
            <a:r>
              <a:rPr lang="en-US" sz="5320">
                <a:solidFill>
                  <a:srgbClr val="000000"/>
                </a:solidFill>
                <a:latin typeface="New Standard Bold" panose="02040703080506020203"/>
              </a:rPr>
              <a:t> </a:t>
            </a:r>
            <a:r>
              <a:rPr lang="en-US" sz="532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32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Steven Seidman</a:t>
            </a:r>
            <a:endParaRPr lang="en-US" sz="532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980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949325" lvl="1" indent="-474345">
              <a:lnSpc>
                <a:spcPts val="6155"/>
              </a:lnSpc>
              <a:buFont typeface="Arial" panose="020B0604020202020204"/>
              <a:buChar char="•"/>
            </a:pPr>
            <a:r>
              <a:rPr lang="en-US" sz="43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American Sociologist</a:t>
            </a:r>
            <a:endParaRPr lang="en-US" sz="4395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97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949325" lvl="1" indent="-474345">
              <a:lnSpc>
                <a:spcPts val="6155"/>
              </a:lnSpc>
              <a:buFont typeface="Arial" panose="020B0604020202020204"/>
              <a:buChar char="•"/>
            </a:pPr>
            <a:r>
              <a:rPr lang="en-US" sz="43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Currently a professor at State University of New York at Albany</a:t>
            </a:r>
            <a:endParaRPr lang="en-US" sz="4395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97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949325" lvl="1" indent="-474345">
              <a:lnSpc>
                <a:spcPts val="6155"/>
              </a:lnSpc>
              <a:buFont typeface="Arial" panose="020B0604020202020204"/>
              <a:buChar char="•"/>
            </a:pPr>
            <a:r>
              <a:rPr lang="en-US" sz="43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Field: </a:t>
            </a:r>
            <a:r>
              <a:rPr lang="en-US" sz="43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Social Theory / Culture / Sexuality / Comparative Sociology / Theory of Democracy / Nationalism / Globalization</a:t>
            </a:r>
            <a:endParaRPr lang="en-US" sz="4395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4000"/>
              </a:lnSpc>
            </a:pPr>
          </a:p>
          <a:p>
            <a:pPr>
              <a:lnSpc>
                <a:spcPts val="4000"/>
              </a:lnSpc>
            </a:pPr>
          </a:p>
          <a:p>
            <a:pPr algn="l">
              <a:lnSpc>
                <a:spcPts val="4000"/>
              </a:lnSpc>
            </a:pPr>
          </a:p>
          <a:p>
            <a:pPr>
              <a:lnSpc>
                <a:spcPts val="3085"/>
              </a:lnSpc>
              <a:spcBef>
                <a:spcPct val="0"/>
              </a:spcBef>
            </a:pPr>
          </a:p>
        </p:txBody>
      </p:sp>
      <p:sp>
        <p:nvSpPr>
          <p:cNvPr id="5" name="Freeform 5"/>
          <p:cNvSpPr/>
          <p:nvPr/>
        </p:nvSpPr>
        <p:spPr>
          <a:xfrm>
            <a:off x="1239812" y="704671"/>
            <a:ext cx="3495783" cy="5146569"/>
          </a:xfrm>
          <a:custGeom>
            <a:avLst/>
            <a:gdLst/>
            <a:ahLst/>
            <a:cxnLst/>
            <a:rect l="l" t="t" r="r" b="b"/>
            <a:pathLst>
              <a:path w="3495783" h="5146569">
                <a:moveTo>
                  <a:pt x="0" y="0"/>
                </a:moveTo>
                <a:lnTo>
                  <a:pt x="3495783" y="0"/>
                </a:lnTo>
                <a:lnTo>
                  <a:pt x="3495783" y="5146569"/>
                </a:lnTo>
                <a:lnTo>
                  <a:pt x="0" y="5146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497483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03215" y="7962246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3" y="0"/>
                </a:lnTo>
                <a:lnTo>
                  <a:pt x="4876483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sp>
        <p:nvSpPr>
          <p:cNvPr id="5" name="Freeform 5"/>
          <p:cNvSpPr/>
          <p:nvPr/>
        </p:nvSpPr>
        <p:spPr>
          <a:xfrm rot="2159475">
            <a:off x="-1945758" y="9390185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9702" y="876566"/>
            <a:ext cx="16158482" cy="563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0"/>
              </a:lnSpc>
            </a:pPr>
            <a:r>
              <a:rPr lang="en-US" sz="3950">
                <a:solidFill>
                  <a:srgbClr val="000000"/>
                </a:solidFill>
                <a:latin typeface="New Standard" panose="02040503080506020203"/>
              </a:rPr>
              <a:t> </a:t>
            </a:r>
            <a:r>
              <a:rPr lang="en-US" sz="395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95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Social Theory</a:t>
            </a:r>
            <a:endParaRPr lang="en-US" sz="395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52805" lvl="1" indent="-426720">
              <a:lnSpc>
                <a:spcPts val="5530"/>
              </a:lnSpc>
              <a:buFont typeface="Arial" panose="020B0604020202020204"/>
              <a:buChar char="•"/>
            </a:pPr>
            <a:r>
              <a:rPr lang="en-US" sz="395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tends to offer a comprehensive framework of social phenomena</a:t>
            </a:r>
            <a:endParaRPr lang="en-US" sz="395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52805" lvl="1" indent="-426720">
              <a:lnSpc>
                <a:spcPts val="5530"/>
              </a:lnSpc>
              <a:buFont typeface="Arial" panose="020B0604020202020204"/>
              <a:buChar char="•"/>
            </a:pPr>
            <a:r>
              <a:rPr lang="en-US" sz="395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related to social conflicts and public debates</a:t>
            </a:r>
            <a:endParaRPr lang="en-US" sz="395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52805" lvl="1" indent="-426720">
              <a:lnSpc>
                <a:spcPts val="5530"/>
              </a:lnSpc>
              <a:buFont typeface="Arial" panose="020B0604020202020204"/>
              <a:buChar char="•"/>
            </a:pPr>
            <a:r>
              <a:rPr lang="en-US" sz="395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interpreting social phenomena ➡ actively shaping our understanding and impact on society</a:t>
            </a:r>
            <a:endParaRPr lang="en-US" sz="395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52805" lvl="1" indent="-426720" algn="l">
              <a:lnSpc>
                <a:spcPts val="5530"/>
              </a:lnSpc>
              <a:buFont typeface="Arial" panose="020B0604020202020204"/>
              <a:buChar char="•"/>
            </a:pPr>
            <a:r>
              <a:rPr lang="en-US" sz="395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by adopting pragmatic narratives, social theories go beyond theoretical abstraction, aiming instead to have practical moral implications. </a:t>
            </a:r>
            <a:endParaRPr lang="en-US" sz="395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ts val="5240"/>
              </a:lnSpc>
              <a:spcBef>
                <a:spcPct val="0"/>
              </a:spcBef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03215" y="7962246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3" y="0"/>
                </a:lnTo>
                <a:lnTo>
                  <a:pt x="4876483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sp>
        <p:nvSpPr>
          <p:cNvPr id="5" name="Freeform 5"/>
          <p:cNvSpPr/>
          <p:nvPr/>
        </p:nvSpPr>
        <p:spPr>
          <a:xfrm rot="3407869">
            <a:off x="-3899445" y="10097156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12383" y="1203966"/>
            <a:ext cx="15931646" cy="669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5"/>
              </a:lnSpc>
            </a:pPr>
            <a:r>
              <a:rPr lang="en-US" sz="3995">
                <a:solidFill>
                  <a:srgbClr val="000000"/>
                </a:solidFill>
                <a:latin typeface="New Standard" panose="02040503080506020203"/>
              </a:rPr>
              <a:t> </a:t>
            </a:r>
            <a:r>
              <a:rPr lang="en-US" sz="39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995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Sociological Theory</a:t>
            </a:r>
            <a:endParaRPr lang="en-US" sz="3995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1680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884555" lvl="1" indent="-441960">
              <a:lnSpc>
                <a:spcPts val="5735"/>
              </a:lnSpc>
              <a:buFont typeface="Arial" panose="020B0604020202020204"/>
              <a:buChar char="•"/>
            </a:pPr>
            <a:r>
              <a:rPr lang="en-US" sz="40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grand theory</a:t>
            </a:r>
            <a:endParaRPr lang="en-US" sz="4095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84555" lvl="1" indent="-441960">
              <a:lnSpc>
                <a:spcPts val="5735"/>
              </a:lnSpc>
              <a:buFont typeface="Arial" panose="020B0604020202020204"/>
              <a:buChar char="•"/>
            </a:pPr>
            <a:r>
              <a:rPr lang="en-US" sz="40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tends to discover the logic of society ➡ establish a meta-theoretical discourse which focuses on the interpretation and abstraction of social structures</a:t>
            </a:r>
            <a:endParaRPr lang="en-US" sz="4095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84555" lvl="1" indent="-441960">
              <a:lnSpc>
                <a:spcPts val="5735"/>
              </a:lnSpc>
              <a:buFont typeface="Arial" panose="020B0604020202020204"/>
              <a:buChar char="•"/>
            </a:pPr>
            <a:r>
              <a:rPr lang="en-US" sz="409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aims to find a universal understanding that transcends specific social contexts, applying it as an analytical tool across diverse cases</a:t>
            </a:r>
            <a:endParaRPr lang="en-US" sz="4095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5315"/>
              </a:lnSpc>
            </a:pPr>
          </a:p>
          <a:p>
            <a:pPr algn="ctr">
              <a:lnSpc>
                <a:spcPts val="517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13594549" y="6963392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6720" y="233680"/>
            <a:ext cx="16127095" cy="1020191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7130"/>
              </a:lnSpc>
            </a:pPr>
            <a:r>
              <a:rPr lang="en-US" sz="509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9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Main Arguments</a:t>
            </a:r>
            <a:endParaRPr lang="en-US" sz="509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ts val="2520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833120" lvl="1" indent="-416560" fontAlgn="auto">
              <a:lnSpc>
                <a:spcPct val="100000"/>
              </a:lnSpc>
              <a:buFont typeface="Arial" panose="020B0604020202020204"/>
              <a:buChar char="•"/>
            </a:pP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6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Critique to sociological theory</a:t>
            </a: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- as an isolated, hollow meta-theory.</a:t>
            </a:r>
            <a:endParaRPr lang="en-US" sz="386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33120" lvl="1" indent="-416560" fontAlgn="auto">
              <a:lnSpc>
                <a:spcPct val="100000"/>
              </a:lnSpc>
              <a:buFont typeface="Arial" panose="020B0604020202020204"/>
              <a:buChar char="•"/>
            </a:pPr>
            <a:r>
              <a:rPr lang="en-US" sz="386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No one single reality and truth</a:t>
            </a: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- rejecting grand theories, the importance of postmodernist narratives is rooted in events and  individual accounts. The historical perspective with specificity and complexity highlights the significance of individual experiences.</a:t>
            </a:r>
            <a:endParaRPr lang="en-US" sz="386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33120" lvl="1" indent="-416560" fontAlgn="auto">
              <a:lnSpc>
                <a:spcPct val="100000"/>
              </a:lnSpc>
              <a:buFont typeface="Arial" panose="020B0604020202020204"/>
              <a:buChar char="•"/>
            </a:pP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The development of social theories </a:t>
            </a:r>
            <a:r>
              <a:rPr lang="en-US" sz="3855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grounded in social reality </a:t>
            </a: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that serve </a:t>
            </a:r>
            <a:r>
              <a:rPr lang="en-US" sz="386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practical, morality-oriented purposes</a:t>
            </a: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, and encourages scholars not to avoid specific narratives with moral judgments in social conflicts.</a:t>
            </a:r>
            <a:endParaRPr lang="en-US" sz="386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33120" lvl="1" indent="-416560" fontAlgn="auto">
              <a:lnSpc>
                <a:spcPct val="100000"/>
              </a:lnSpc>
              <a:buFont typeface="Arial" panose="020B0604020202020204"/>
              <a:buChar char="•"/>
            </a:pP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Promotion of </a:t>
            </a:r>
            <a:r>
              <a:rPr lang="en-US" sz="386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public debates </a:t>
            </a:r>
            <a:r>
              <a:rPr lang="en-US" sz="386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through social theory, as a platform of the understanding of social issues.</a:t>
            </a:r>
            <a:endParaRPr lang="en-US" sz="386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2835"/>
              </a:lnSpc>
            </a:pPr>
          </a:p>
          <a:p>
            <a:pPr>
              <a:lnSpc>
                <a:spcPts val="3610"/>
              </a:lnSpc>
            </a:pPr>
          </a:p>
          <a:p>
            <a:pPr>
              <a:lnSpc>
                <a:spcPts val="3610"/>
              </a:lnSpc>
            </a:pPr>
          </a:p>
          <a:p>
            <a:pPr algn="l">
              <a:lnSpc>
                <a:spcPts val="3610"/>
              </a:lnSpc>
            </a:pPr>
          </a:p>
          <a:p>
            <a:pPr>
              <a:lnSpc>
                <a:spcPts val="279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8548839" y="6640812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016048">
            <a:off x="11428147" y="-3121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8200" y="571500"/>
            <a:ext cx="16050895" cy="80492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7130"/>
              </a:lnSpc>
            </a:pPr>
            <a:r>
              <a:rPr lang="en-US" sz="509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09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Discussion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>
              <a:lnSpc>
                <a:spcPts val="2835"/>
              </a:lnSpc>
              <a:buAutoNum type="arabicPeriod"/>
            </a:pP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>
              <a:lnSpc>
                <a:spcPts val="2835"/>
              </a:lnSpc>
              <a:buAutoNum type="arabicPeriod"/>
            </a:pP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>
              <a:lnSpc>
                <a:spcPts val="2835"/>
              </a:lnSpc>
              <a:buAutoNum type="arabicPeriod"/>
            </a:pP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 fontAlgn="auto">
              <a:lnSpc>
                <a:spcPts val="4535"/>
              </a:lnSpc>
              <a:buAutoNum type="arabicPeriod"/>
            </a:pPr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Can you identify some examples from his work that demonstrate his persepctive on critique of sociological theory?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 fontAlgn="auto">
              <a:lnSpc>
                <a:spcPts val="4535"/>
              </a:lnSpc>
              <a:buAutoNum type="arabicPeriod"/>
            </a:pP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 fontAlgn="auto">
              <a:lnSpc>
                <a:spcPts val="4535"/>
              </a:lnSpc>
              <a:buAutoNum type="arabicPeriod"/>
            </a:pP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 fontAlgn="auto">
              <a:lnSpc>
                <a:spcPts val="4535"/>
              </a:lnSpc>
              <a:buAutoNum type="arabicPeriod"/>
            </a:pPr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How might his emphasis on postmodernist narratives influence the way we understand social issues?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 fontAlgn="auto">
              <a:lnSpc>
                <a:spcPts val="4535"/>
              </a:lnSpc>
              <a:buAutoNum type="arabicPeriod"/>
            </a:pP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indent="-742950" fontAlgn="auto">
              <a:lnSpc>
                <a:spcPts val="4535"/>
              </a:lnSpc>
              <a:buAutoNum type="arabicPeriod"/>
            </a:pPr>
            <a:endParaRPr lang="en-US" sz="4400"/>
          </a:p>
          <a:p>
            <a:pPr marL="742950" indent="-742950">
              <a:lnSpc>
                <a:spcPts val="2835"/>
              </a:lnSpc>
              <a:buAutoNum type="arabicPeriod"/>
            </a:pPr>
            <a:endParaRPr sz="4400"/>
          </a:p>
          <a:p>
            <a:pPr marL="742950" indent="-742950">
              <a:lnSpc>
                <a:spcPts val="2790"/>
              </a:lnSpc>
              <a:spcBef>
                <a:spcPct val="0"/>
              </a:spcBef>
              <a:buAutoNum type="arabicPeriod"/>
            </a:pPr>
            <a:endParaRPr sz="4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Y4YTA3YTA1MjljOGI1NTAxNDU1Y2EwNTdmZDI4NW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</Words>
  <Application>WPS 演示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New Standard</vt:lpstr>
      <vt:lpstr>New Standard Bold</vt:lpstr>
      <vt:lpstr>Arial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dc:creator/>
  <cp:lastModifiedBy>MSI1</cp:lastModifiedBy>
  <cp:revision>6</cp:revision>
  <dcterms:created xsi:type="dcterms:W3CDTF">2006-08-16T00:00:00Z</dcterms:created>
  <dcterms:modified xsi:type="dcterms:W3CDTF">2023-10-16T21:42:23Z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399AE72BE81D41869D0DF27AF375DBF0_12</vt:lpwstr>
  </property>
  <property fmtid="{D5CDD505-2E9C-101B-9397-08002B2CF9AE}" pid="3" name="KSOProductBuildVer">
    <vt:lpwstr>2052-12.1.0.15712</vt:lpwstr>
  </property>
</Properties>
</file>