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Catamaran" panose="020B0604020202020204" charset="0"/>
      <p:regular r:id="rId20"/>
      <p:bold r:id="rId21"/>
    </p:embeddedFont>
    <p:embeddedFont>
      <p:font typeface="Catamaran Light" panose="020B0604020202020204" charset="0"/>
      <p:regular r:id="rId22"/>
      <p:bold r:id="rId23"/>
    </p:embeddedFont>
    <p:embeddedFont>
      <p:font typeface="Fira Sans Extra Condensed" panose="020B0503050000020004" pitchFamily="34" charset="0"/>
      <p:regular r:id="rId24"/>
      <p:bold r:id="rId25"/>
      <p:italic r:id="rId26"/>
      <p:boldItalic r:id="rId27"/>
    </p:embeddedFont>
    <p:embeddedFont>
      <p:font typeface="Fira Sans Extra Condensed Medium" panose="020B0604020202020204" charset="0"/>
      <p:regular r:id="rId28"/>
      <p:bold r:id="rId29"/>
      <p:italic r:id="rId30"/>
      <p:boldItalic r:id="rId31"/>
    </p:embeddedFont>
    <p:embeddedFont>
      <p:font typeface="Livvic" pitchFamily="2" charset="0"/>
      <p:regular r:id="rId32"/>
      <p:bold r:id="rId33"/>
      <p:italic r:id="rId34"/>
      <p:boldItalic r:id="rId35"/>
    </p:embeddedFont>
    <p:embeddedFont>
      <p:font typeface="Roboto" panose="02000000000000000000" pitchFamily="2"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91">
          <p15:clr>
            <a:srgbClr val="747775"/>
          </p15:clr>
        </p15:guide>
        <p15:guide id="2" pos="2132">
          <p15:clr>
            <a:srgbClr val="747775"/>
          </p15:clr>
        </p15:guide>
        <p15:guide id="3" pos="5035">
          <p15:clr>
            <a:srgbClr val="747775"/>
          </p15:clr>
        </p15:guide>
        <p15:guide id="4" orient="horz" pos="559">
          <p15:clr>
            <a:srgbClr val="747775"/>
          </p15:clr>
        </p15:guide>
        <p15:guide id="5" orient="horz" pos="690">
          <p15:clr>
            <a:srgbClr val="747775"/>
          </p15:clr>
        </p15:guide>
        <p15:guide id="6" pos="794">
          <p15:clr>
            <a:srgbClr val="747775"/>
          </p15:clr>
        </p15:guide>
        <p15:guide id="7"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4" roundtripDataSignature="AMtx7miQNDZY2fJEvJYBszyBA8+xF5EQF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B1D9080-F61D-4264-9B18-D1BC801253A8}">
  <a:tblStyle styleId="{1B1D9080-F61D-4264-9B18-D1BC801253A8}"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1118" y="53"/>
      </p:cViewPr>
      <p:guideLst>
        <p:guide orient="horz" pos="1191"/>
        <p:guide pos="2132"/>
        <p:guide pos="5035"/>
        <p:guide orient="horz" pos="559"/>
        <p:guide orient="horz" pos="690"/>
        <p:guide pos="794"/>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9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9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9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9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entimeter.com/app/dashboar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91f29e080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g291f29e080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90cd3c36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290cd3c369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 sz="1050">
                <a:solidFill>
                  <a:srgbClr val="3C4043"/>
                </a:solidFill>
                <a:highlight>
                  <a:srgbClr val="FFFFFF"/>
                </a:highlight>
                <a:latin typeface="Roboto"/>
                <a:ea typeface="Roboto"/>
                <a:cs typeface="Roboto"/>
                <a:sym typeface="Roboto"/>
              </a:rPr>
              <a:t>Would you consider the effect of globalization in culture is positive or negative?</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rgbClr val="3C4043"/>
              </a:solidFill>
              <a:highlight>
                <a:srgbClr val="FFFFFF"/>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 u="sng">
                <a:solidFill>
                  <a:schemeClr val="hlink"/>
                </a:solidFill>
                <a:hlinkClick r:id="rId3"/>
              </a:rPr>
              <a:t>https://www.mentimeter.com/app/dashboard</a:t>
            </a:r>
            <a:r>
              <a:rPr lang="es"/>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90c788b28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g290c788b286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9295a3bf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g29295a3bf9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91c3f146f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291c3f146f0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926898d14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2926898d14d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44"/>
          <p:cNvSpPr txBox="1">
            <a:spLocks noGrp="1"/>
          </p:cNvSpPr>
          <p:nvPr>
            <p:ph type="ctrTitle"/>
          </p:nvPr>
        </p:nvSpPr>
        <p:spPr>
          <a:xfrm>
            <a:off x="1039575" y="1701225"/>
            <a:ext cx="4592400" cy="1782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 name="Google Shape;10;p44"/>
          <p:cNvSpPr txBox="1">
            <a:spLocks noGrp="1"/>
          </p:cNvSpPr>
          <p:nvPr>
            <p:ph type="subTitle" idx="1"/>
          </p:nvPr>
        </p:nvSpPr>
        <p:spPr>
          <a:xfrm>
            <a:off x="1039575" y="3206400"/>
            <a:ext cx="2402100" cy="717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000000"/>
              </a:buClr>
              <a:buSzPts val="1200"/>
              <a:buNone/>
              <a:defRPr>
                <a:solidFill>
                  <a:srgbClr val="000000"/>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1"/>
        <p:cNvGrpSpPr/>
        <p:nvPr/>
      </p:nvGrpSpPr>
      <p:grpSpPr>
        <a:xfrm>
          <a:off x="0" y="0"/>
          <a:ext cx="0" cy="0"/>
          <a:chOff x="0" y="0"/>
          <a:chExt cx="0" cy="0"/>
        </a:xfrm>
      </p:grpSpPr>
      <p:sp>
        <p:nvSpPr>
          <p:cNvPr id="12" name="Google Shape;12;p46"/>
          <p:cNvSpPr txBox="1">
            <a:spLocks noGrp="1"/>
          </p:cNvSpPr>
          <p:nvPr>
            <p:ph type="ctrTitle"/>
          </p:nvPr>
        </p:nvSpPr>
        <p:spPr>
          <a:xfrm>
            <a:off x="3423902" y="38747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3" name="Google Shape;13;p46"/>
          <p:cNvSpPr txBox="1">
            <a:spLocks noGrp="1"/>
          </p:cNvSpPr>
          <p:nvPr>
            <p:ph type="subTitle" idx="1"/>
          </p:nvPr>
        </p:nvSpPr>
        <p:spPr>
          <a:xfrm>
            <a:off x="3423900" y="802521"/>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4" name="Google Shape;14;p46"/>
          <p:cNvSpPr txBox="1">
            <a:spLocks noGrp="1"/>
          </p:cNvSpPr>
          <p:nvPr>
            <p:ph type="title" idx="2"/>
          </p:nvPr>
        </p:nvSpPr>
        <p:spPr>
          <a:xfrm>
            <a:off x="2023007" y="654113"/>
            <a:ext cx="17391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 name="Google Shape;15;p46"/>
          <p:cNvSpPr txBox="1">
            <a:spLocks noGrp="1"/>
          </p:cNvSpPr>
          <p:nvPr>
            <p:ph type="ctrTitle" idx="3"/>
          </p:nvPr>
        </p:nvSpPr>
        <p:spPr>
          <a:xfrm>
            <a:off x="3425264" y="1224286"/>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6" name="Google Shape;16;p46"/>
          <p:cNvSpPr txBox="1">
            <a:spLocks noGrp="1"/>
          </p:cNvSpPr>
          <p:nvPr>
            <p:ph type="subTitle" idx="4"/>
          </p:nvPr>
        </p:nvSpPr>
        <p:spPr>
          <a:xfrm>
            <a:off x="3425259" y="1638859"/>
            <a:ext cx="19767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 name="Google Shape;17;p46"/>
          <p:cNvSpPr txBox="1">
            <a:spLocks noGrp="1"/>
          </p:cNvSpPr>
          <p:nvPr>
            <p:ph type="title" idx="5"/>
          </p:nvPr>
        </p:nvSpPr>
        <p:spPr>
          <a:xfrm>
            <a:off x="2023007" y="1488788"/>
            <a:ext cx="16152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8" name="Google Shape;18;p46"/>
          <p:cNvSpPr txBox="1">
            <a:spLocks noGrp="1"/>
          </p:cNvSpPr>
          <p:nvPr>
            <p:ph type="ctrTitle" idx="6"/>
          </p:nvPr>
        </p:nvSpPr>
        <p:spPr>
          <a:xfrm>
            <a:off x="3427999" y="2061098"/>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9" name="Google Shape;19;p46"/>
          <p:cNvSpPr txBox="1">
            <a:spLocks noGrp="1"/>
          </p:cNvSpPr>
          <p:nvPr>
            <p:ph type="subTitle" idx="7"/>
          </p:nvPr>
        </p:nvSpPr>
        <p:spPr>
          <a:xfrm>
            <a:off x="3427997" y="2475197"/>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0" name="Google Shape;20;p46"/>
          <p:cNvSpPr txBox="1">
            <a:spLocks noGrp="1"/>
          </p:cNvSpPr>
          <p:nvPr>
            <p:ph type="title" idx="8"/>
          </p:nvPr>
        </p:nvSpPr>
        <p:spPr>
          <a:xfrm>
            <a:off x="2023007" y="232346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21" name="Google Shape;21;p46"/>
          <p:cNvSpPr txBox="1">
            <a:spLocks noGrp="1"/>
          </p:cNvSpPr>
          <p:nvPr>
            <p:ph type="ctrTitle" idx="9"/>
          </p:nvPr>
        </p:nvSpPr>
        <p:spPr>
          <a:xfrm rot="5400000">
            <a:off x="6601629" y="1646270"/>
            <a:ext cx="29133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22" name="Google Shape;22;p46"/>
          <p:cNvSpPr txBox="1">
            <a:spLocks noGrp="1"/>
          </p:cNvSpPr>
          <p:nvPr>
            <p:ph type="ctrTitle" idx="13"/>
          </p:nvPr>
        </p:nvSpPr>
        <p:spPr>
          <a:xfrm>
            <a:off x="3427999" y="2897911"/>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23" name="Google Shape;23;p46"/>
          <p:cNvSpPr txBox="1">
            <a:spLocks noGrp="1"/>
          </p:cNvSpPr>
          <p:nvPr>
            <p:ph type="subTitle" idx="14"/>
          </p:nvPr>
        </p:nvSpPr>
        <p:spPr>
          <a:xfrm>
            <a:off x="3427997" y="3311534"/>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4" name="Google Shape;24;p46"/>
          <p:cNvSpPr txBox="1">
            <a:spLocks noGrp="1"/>
          </p:cNvSpPr>
          <p:nvPr>
            <p:ph type="title" idx="15"/>
          </p:nvPr>
        </p:nvSpPr>
        <p:spPr>
          <a:xfrm>
            <a:off x="2023007" y="3158138"/>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25" name="Google Shape;25;p46"/>
          <p:cNvSpPr txBox="1">
            <a:spLocks noGrp="1"/>
          </p:cNvSpPr>
          <p:nvPr>
            <p:ph type="ctrTitle" idx="16"/>
          </p:nvPr>
        </p:nvSpPr>
        <p:spPr>
          <a:xfrm>
            <a:off x="3427999" y="373472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26" name="Google Shape;26;p46"/>
          <p:cNvSpPr txBox="1">
            <a:spLocks noGrp="1"/>
          </p:cNvSpPr>
          <p:nvPr>
            <p:ph type="subTitle" idx="17"/>
          </p:nvPr>
        </p:nvSpPr>
        <p:spPr>
          <a:xfrm>
            <a:off x="3427997" y="4147872"/>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7" name="Google Shape;27;p46"/>
          <p:cNvSpPr txBox="1">
            <a:spLocks noGrp="1"/>
          </p:cNvSpPr>
          <p:nvPr>
            <p:ph type="title" idx="18"/>
          </p:nvPr>
        </p:nvSpPr>
        <p:spPr>
          <a:xfrm>
            <a:off x="2023007" y="399281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28"/>
        <p:cNvGrpSpPr/>
        <p:nvPr/>
      </p:nvGrpSpPr>
      <p:grpSpPr>
        <a:xfrm>
          <a:off x="0" y="0"/>
          <a:ext cx="0" cy="0"/>
          <a:chOff x="0" y="0"/>
          <a:chExt cx="0" cy="0"/>
        </a:xfrm>
      </p:grpSpPr>
      <p:sp>
        <p:nvSpPr>
          <p:cNvPr id="29" name="Google Shape;29;p47"/>
          <p:cNvSpPr txBox="1">
            <a:spLocks noGrp="1"/>
          </p:cNvSpPr>
          <p:nvPr>
            <p:ph type="title"/>
          </p:nvPr>
        </p:nvSpPr>
        <p:spPr>
          <a:xfrm>
            <a:off x="672375" y="1432475"/>
            <a:ext cx="3498000" cy="896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rgbClr val="000000"/>
              </a:buClr>
              <a:buSzPts val="2800"/>
              <a:buNone/>
              <a:defRPr/>
            </a:lvl1pPr>
            <a:lvl2pPr lvl="1" algn="l">
              <a:lnSpc>
                <a:spcPct val="100000"/>
              </a:lnSpc>
              <a:spcBef>
                <a:spcPts val="0"/>
              </a:spcBef>
              <a:spcAft>
                <a:spcPts val="0"/>
              </a:spcAft>
              <a:buClr>
                <a:srgbClr val="000000"/>
              </a:buClr>
              <a:buSzPts val="2800"/>
              <a:buNone/>
              <a:defRPr>
                <a:solidFill>
                  <a:srgbClr val="000000"/>
                </a:solidFill>
              </a:defRPr>
            </a:lvl2pPr>
            <a:lvl3pPr lvl="2" algn="l">
              <a:lnSpc>
                <a:spcPct val="100000"/>
              </a:lnSpc>
              <a:spcBef>
                <a:spcPts val="0"/>
              </a:spcBef>
              <a:spcAft>
                <a:spcPts val="0"/>
              </a:spcAft>
              <a:buClr>
                <a:srgbClr val="000000"/>
              </a:buClr>
              <a:buSzPts val="2800"/>
              <a:buNone/>
              <a:defRPr>
                <a:solidFill>
                  <a:srgbClr val="000000"/>
                </a:solidFill>
              </a:defRPr>
            </a:lvl3pPr>
            <a:lvl4pPr lvl="3" algn="l">
              <a:lnSpc>
                <a:spcPct val="100000"/>
              </a:lnSpc>
              <a:spcBef>
                <a:spcPts val="0"/>
              </a:spcBef>
              <a:spcAft>
                <a:spcPts val="0"/>
              </a:spcAft>
              <a:buClr>
                <a:srgbClr val="000000"/>
              </a:buClr>
              <a:buSzPts val="2800"/>
              <a:buNone/>
              <a:defRPr>
                <a:solidFill>
                  <a:srgbClr val="000000"/>
                </a:solidFill>
              </a:defRPr>
            </a:lvl4pPr>
            <a:lvl5pPr lvl="4" algn="l">
              <a:lnSpc>
                <a:spcPct val="100000"/>
              </a:lnSpc>
              <a:spcBef>
                <a:spcPts val="0"/>
              </a:spcBef>
              <a:spcAft>
                <a:spcPts val="0"/>
              </a:spcAft>
              <a:buClr>
                <a:srgbClr val="000000"/>
              </a:buClr>
              <a:buSzPts val="2800"/>
              <a:buNone/>
              <a:defRPr>
                <a:solidFill>
                  <a:srgbClr val="000000"/>
                </a:solidFill>
              </a:defRPr>
            </a:lvl5pPr>
            <a:lvl6pPr lvl="5" algn="l">
              <a:lnSpc>
                <a:spcPct val="100000"/>
              </a:lnSpc>
              <a:spcBef>
                <a:spcPts val="0"/>
              </a:spcBef>
              <a:spcAft>
                <a:spcPts val="0"/>
              </a:spcAft>
              <a:buClr>
                <a:srgbClr val="000000"/>
              </a:buClr>
              <a:buSzPts val="2800"/>
              <a:buNone/>
              <a:defRPr>
                <a:solidFill>
                  <a:srgbClr val="000000"/>
                </a:solidFill>
              </a:defRPr>
            </a:lvl6pPr>
            <a:lvl7pPr lvl="6" algn="l">
              <a:lnSpc>
                <a:spcPct val="100000"/>
              </a:lnSpc>
              <a:spcBef>
                <a:spcPts val="0"/>
              </a:spcBef>
              <a:spcAft>
                <a:spcPts val="0"/>
              </a:spcAft>
              <a:buClr>
                <a:srgbClr val="000000"/>
              </a:buClr>
              <a:buSzPts val="2800"/>
              <a:buNone/>
              <a:defRPr>
                <a:solidFill>
                  <a:srgbClr val="000000"/>
                </a:solidFill>
              </a:defRPr>
            </a:lvl7pPr>
            <a:lvl8pPr lvl="7" algn="l">
              <a:lnSpc>
                <a:spcPct val="100000"/>
              </a:lnSpc>
              <a:spcBef>
                <a:spcPts val="0"/>
              </a:spcBef>
              <a:spcAft>
                <a:spcPts val="0"/>
              </a:spcAft>
              <a:buClr>
                <a:srgbClr val="000000"/>
              </a:buClr>
              <a:buSzPts val="2800"/>
              <a:buNone/>
              <a:defRPr>
                <a:solidFill>
                  <a:srgbClr val="000000"/>
                </a:solidFill>
              </a:defRPr>
            </a:lvl8pPr>
            <a:lvl9pPr lvl="8" algn="l">
              <a:lnSpc>
                <a:spcPct val="100000"/>
              </a:lnSpc>
              <a:spcBef>
                <a:spcPts val="0"/>
              </a:spcBef>
              <a:spcAft>
                <a:spcPts val="0"/>
              </a:spcAft>
              <a:buClr>
                <a:srgbClr val="000000"/>
              </a:buClr>
              <a:buSzPts val="2800"/>
              <a:buNone/>
              <a:defRPr>
                <a:solidFill>
                  <a:srgbClr val="000000"/>
                </a:solidFill>
              </a:defRPr>
            </a:lvl9pPr>
          </a:lstStyle>
          <a:p>
            <a:endParaRPr/>
          </a:p>
        </p:txBody>
      </p:sp>
      <p:sp>
        <p:nvSpPr>
          <p:cNvPr id="30" name="Google Shape;30;p47"/>
          <p:cNvSpPr txBox="1">
            <a:spLocks noGrp="1"/>
          </p:cNvSpPr>
          <p:nvPr>
            <p:ph type="subTitle" idx="1"/>
          </p:nvPr>
        </p:nvSpPr>
        <p:spPr>
          <a:xfrm flipH="1">
            <a:off x="1667175" y="2154225"/>
            <a:ext cx="2503200" cy="1170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a:lvl1pPr>
            <a:lvl2pPr lvl="1" algn="l">
              <a:lnSpc>
                <a:spcPct val="100000"/>
              </a:lnSpc>
              <a:spcBef>
                <a:spcPts val="0"/>
              </a:spcBef>
              <a:spcAft>
                <a:spcPts val="0"/>
              </a:spcAft>
              <a:buClr>
                <a:srgbClr val="000000"/>
              </a:buClr>
              <a:buSzPts val="2800"/>
              <a:buNone/>
              <a:defRPr sz="2800">
                <a:solidFill>
                  <a:srgbClr val="000000"/>
                </a:solidFill>
              </a:defRPr>
            </a:lvl2pPr>
            <a:lvl3pPr lvl="2" algn="l">
              <a:lnSpc>
                <a:spcPct val="100000"/>
              </a:lnSpc>
              <a:spcBef>
                <a:spcPts val="0"/>
              </a:spcBef>
              <a:spcAft>
                <a:spcPts val="0"/>
              </a:spcAft>
              <a:buClr>
                <a:srgbClr val="000000"/>
              </a:buClr>
              <a:buSzPts val="2800"/>
              <a:buNone/>
              <a:defRPr sz="2800">
                <a:solidFill>
                  <a:srgbClr val="000000"/>
                </a:solidFill>
              </a:defRPr>
            </a:lvl3pPr>
            <a:lvl4pPr lvl="3" algn="l">
              <a:lnSpc>
                <a:spcPct val="100000"/>
              </a:lnSpc>
              <a:spcBef>
                <a:spcPts val="0"/>
              </a:spcBef>
              <a:spcAft>
                <a:spcPts val="0"/>
              </a:spcAft>
              <a:buClr>
                <a:srgbClr val="000000"/>
              </a:buClr>
              <a:buSzPts val="2800"/>
              <a:buNone/>
              <a:defRPr sz="2800">
                <a:solidFill>
                  <a:srgbClr val="000000"/>
                </a:solidFill>
              </a:defRPr>
            </a:lvl4pPr>
            <a:lvl5pPr lvl="4" algn="l">
              <a:lnSpc>
                <a:spcPct val="100000"/>
              </a:lnSpc>
              <a:spcBef>
                <a:spcPts val="0"/>
              </a:spcBef>
              <a:spcAft>
                <a:spcPts val="0"/>
              </a:spcAft>
              <a:buClr>
                <a:srgbClr val="000000"/>
              </a:buClr>
              <a:buSzPts val="2800"/>
              <a:buNone/>
              <a:defRPr sz="2800">
                <a:solidFill>
                  <a:srgbClr val="000000"/>
                </a:solidFill>
              </a:defRPr>
            </a:lvl5pPr>
            <a:lvl6pPr lvl="5" algn="l">
              <a:lnSpc>
                <a:spcPct val="100000"/>
              </a:lnSpc>
              <a:spcBef>
                <a:spcPts val="0"/>
              </a:spcBef>
              <a:spcAft>
                <a:spcPts val="0"/>
              </a:spcAft>
              <a:buClr>
                <a:srgbClr val="000000"/>
              </a:buClr>
              <a:buSzPts val="2800"/>
              <a:buNone/>
              <a:defRPr sz="2800">
                <a:solidFill>
                  <a:srgbClr val="000000"/>
                </a:solidFill>
              </a:defRPr>
            </a:lvl6pPr>
            <a:lvl7pPr lvl="6" algn="l">
              <a:lnSpc>
                <a:spcPct val="100000"/>
              </a:lnSpc>
              <a:spcBef>
                <a:spcPts val="0"/>
              </a:spcBef>
              <a:spcAft>
                <a:spcPts val="0"/>
              </a:spcAft>
              <a:buClr>
                <a:srgbClr val="000000"/>
              </a:buClr>
              <a:buSzPts val="2800"/>
              <a:buNone/>
              <a:defRPr sz="2800">
                <a:solidFill>
                  <a:srgbClr val="000000"/>
                </a:solidFill>
              </a:defRPr>
            </a:lvl7pPr>
            <a:lvl8pPr lvl="7" algn="l">
              <a:lnSpc>
                <a:spcPct val="100000"/>
              </a:lnSpc>
              <a:spcBef>
                <a:spcPts val="0"/>
              </a:spcBef>
              <a:spcAft>
                <a:spcPts val="0"/>
              </a:spcAft>
              <a:buClr>
                <a:srgbClr val="000000"/>
              </a:buClr>
              <a:buSzPts val="2800"/>
              <a:buNone/>
              <a:defRPr sz="2800">
                <a:solidFill>
                  <a:srgbClr val="000000"/>
                </a:solidFill>
              </a:defRPr>
            </a:lvl8pPr>
            <a:lvl9pPr lvl="8" algn="l">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31"/>
        <p:cNvGrpSpPr/>
        <p:nvPr/>
      </p:nvGrpSpPr>
      <p:grpSpPr>
        <a:xfrm>
          <a:off x="0" y="0"/>
          <a:ext cx="0" cy="0"/>
          <a:chOff x="0" y="0"/>
          <a:chExt cx="0" cy="0"/>
        </a:xfrm>
      </p:grpSpPr>
      <p:sp>
        <p:nvSpPr>
          <p:cNvPr id="32" name="Google Shape;32;p52"/>
          <p:cNvSpPr txBox="1">
            <a:spLocks noGrp="1"/>
          </p:cNvSpPr>
          <p:nvPr>
            <p:ph type="subTitle" idx="1"/>
          </p:nvPr>
        </p:nvSpPr>
        <p:spPr>
          <a:xfrm>
            <a:off x="2117847" y="3380460"/>
            <a:ext cx="2951400" cy="295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sz="1000"/>
            </a:lvl1pPr>
            <a:lvl2pPr lvl="1" algn="l">
              <a:lnSpc>
                <a:spcPct val="115000"/>
              </a:lnSpc>
              <a:spcBef>
                <a:spcPts val="1600"/>
              </a:spcBef>
              <a:spcAft>
                <a:spcPts val="0"/>
              </a:spcAft>
              <a:buSzPts val="1200"/>
              <a:buNone/>
              <a:defRPr/>
            </a:lvl2pPr>
            <a:lvl3pPr lvl="2" algn="l">
              <a:lnSpc>
                <a:spcPct val="115000"/>
              </a:lnSpc>
              <a:spcBef>
                <a:spcPts val="1600"/>
              </a:spcBef>
              <a:spcAft>
                <a:spcPts val="0"/>
              </a:spcAft>
              <a:buSzPts val="12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200"/>
              <a:buNone/>
              <a:defRPr/>
            </a:lvl5pPr>
            <a:lvl6pPr lvl="5" algn="l">
              <a:lnSpc>
                <a:spcPct val="115000"/>
              </a:lnSpc>
              <a:spcBef>
                <a:spcPts val="1600"/>
              </a:spcBef>
              <a:spcAft>
                <a:spcPts val="0"/>
              </a:spcAft>
              <a:buSzPts val="1200"/>
              <a:buNone/>
              <a:defRPr/>
            </a:lvl6pPr>
            <a:lvl7pPr lvl="6" algn="l">
              <a:lnSpc>
                <a:spcPct val="115000"/>
              </a:lnSpc>
              <a:spcBef>
                <a:spcPts val="1600"/>
              </a:spcBef>
              <a:spcAft>
                <a:spcPts val="0"/>
              </a:spcAft>
              <a:buSzPts val="1200"/>
              <a:buNone/>
              <a:defRPr/>
            </a:lvl7pPr>
            <a:lvl8pPr lvl="7" algn="l">
              <a:lnSpc>
                <a:spcPct val="115000"/>
              </a:lnSpc>
              <a:spcBef>
                <a:spcPts val="1600"/>
              </a:spcBef>
              <a:spcAft>
                <a:spcPts val="0"/>
              </a:spcAft>
              <a:buSzPts val="1200"/>
              <a:buNone/>
              <a:defRPr/>
            </a:lvl8pPr>
            <a:lvl9pPr lvl="8" algn="l">
              <a:lnSpc>
                <a:spcPct val="115000"/>
              </a:lnSpc>
              <a:spcBef>
                <a:spcPts val="1600"/>
              </a:spcBef>
              <a:spcAft>
                <a:spcPts val="1600"/>
              </a:spcAft>
              <a:buSzPts val="1200"/>
              <a:buNone/>
              <a:defRPr/>
            </a:lvl9pPr>
          </a:lstStyle>
          <a:p>
            <a:endParaRPr/>
          </a:p>
        </p:txBody>
      </p:sp>
      <p:sp>
        <p:nvSpPr>
          <p:cNvPr id="33" name="Google Shape;33;p52"/>
          <p:cNvSpPr txBox="1">
            <a:spLocks noGrp="1"/>
          </p:cNvSpPr>
          <p:nvPr>
            <p:ph type="ctrTitle"/>
          </p:nvPr>
        </p:nvSpPr>
        <p:spPr>
          <a:xfrm rot="-5400000">
            <a:off x="-343101" y="1759150"/>
            <a:ext cx="2888100" cy="8979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2800"/>
              <a:buNone/>
              <a:defRPr/>
            </a:lvl1pPr>
            <a:lvl2pPr lvl="1" algn="r">
              <a:lnSpc>
                <a:spcPct val="100000"/>
              </a:lnSpc>
              <a:spcBef>
                <a:spcPts val="0"/>
              </a:spcBef>
              <a:spcAft>
                <a:spcPts val="0"/>
              </a:spcAft>
              <a:buClr>
                <a:srgbClr val="000000"/>
              </a:buClr>
              <a:buSzPts val="1600"/>
              <a:buNone/>
              <a:defRPr sz="1600">
                <a:solidFill>
                  <a:srgbClr val="000000"/>
                </a:solidFill>
              </a:defRPr>
            </a:lvl2pPr>
            <a:lvl3pPr lvl="2" algn="r">
              <a:lnSpc>
                <a:spcPct val="100000"/>
              </a:lnSpc>
              <a:spcBef>
                <a:spcPts val="0"/>
              </a:spcBef>
              <a:spcAft>
                <a:spcPts val="0"/>
              </a:spcAft>
              <a:buClr>
                <a:srgbClr val="000000"/>
              </a:buClr>
              <a:buSzPts val="1600"/>
              <a:buNone/>
              <a:defRPr sz="1600">
                <a:solidFill>
                  <a:srgbClr val="000000"/>
                </a:solidFill>
              </a:defRPr>
            </a:lvl3pPr>
            <a:lvl4pPr lvl="3" algn="r">
              <a:lnSpc>
                <a:spcPct val="100000"/>
              </a:lnSpc>
              <a:spcBef>
                <a:spcPts val="0"/>
              </a:spcBef>
              <a:spcAft>
                <a:spcPts val="0"/>
              </a:spcAft>
              <a:buClr>
                <a:srgbClr val="000000"/>
              </a:buClr>
              <a:buSzPts val="1600"/>
              <a:buNone/>
              <a:defRPr sz="1600">
                <a:solidFill>
                  <a:srgbClr val="000000"/>
                </a:solidFill>
              </a:defRPr>
            </a:lvl4pPr>
            <a:lvl5pPr lvl="4" algn="r">
              <a:lnSpc>
                <a:spcPct val="100000"/>
              </a:lnSpc>
              <a:spcBef>
                <a:spcPts val="0"/>
              </a:spcBef>
              <a:spcAft>
                <a:spcPts val="0"/>
              </a:spcAft>
              <a:buClr>
                <a:srgbClr val="000000"/>
              </a:buClr>
              <a:buSzPts val="1600"/>
              <a:buNone/>
              <a:defRPr sz="1600">
                <a:solidFill>
                  <a:srgbClr val="000000"/>
                </a:solidFill>
              </a:defRPr>
            </a:lvl5pPr>
            <a:lvl6pPr lvl="5" algn="r">
              <a:lnSpc>
                <a:spcPct val="100000"/>
              </a:lnSpc>
              <a:spcBef>
                <a:spcPts val="0"/>
              </a:spcBef>
              <a:spcAft>
                <a:spcPts val="0"/>
              </a:spcAft>
              <a:buClr>
                <a:srgbClr val="000000"/>
              </a:buClr>
              <a:buSzPts val="1600"/>
              <a:buNone/>
              <a:defRPr sz="1600">
                <a:solidFill>
                  <a:srgbClr val="000000"/>
                </a:solidFill>
              </a:defRPr>
            </a:lvl6pPr>
            <a:lvl7pPr lvl="6" algn="r">
              <a:lnSpc>
                <a:spcPct val="100000"/>
              </a:lnSpc>
              <a:spcBef>
                <a:spcPts val="0"/>
              </a:spcBef>
              <a:spcAft>
                <a:spcPts val="0"/>
              </a:spcAft>
              <a:buClr>
                <a:srgbClr val="000000"/>
              </a:buClr>
              <a:buSzPts val="1600"/>
              <a:buNone/>
              <a:defRPr sz="1600">
                <a:solidFill>
                  <a:srgbClr val="000000"/>
                </a:solidFill>
              </a:defRPr>
            </a:lvl7pPr>
            <a:lvl8pPr lvl="7" algn="r">
              <a:lnSpc>
                <a:spcPct val="100000"/>
              </a:lnSpc>
              <a:spcBef>
                <a:spcPts val="0"/>
              </a:spcBef>
              <a:spcAft>
                <a:spcPts val="0"/>
              </a:spcAft>
              <a:buClr>
                <a:srgbClr val="000000"/>
              </a:buClr>
              <a:buSzPts val="1600"/>
              <a:buNone/>
              <a:defRPr sz="1600">
                <a:solidFill>
                  <a:srgbClr val="000000"/>
                </a:solidFill>
              </a:defRPr>
            </a:lvl8pPr>
            <a:lvl9pPr lvl="8" algn="r">
              <a:lnSpc>
                <a:spcPct val="100000"/>
              </a:lnSpc>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34"/>
        <p:cNvGrpSpPr/>
        <p:nvPr/>
      </p:nvGrpSpPr>
      <p:grpSpPr>
        <a:xfrm>
          <a:off x="0" y="0"/>
          <a:ext cx="0" cy="0"/>
          <a:chOff x="0" y="0"/>
          <a:chExt cx="0" cy="0"/>
        </a:xfrm>
      </p:grpSpPr>
      <p:sp>
        <p:nvSpPr>
          <p:cNvPr id="35" name="Google Shape;35;p49"/>
          <p:cNvSpPr txBox="1">
            <a:spLocks noGrp="1"/>
          </p:cNvSpPr>
          <p:nvPr>
            <p:ph type="ctrTitle"/>
          </p:nvPr>
        </p:nvSpPr>
        <p:spPr>
          <a:xfrm>
            <a:off x="4921575" y="2993035"/>
            <a:ext cx="1828200" cy="644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6" name="Google Shape;36;p49"/>
          <p:cNvSpPr txBox="1">
            <a:spLocks noGrp="1"/>
          </p:cNvSpPr>
          <p:nvPr>
            <p:ph type="subTitle" idx="1"/>
          </p:nvPr>
        </p:nvSpPr>
        <p:spPr>
          <a:xfrm>
            <a:off x="4921575" y="3553810"/>
            <a:ext cx="1522200" cy="94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solidFill>
                  <a:srgbClr val="000000"/>
                </a:solidFill>
              </a:defRPr>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7" name="Google Shape;37;p49"/>
          <p:cNvSpPr txBox="1">
            <a:spLocks noGrp="1"/>
          </p:cNvSpPr>
          <p:nvPr>
            <p:ph type="ctrTitle" idx="2"/>
          </p:nvPr>
        </p:nvSpPr>
        <p:spPr>
          <a:xfrm>
            <a:off x="906139" y="2993035"/>
            <a:ext cx="1828200" cy="644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8" name="Google Shape;38;p49"/>
          <p:cNvSpPr txBox="1">
            <a:spLocks noGrp="1"/>
          </p:cNvSpPr>
          <p:nvPr>
            <p:ph type="subTitle" idx="3"/>
          </p:nvPr>
        </p:nvSpPr>
        <p:spPr>
          <a:xfrm>
            <a:off x="906139" y="3553810"/>
            <a:ext cx="1522200" cy="94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solidFill>
                  <a:srgbClr val="000000"/>
                </a:solidFill>
              </a:defRPr>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9" name="Google Shape;39;p49"/>
          <p:cNvSpPr txBox="1">
            <a:spLocks noGrp="1"/>
          </p:cNvSpPr>
          <p:nvPr>
            <p:ph type="ctrTitle" idx="4"/>
          </p:nvPr>
        </p:nvSpPr>
        <p:spPr>
          <a:xfrm rot="5400000">
            <a:off x="6685437" y="1646270"/>
            <a:ext cx="29133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40" name="Google Shape;40;p49"/>
          <p:cNvSpPr txBox="1">
            <a:spLocks noGrp="1"/>
          </p:cNvSpPr>
          <p:nvPr>
            <p:ph type="ctrTitle" idx="5"/>
          </p:nvPr>
        </p:nvSpPr>
        <p:spPr>
          <a:xfrm>
            <a:off x="2928557" y="2993035"/>
            <a:ext cx="1798800" cy="644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41" name="Google Shape;41;p49"/>
          <p:cNvSpPr txBox="1">
            <a:spLocks noGrp="1"/>
          </p:cNvSpPr>
          <p:nvPr>
            <p:ph type="subTitle" idx="6"/>
          </p:nvPr>
        </p:nvSpPr>
        <p:spPr>
          <a:xfrm>
            <a:off x="2928550" y="3553810"/>
            <a:ext cx="1476300" cy="94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solidFill>
                  <a:srgbClr val="000000"/>
                </a:solidFill>
              </a:defRPr>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ree columns 4">
  <p:cSld name="CUSTOM_33">
    <p:spTree>
      <p:nvGrpSpPr>
        <p:cNvPr id="1" name="Shape 42"/>
        <p:cNvGrpSpPr/>
        <p:nvPr/>
      </p:nvGrpSpPr>
      <p:grpSpPr>
        <a:xfrm>
          <a:off x="0" y="0"/>
          <a:ext cx="0" cy="0"/>
          <a:chOff x="0" y="0"/>
          <a:chExt cx="0" cy="0"/>
        </a:xfrm>
      </p:grpSpPr>
      <p:sp>
        <p:nvSpPr>
          <p:cNvPr id="43" name="Google Shape;43;p59"/>
          <p:cNvSpPr txBox="1">
            <a:spLocks noGrp="1"/>
          </p:cNvSpPr>
          <p:nvPr>
            <p:ph type="subTitle" idx="1"/>
          </p:nvPr>
        </p:nvSpPr>
        <p:spPr>
          <a:xfrm flipH="1">
            <a:off x="840600" y="2432150"/>
            <a:ext cx="1650300" cy="7536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000000"/>
              </a:buClr>
              <a:buSzPts val="1000"/>
              <a:buNone/>
              <a:defRPr sz="1000">
                <a:solidFill>
                  <a:srgbClr val="000000"/>
                </a:solidFill>
              </a:defRPr>
            </a:lvl1pPr>
            <a:lvl2pPr lvl="1" algn="ctr">
              <a:lnSpc>
                <a:spcPct val="100000"/>
              </a:lnSpc>
              <a:spcBef>
                <a:spcPts val="0"/>
              </a:spcBef>
              <a:spcAft>
                <a:spcPts val="0"/>
              </a:spcAft>
              <a:buClr>
                <a:srgbClr val="000000"/>
              </a:buClr>
              <a:buSzPts val="1000"/>
              <a:buNone/>
              <a:defRPr sz="1000">
                <a:solidFill>
                  <a:srgbClr val="000000"/>
                </a:solidFill>
              </a:defRPr>
            </a:lvl2pPr>
            <a:lvl3pPr lvl="2" algn="ctr">
              <a:lnSpc>
                <a:spcPct val="100000"/>
              </a:lnSpc>
              <a:spcBef>
                <a:spcPts val="0"/>
              </a:spcBef>
              <a:spcAft>
                <a:spcPts val="0"/>
              </a:spcAft>
              <a:buClr>
                <a:srgbClr val="000000"/>
              </a:buClr>
              <a:buSzPts val="1000"/>
              <a:buNone/>
              <a:defRPr sz="1000">
                <a:solidFill>
                  <a:srgbClr val="000000"/>
                </a:solidFill>
              </a:defRPr>
            </a:lvl3pPr>
            <a:lvl4pPr lvl="3" algn="ctr">
              <a:lnSpc>
                <a:spcPct val="100000"/>
              </a:lnSpc>
              <a:spcBef>
                <a:spcPts val="0"/>
              </a:spcBef>
              <a:spcAft>
                <a:spcPts val="0"/>
              </a:spcAft>
              <a:buClr>
                <a:srgbClr val="000000"/>
              </a:buClr>
              <a:buSzPts val="1000"/>
              <a:buNone/>
              <a:defRPr sz="1000">
                <a:solidFill>
                  <a:srgbClr val="000000"/>
                </a:solidFill>
              </a:defRPr>
            </a:lvl4pPr>
            <a:lvl5pPr lvl="4" algn="ctr">
              <a:lnSpc>
                <a:spcPct val="100000"/>
              </a:lnSpc>
              <a:spcBef>
                <a:spcPts val="0"/>
              </a:spcBef>
              <a:spcAft>
                <a:spcPts val="0"/>
              </a:spcAft>
              <a:buClr>
                <a:srgbClr val="000000"/>
              </a:buClr>
              <a:buSzPts val="1000"/>
              <a:buNone/>
              <a:defRPr sz="1000">
                <a:solidFill>
                  <a:srgbClr val="000000"/>
                </a:solidFill>
              </a:defRPr>
            </a:lvl5pPr>
            <a:lvl6pPr lvl="5" algn="ctr">
              <a:lnSpc>
                <a:spcPct val="100000"/>
              </a:lnSpc>
              <a:spcBef>
                <a:spcPts val="0"/>
              </a:spcBef>
              <a:spcAft>
                <a:spcPts val="0"/>
              </a:spcAft>
              <a:buClr>
                <a:srgbClr val="000000"/>
              </a:buClr>
              <a:buSzPts val="1000"/>
              <a:buNone/>
              <a:defRPr sz="1000">
                <a:solidFill>
                  <a:srgbClr val="000000"/>
                </a:solidFill>
              </a:defRPr>
            </a:lvl6pPr>
            <a:lvl7pPr lvl="6" algn="ctr">
              <a:lnSpc>
                <a:spcPct val="100000"/>
              </a:lnSpc>
              <a:spcBef>
                <a:spcPts val="0"/>
              </a:spcBef>
              <a:spcAft>
                <a:spcPts val="0"/>
              </a:spcAft>
              <a:buClr>
                <a:srgbClr val="000000"/>
              </a:buClr>
              <a:buSzPts val="1000"/>
              <a:buNone/>
              <a:defRPr sz="1000">
                <a:solidFill>
                  <a:srgbClr val="000000"/>
                </a:solidFill>
              </a:defRPr>
            </a:lvl7pPr>
            <a:lvl8pPr lvl="7" algn="ctr">
              <a:lnSpc>
                <a:spcPct val="100000"/>
              </a:lnSpc>
              <a:spcBef>
                <a:spcPts val="0"/>
              </a:spcBef>
              <a:spcAft>
                <a:spcPts val="0"/>
              </a:spcAft>
              <a:buClr>
                <a:srgbClr val="000000"/>
              </a:buClr>
              <a:buSzPts val="1000"/>
              <a:buNone/>
              <a:defRPr sz="1000">
                <a:solidFill>
                  <a:srgbClr val="000000"/>
                </a:solidFill>
              </a:defRPr>
            </a:lvl8pPr>
            <a:lvl9pPr lvl="8" algn="ctr">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4" name="Google Shape;44;p59"/>
          <p:cNvSpPr txBox="1">
            <a:spLocks noGrp="1"/>
          </p:cNvSpPr>
          <p:nvPr>
            <p:ph type="subTitle" idx="2"/>
          </p:nvPr>
        </p:nvSpPr>
        <p:spPr>
          <a:xfrm>
            <a:off x="4702174" y="1049093"/>
            <a:ext cx="1960200" cy="111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000"/>
              <a:buNone/>
              <a:defRPr sz="1000">
                <a:solidFill>
                  <a:srgbClr val="000000"/>
                </a:solidFill>
              </a:defRPr>
            </a:lvl1pPr>
            <a:lvl2pPr lvl="1" algn="l">
              <a:lnSpc>
                <a:spcPct val="100000"/>
              </a:lnSpc>
              <a:spcBef>
                <a:spcPts val="0"/>
              </a:spcBef>
              <a:spcAft>
                <a:spcPts val="0"/>
              </a:spcAft>
              <a:buClr>
                <a:srgbClr val="000000"/>
              </a:buClr>
              <a:buSzPts val="1000"/>
              <a:buNone/>
              <a:defRPr sz="1000">
                <a:solidFill>
                  <a:srgbClr val="000000"/>
                </a:solidFill>
              </a:defRPr>
            </a:lvl2pPr>
            <a:lvl3pPr lvl="2" algn="l">
              <a:lnSpc>
                <a:spcPct val="100000"/>
              </a:lnSpc>
              <a:spcBef>
                <a:spcPts val="0"/>
              </a:spcBef>
              <a:spcAft>
                <a:spcPts val="0"/>
              </a:spcAft>
              <a:buClr>
                <a:srgbClr val="000000"/>
              </a:buClr>
              <a:buSzPts val="1000"/>
              <a:buNone/>
              <a:defRPr sz="1000">
                <a:solidFill>
                  <a:srgbClr val="000000"/>
                </a:solidFill>
              </a:defRPr>
            </a:lvl3pPr>
            <a:lvl4pPr lvl="3" algn="l">
              <a:lnSpc>
                <a:spcPct val="100000"/>
              </a:lnSpc>
              <a:spcBef>
                <a:spcPts val="0"/>
              </a:spcBef>
              <a:spcAft>
                <a:spcPts val="0"/>
              </a:spcAft>
              <a:buClr>
                <a:srgbClr val="000000"/>
              </a:buClr>
              <a:buSzPts val="1000"/>
              <a:buNone/>
              <a:defRPr sz="1000">
                <a:solidFill>
                  <a:srgbClr val="000000"/>
                </a:solidFill>
              </a:defRPr>
            </a:lvl4pPr>
            <a:lvl5pPr lvl="4" algn="l">
              <a:lnSpc>
                <a:spcPct val="100000"/>
              </a:lnSpc>
              <a:spcBef>
                <a:spcPts val="0"/>
              </a:spcBef>
              <a:spcAft>
                <a:spcPts val="0"/>
              </a:spcAft>
              <a:buClr>
                <a:srgbClr val="000000"/>
              </a:buClr>
              <a:buSzPts val="1000"/>
              <a:buNone/>
              <a:defRPr sz="1000">
                <a:solidFill>
                  <a:srgbClr val="000000"/>
                </a:solidFill>
              </a:defRPr>
            </a:lvl5pPr>
            <a:lvl6pPr lvl="5" algn="l">
              <a:lnSpc>
                <a:spcPct val="100000"/>
              </a:lnSpc>
              <a:spcBef>
                <a:spcPts val="0"/>
              </a:spcBef>
              <a:spcAft>
                <a:spcPts val="0"/>
              </a:spcAft>
              <a:buClr>
                <a:srgbClr val="000000"/>
              </a:buClr>
              <a:buSzPts val="1000"/>
              <a:buNone/>
              <a:defRPr sz="1000">
                <a:solidFill>
                  <a:srgbClr val="000000"/>
                </a:solidFill>
              </a:defRPr>
            </a:lvl6pPr>
            <a:lvl7pPr lvl="6" algn="l">
              <a:lnSpc>
                <a:spcPct val="100000"/>
              </a:lnSpc>
              <a:spcBef>
                <a:spcPts val="0"/>
              </a:spcBef>
              <a:spcAft>
                <a:spcPts val="0"/>
              </a:spcAft>
              <a:buClr>
                <a:srgbClr val="000000"/>
              </a:buClr>
              <a:buSzPts val="1000"/>
              <a:buNone/>
              <a:defRPr sz="1000">
                <a:solidFill>
                  <a:srgbClr val="000000"/>
                </a:solidFill>
              </a:defRPr>
            </a:lvl7pPr>
            <a:lvl8pPr lvl="7" algn="l">
              <a:lnSpc>
                <a:spcPct val="100000"/>
              </a:lnSpc>
              <a:spcBef>
                <a:spcPts val="0"/>
              </a:spcBef>
              <a:spcAft>
                <a:spcPts val="0"/>
              </a:spcAft>
              <a:buClr>
                <a:srgbClr val="000000"/>
              </a:buClr>
              <a:buSzPts val="1000"/>
              <a:buNone/>
              <a:defRPr sz="1000">
                <a:solidFill>
                  <a:srgbClr val="000000"/>
                </a:solidFill>
              </a:defRPr>
            </a:lvl8pPr>
            <a:lvl9pPr lvl="8" algn="l">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5" name="Google Shape;45;p59"/>
          <p:cNvSpPr txBox="1">
            <a:spLocks noGrp="1"/>
          </p:cNvSpPr>
          <p:nvPr>
            <p:ph type="ctrTitle"/>
          </p:nvPr>
        </p:nvSpPr>
        <p:spPr>
          <a:xfrm>
            <a:off x="-533400" y="2047350"/>
            <a:ext cx="3024300" cy="3849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46" name="Google Shape;46;p59"/>
          <p:cNvSpPr txBox="1">
            <a:spLocks noGrp="1"/>
          </p:cNvSpPr>
          <p:nvPr>
            <p:ph type="ctrTitle" idx="3"/>
          </p:nvPr>
        </p:nvSpPr>
        <p:spPr>
          <a:xfrm>
            <a:off x="4702174" y="664293"/>
            <a:ext cx="2619300" cy="384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47" name="Google Shape;47;p59"/>
          <p:cNvSpPr txBox="1">
            <a:spLocks noGrp="1"/>
          </p:cNvSpPr>
          <p:nvPr>
            <p:ph type="subTitle" idx="4"/>
          </p:nvPr>
        </p:nvSpPr>
        <p:spPr>
          <a:xfrm>
            <a:off x="4702174" y="3788925"/>
            <a:ext cx="2214900" cy="111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000"/>
              <a:buNone/>
              <a:defRPr sz="1000">
                <a:solidFill>
                  <a:srgbClr val="000000"/>
                </a:solidFill>
              </a:defRPr>
            </a:lvl1pPr>
            <a:lvl2pPr lvl="1" algn="l">
              <a:lnSpc>
                <a:spcPct val="100000"/>
              </a:lnSpc>
              <a:spcBef>
                <a:spcPts val="0"/>
              </a:spcBef>
              <a:spcAft>
                <a:spcPts val="0"/>
              </a:spcAft>
              <a:buClr>
                <a:srgbClr val="000000"/>
              </a:buClr>
              <a:buSzPts val="1000"/>
              <a:buNone/>
              <a:defRPr sz="1000">
                <a:solidFill>
                  <a:srgbClr val="000000"/>
                </a:solidFill>
              </a:defRPr>
            </a:lvl2pPr>
            <a:lvl3pPr lvl="2" algn="l">
              <a:lnSpc>
                <a:spcPct val="100000"/>
              </a:lnSpc>
              <a:spcBef>
                <a:spcPts val="0"/>
              </a:spcBef>
              <a:spcAft>
                <a:spcPts val="0"/>
              </a:spcAft>
              <a:buClr>
                <a:srgbClr val="000000"/>
              </a:buClr>
              <a:buSzPts val="1000"/>
              <a:buNone/>
              <a:defRPr sz="1000">
                <a:solidFill>
                  <a:srgbClr val="000000"/>
                </a:solidFill>
              </a:defRPr>
            </a:lvl3pPr>
            <a:lvl4pPr lvl="3" algn="l">
              <a:lnSpc>
                <a:spcPct val="100000"/>
              </a:lnSpc>
              <a:spcBef>
                <a:spcPts val="0"/>
              </a:spcBef>
              <a:spcAft>
                <a:spcPts val="0"/>
              </a:spcAft>
              <a:buClr>
                <a:srgbClr val="000000"/>
              </a:buClr>
              <a:buSzPts val="1000"/>
              <a:buNone/>
              <a:defRPr sz="1000">
                <a:solidFill>
                  <a:srgbClr val="000000"/>
                </a:solidFill>
              </a:defRPr>
            </a:lvl4pPr>
            <a:lvl5pPr lvl="4" algn="l">
              <a:lnSpc>
                <a:spcPct val="100000"/>
              </a:lnSpc>
              <a:spcBef>
                <a:spcPts val="0"/>
              </a:spcBef>
              <a:spcAft>
                <a:spcPts val="0"/>
              </a:spcAft>
              <a:buClr>
                <a:srgbClr val="000000"/>
              </a:buClr>
              <a:buSzPts val="1000"/>
              <a:buNone/>
              <a:defRPr sz="1000">
                <a:solidFill>
                  <a:srgbClr val="000000"/>
                </a:solidFill>
              </a:defRPr>
            </a:lvl5pPr>
            <a:lvl6pPr lvl="5" algn="l">
              <a:lnSpc>
                <a:spcPct val="100000"/>
              </a:lnSpc>
              <a:spcBef>
                <a:spcPts val="0"/>
              </a:spcBef>
              <a:spcAft>
                <a:spcPts val="0"/>
              </a:spcAft>
              <a:buClr>
                <a:srgbClr val="000000"/>
              </a:buClr>
              <a:buSzPts val="1000"/>
              <a:buNone/>
              <a:defRPr sz="1000">
                <a:solidFill>
                  <a:srgbClr val="000000"/>
                </a:solidFill>
              </a:defRPr>
            </a:lvl6pPr>
            <a:lvl7pPr lvl="6" algn="l">
              <a:lnSpc>
                <a:spcPct val="100000"/>
              </a:lnSpc>
              <a:spcBef>
                <a:spcPts val="0"/>
              </a:spcBef>
              <a:spcAft>
                <a:spcPts val="0"/>
              </a:spcAft>
              <a:buClr>
                <a:srgbClr val="000000"/>
              </a:buClr>
              <a:buSzPts val="1000"/>
              <a:buNone/>
              <a:defRPr sz="1000">
                <a:solidFill>
                  <a:srgbClr val="000000"/>
                </a:solidFill>
              </a:defRPr>
            </a:lvl7pPr>
            <a:lvl8pPr lvl="7" algn="l">
              <a:lnSpc>
                <a:spcPct val="100000"/>
              </a:lnSpc>
              <a:spcBef>
                <a:spcPts val="0"/>
              </a:spcBef>
              <a:spcAft>
                <a:spcPts val="0"/>
              </a:spcAft>
              <a:buClr>
                <a:srgbClr val="000000"/>
              </a:buClr>
              <a:buSzPts val="1000"/>
              <a:buNone/>
              <a:defRPr sz="1000">
                <a:solidFill>
                  <a:srgbClr val="000000"/>
                </a:solidFill>
              </a:defRPr>
            </a:lvl8pPr>
            <a:lvl9pPr lvl="8" algn="l">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8" name="Google Shape;48;p59"/>
          <p:cNvSpPr txBox="1">
            <a:spLocks noGrp="1"/>
          </p:cNvSpPr>
          <p:nvPr>
            <p:ph type="ctrTitle" idx="5"/>
          </p:nvPr>
        </p:nvSpPr>
        <p:spPr>
          <a:xfrm>
            <a:off x="4702174" y="3389725"/>
            <a:ext cx="2475600" cy="384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49" name="Google Shape;49;p59"/>
          <p:cNvSpPr txBox="1">
            <a:spLocks noGrp="1"/>
          </p:cNvSpPr>
          <p:nvPr>
            <p:ph type="ctrTitle" idx="6"/>
          </p:nvPr>
        </p:nvSpPr>
        <p:spPr>
          <a:xfrm rot="5400000">
            <a:off x="6860962" y="1407498"/>
            <a:ext cx="24498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Tree>
  </p:cSld>
  <p:clrMapOvr>
    <a:masterClrMapping/>
  </p:clrMapOvr>
  <p:transition spd="slow">
    <p:push dir="u"/>
  </p:transition>
  <p:extLst>
    <p:ext uri="{DCECCB84-F9BA-43D5-87BE-67443E8EF086}">
      <p15:sldGuideLst xmlns:p15="http://schemas.microsoft.com/office/powerpoint/2012/main">
        <p15:guide id="1" orient="horz" pos="510">
          <p15:clr>
            <a:srgbClr val="FA7B17"/>
          </p15:clr>
        </p15:guide>
        <p15:guide id="2" pos="454">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ns 1">
  <p:cSld name="CUSTOM_21">
    <p:spTree>
      <p:nvGrpSpPr>
        <p:cNvPr id="1" name="Shape 50"/>
        <p:cNvGrpSpPr/>
        <p:nvPr/>
      </p:nvGrpSpPr>
      <p:grpSpPr>
        <a:xfrm>
          <a:off x="0" y="0"/>
          <a:ext cx="0" cy="0"/>
          <a:chOff x="0" y="0"/>
          <a:chExt cx="0" cy="0"/>
        </a:xfrm>
      </p:grpSpPr>
      <p:sp>
        <p:nvSpPr>
          <p:cNvPr id="51" name="Google Shape;51;p57"/>
          <p:cNvSpPr txBox="1">
            <a:spLocks noGrp="1"/>
          </p:cNvSpPr>
          <p:nvPr>
            <p:ph type="subTitle" idx="1"/>
          </p:nvPr>
        </p:nvSpPr>
        <p:spPr>
          <a:xfrm>
            <a:off x="4633950" y="1847896"/>
            <a:ext cx="1818000" cy="111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52" name="Google Shape;52;p57"/>
          <p:cNvSpPr txBox="1">
            <a:spLocks noGrp="1"/>
          </p:cNvSpPr>
          <p:nvPr>
            <p:ph type="subTitle" idx="2"/>
          </p:nvPr>
        </p:nvSpPr>
        <p:spPr>
          <a:xfrm>
            <a:off x="4633950" y="3827870"/>
            <a:ext cx="1818000" cy="111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53" name="Google Shape;53;p57"/>
          <p:cNvSpPr txBox="1">
            <a:spLocks noGrp="1"/>
          </p:cNvSpPr>
          <p:nvPr>
            <p:ph type="ctrTitle"/>
          </p:nvPr>
        </p:nvSpPr>
        <p:spPr>
          <a:xfrm>
            <a:off x="4633950" y="1539296"/>
            <a:ext cx="2619300" cy="384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4" name="Google Shape;54;p57"/>
          <p:cNvSpPr txBox="1">
            <a:spLocks noGrp="1"/>
          </p:cNvSpPr>
          <p:nvPr>
            <p:ph type="ctrTitle" idx="3"/>
          </p:nvPr>
        </p:nvSpPr>
        <p:spPr>
          <a:xfrm>
            <a:off x="4633950" y="3519270"/>
            <a:ext cx="2619300" cy="384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5" name="Google Shape;55;p57"/>
          <p:cNvSpPr txBox="1">
            <a:spLocks noGrp="1"/>
          </p:cNvSpPr>
          <p:nvPr>
            <p:ph type="ctrTitle" idx="4"/>
          </p:nvPr>
        </p:nvSpPr>
        <p:spPr>
          <a:xfrm rot="5400000">
            <a:off x="6917175" y="1414524"/>
            <a:ext cx="24498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Tree>
  </p:cSld>
  <p:clrMapOvr>
    <a:masterClrMapping/>
  </p:clrMapOvr>
  <p:transition spd="slow">
    <p:push dir="u"/>
  </p:transition>
  <p:extLst>
    <p:ext uri="{DCECCB84-F9BA-43D5-87BE-67443E8EF086}">
      <p15:sldGuideLst xmlns:p15="http://schemas.microsoft.com/office/powerpoint/2012/main">
        <p15:guide id="1" orient="horz" pos="51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56"/>
        <p:cNvGrpSpPr/>
        <p:nvPr/>
      </p:nvGrpSpPr>
      <p:grpSpPr>
        <a:xfrm>
          <a:off x="0" y="0"/>
          <a:ext cx="0" cy="0"/>
          <a:chOff x="0" y="0"/>
          <a:chExt cx="0" cy="0"/>
        </a:xfrm>
      </p:grpSpPr>
      <p:sp>
        <p:nvSpPr>
          <p:cNvPr id="57" name="Google Shape;57;p51"/>
          <p:cNvSpPr txBox="1">
            <a:spLocks noGrp="1"/>
          </p:cNvSpPr>
          <p:nvPr>
            <p:ph type="subTitle" idx="1"/>
          </p:nvPr>
        </p:nvSpPr>
        <p:spPr>
          <a:xfrm>
            <a:off x="915175" y="3380775"/>
            <a:ext cx="3960600" cy="631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a:lvl1pPr>
            <a:lvl2pPr lvl="1" algn="l">
              <a:lnSpc>
                <a:spcPct val="115000"/>
              </a:lnSpc>
              <a:spcBef>
                <a:spcPts val="1600"/>
              </a:spcBef>
              <a:spcAft>
                <a:spcPts val="0"/>
              </a:spcAft>
              <a:buSzPts val="1200"/>
              <a:buNone/>
              <a:defRPr/>
            </a:lvl2pPr>
            <a:lvl3pPr lvl="2" algn="l">
              <a:lnSpc>
                <a:spcPct val="115000"/>
              </a:lnSpc>
              <a:spcBef>
                <a:spcPts val="1600"/>
              </a:spcBef>
              <a:spcAft>
                <a:spcPts val="0"/>
              </a:spcAft>
              <a:buSzPts val="12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200"/>
              <a:buNone/>
              <a:defRPr/>
            </a:lvl5pPr>
            <a:lvl6pPr lvl="5" algn="l">
              <a:lnSpc>
                <a:spcPct val="115000"/>
              </a:lnSpc>
              <a:spcBef>
                <a:spcPts val="1600"/>
              </a:spcBef>
              <a:spcAft>
                <a:spcPts val="0"/>
              </a:spcAft>
              <a:buSzPts val="1200"/>
              <a:buNone/>
              <a:defRPr/>
            </a:lvl6pPr>
            <a:lvl7pPr lvl="6" algn="l">
              <a:lnSpc>
                <a:spcPct val="115000"/>
              </a:lnSpc>
              <a:spcBef>
                <a:spcPts val="1600"/>
              </a:spcBef>
              <a:spcAft>
                <a:spcPts val="0"/>
              </a:spcAft>
              <a:buSzPts val="1200"/>
              <a:buNone/>
              <a:defRPr/>
            </a:lvl7pPr>
            <a:lvl8pPr lvl="7" algn="l">
              <a:lnSpc>
                <a:spcPct val="115000"/>
              </a:lnSpc>
              <a:spcBef>
                <a:spcPts val="1600"/>
              </a:spcBef>
              <a:spcAft>
                <a:spcPts val="0"/>
              </a:spcAft>
              <a:buSzPts val="1200"/>
              <a:buNone/>
              <a:defRPr/>
            </a:lvl8pPr>
            <a:lvl9pPr lvl="8" algn="l">
              <a:lnSpc>
                <a:spcPct val="115000"/>
              </a:lnSpc>
              <a:spcBef>
                <a:spcPts val="1600"/>
              </a:spcBef>
              <a:spcAft>
                <a:spcPts val="1600"/>
              </a:spcAft>
              <a:buSzPts val="1200"/>
              <a:buNone/>
              <a:defRPr/>
            </a:lvl9pPr>
          </a:lstStyle>
          <a:p>
            <a:endParaRPr/>
          </a:p>
        </p:txBody>
      </p:sp>
      <p:sp>
        <p:nvSpPr>
          <p:cNvPr id="58" name="Google Shape;58;p51"/>
          <p:cNvSpPr txBox="1">
            <a:spLocks noGrp="1"/>
          </p:cNvSpPr>
          <p:nvPr>
            <p:ph type="subTitle" idx="2"/>
          </p:nvPr>
        </p:nvSpPr>
        <p:spPr>
          <a:xfrm>
            <a:off x="915175" y="4004575"/>
            <a:ext cx="1821000" cy="2130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b="1">
                <a:latin typeface="Livvic"/>
                <a:ea typeface="Livvic"/>
                <a:cs typeface="Livvic"/>
                <a:sym typeface="Livvic"/>
              </a:defRPr>
            </a:lvl1pPr>
            <a:lvl2pPr lvl="1" algn="l">
              <a:lnSpc>
                <a:spcPct val="115000"/>
              </a:lnSpc>
              <a:spcBef>
                <a:spcPts val="1600"/>
              </a:spcBef>
              <a:spcAft>
                <a:spcPts val="0"/>
              </a:spcAft>
              <a:buSzPts val="1200"/>
              <a:buNone/>
              <a:defRPr b="1">
                <a:latin typeface="Livvic"/>
                <a:ea typeface="Livvic"/>
                <a:cs typeface="Livvic"/>
                <a:sym typeface="Livvic"/>
              </a:defRPr>
            </a:lvl2pPr>
            <a:lvl3pPr lvl="2" algn="l">
              <a:lnSpc>
                <a:spcPct val="115000"/>
              </a:lnSpc>
              <a:spcBef>
                <a:spcPts val="1600"/>
              </a:spcBef>
              <a:spcAft>
                <a:spcPts val="0"/>
              </a:spcAft>
              <a:buSzPts val="1200"/>
              <a:buNone/>
              <a:defRPr b="1">
                <a:latin typeface="Livvic"/>
                <a:ea typeface="Livvic"/>
                <a:cs typeface="Livvic"/>
                <a:sym typeface="Livvic"/>
              </a:defRPr>
            </a:lvl3pPr>
            <a:lvl4pPr lvl="3" algn="l">
              <a:lnSpc>
                <a:spcPct val="115000"/>
              </a:lnSpc>
              <a:spcBef>
                <a:spcPts val="1600"/>
              </a:spcBef>
              <a:spcAft>
                <a:spcPts val="0"/>
              </a:spcAft>
              <a:buSzPts val="1200"/>
              <a:buNone/>
              <a:defRPr b="1">
                <a:latin typeface="Livvic"/>
                <a:ea typeface="Livvic"/>
                <a:cs typeface="Livvic"/>
                <a:sym typeface="Livvic"/>
              </a:defRPr>
            </a:lvl4pPr>
            <a:lvl5pPr lvl="4" algn="l">
              <a:lnSpc>
                <a:spcPct val="115000"/>
              </a:lnSpc>
              <a:spcBef>
                <a:spcPts val="1600"/>
              </a:spcBef>
              <a:spcAft>
                <a:spcPts val="0"/>
              </a:spcAft>
              <a:buSzPts val="1200"/>
              <a:buNone/>
              <a:defRPr b="1">
                <a:latin typeface="Livvic"/>
                <a:ea typeface="Livvic"/>
                <a:cs typeface="Livvic"/>
                <a:sym typeface="Livvic"/>
              </a:defRPr>
            </a:lvl5pPr>
            <a:lvl6pPr lvl="5" algn="l">
              <a:lnSpc>
                <a:spcPct val="115000"/>
              </a:lnSpc>
              <a:spcBef>
                <a:spcPts val="1600"/>
              </a:spcBef>
              <a:spcAft>
                <a:spcPts val="0"/>
              </a:spcAft>
              <a:buSzPts val="1200"/>
              <a:buNone/>
              <a:defRPr b="1">
                <a:latin typeface="Livvic"/>
                <a:ea typeface="Livvic"/>
                <a:cs typeface="Livvic"/>
                <a:sym typeface="Livvic"/>
              </a:defRPr>
            </a:lvl6pPr>
            <a:lvl7pPr lvl="6" algn="l">
              <a:lnSpc>
                <a:spcPct val="115000"/>
              </a:lnSpc>
              <a:spcBef>
                <a:spcPts val="1600"/>
              </a:spcBef>
              <a:spcAft>
                <a:spcPts val="0"/>
              </a:spcAft>
              <a:buSzPts val="1200"/>
              <a:buNone/>
              <a:defRPr b="1">
                <a:latin typeface="Livvic"/>
                <a:ea typeface="Livvic"/>
                <a:cs typeface="Livvic"/>
                <a:sym typeface="Livvic"/>
              </a:defRPr>
            </a:lvl7pPr>
            <a:lvl8pPr lvl="7" algn="l">
              <a:lnSpc>
                <a:spcPct val="115000"/>
              </a:lnSpc>
              <a:spcBef>
                <a:spcPts val="1600"/>
              </a:spcBef>
              <a:spcAft>
                <a:spcPts val="0"/>
              </a:spcAft>
              <a:buSzPts val="1200"/>
              <a:buNone/>
              <a:defRPr b="1">
                <a:latin typeface="Livvic"/>
                <a:ea typeface="Livvic"/>
                <a:cs typeface="Livvic"/>
                <a:sym typeface="Livvic"/>
              </a:defRPr>
            </a:lvl8pPr>
            <a:lvl9pPr lvl="8" algn="l">
              <a:lnSpc>
                <a:spcPct val="115000"/>
              </a:lnSpc>
              <a:spcBef>
                <a:spcPts val="1600"/>
              </a:spcBef>
              <a:spcAft>
                <a:spcPts val="1600"/>
              </a:spcAft>
              <a:buSzPts val="1200"/>
              <a:buNone/>
              <a:defRPr b="1">
                <a:latin typeface="Livvic"/>
                <a:ea typeface="Livvic"/>
                <a:cs typeface="Livvic"/>
                <a:sym typeface="Livvic"/>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5">
  <p:cSld name="CUSTOM_32">
    <p:spTree>
      <p:nvGrpSpPr>
        <p:cNvPr id="1" name="Shape 93"/>
        <p:cNvGrpSpPr/>
        <p:nvPr/>
      </p:nvGrpSpPr>
      <p:grpSpPr>
        <a:xfrm>
          <a:off x="0" y="0"/>
          <a:ext cx="0" cy="0"/>
          <a:chOff x="0" y="0"/>
          <a:chExt cx="0" cy="0"/>
        </a:xfrm>
      </p:grpSpPr>
      <p:sp>
        <p:nvSpPr>
          <p:cNvPr id="94" name="Google Shape;94;p58"/>
          <p:cNvSpPr txBox="1">
            <a:spLocks noGrp="1"/>
          </p:cNvSpPr>
          <p:nvPr>
            <p:ph type="subTitle" idx="1"/>
          </p:nvPr>
        </p:nvSpPr>
        <p:spPr>
          <a:xfrm>
            <a:off x="2258125" y="3106325"/>
            <a:ext cx="3029100" cy="10095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sz="1100"/>
            </a:lvl1pPr>
            <a:lvl2pPr lvl="1" algn="l">
              <a:lnSpc>
                <a:spcPct val="115000"/>
              </a:lnSpc>
              <a:spcBef>
                <a:spcPts val="1600"/>
              </a:spcBef>
              <a:spcAft>
                <a:spcPts val="0"/>
              </a:spcAft>
              <a:buSzPts val="1200"/>
              <a:buNone/>
              <a:defRPr/>
            </a:lvl2pPr>
            <a:lvl3pPr lvl="2" algn="l">
              <a:lnSpc>
                <a:spcPct val="115000"/>
              </a:lnSpc>
              <a:spcBef>
                <a:spcPts val="1600"/>
              </a:spcBef>
              <a:spcAft>
                <a:spcPts val="0"/>
              </a:spcAft>
              <a:buSzPts val="12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200"/>
              <a:buNone/>
              <a:defRPr/>
            </a:lvl5pPr>
            <a:lvl6pPr lvl="5" algn="l">
              <a:lnSpc>
                <a:spcPct val="115000"/>
              </a:lnSpc>
              <a:spcBef>
                <a:spcPts val="1600"/>
              </a:spcBef>
              <a:spcAft>
                <a:spcPts val="0"/>
              </a:spcAft>
              <a:buSzPts val="1200"/>
              <a:buNone/>
              <a:defRPr/>
            </a:lvl6pPr>
            <a:lvl7pPr lvl="6" algn="l">
              <a:lnSpc>
                <a:spcPct val="115000"/>
              </a:lnSpc>
              <a:spcBef>
                <a:spcPts val="1600"/>
              </a:spcBef>
              <a:spcAft>
                <a:spcPts val="0"/>
              </a:spcAft>
              <a:buSzPts val="1200"/>
              <a:buNone/>
              <a:defRPr/>
            </a:lvl7pPr>
            <a:lvl8pPr lvl="7" algn="l">
              <a:lnSpc>
                <a:spcPct val="115000"/>
              </a:lnSpc>
              <a:spcBef>
                <a:spcPts val="1600"/>
              </a:spcBef>
              <a:spcAft>
                <a:spcPts val="0"/>
              </a:spcAft>
              <a:buSzPts val="1200"/>
              <a:buNone/>
              <a:defRPr/>
            </a:lvl8pPr>
            <a:lvl9pPr lvl="8" algn="l">
              <a:lnSpc>
                <a:spcPct val="115000"/>
              </a:lnSpc>
              <a:spcBef>
                <a:spcPts val="1600"/>
              </a:spcBef>
              <a:spcAft>
                <a:spcPts val="1600"/>
              </a:spcAft>
              <a:buSzPts val="1200"/>
              <a:buNone/>
              <a:defRPr/>
            </a:lvl9pPr>
          </a:lstStyle>
          <a:p>
            <a:endParaRPr/>
          </a:p>
        </p:txBody>
      </p:sp>
      <p:sp>
        <p:nvSpPr>
          <p:cNvPr id="95" name="Google Shape;95;p58"/>
          <p:cNvSpPr txBox="1">
            <a:spLocks noGrp="1"/>
          </p:cNvSpPr>
          <p:nvPr>
            <p:ph type="ctrTitle"/>
          </p:nvPr>
        </p:nvSpPr>
        <p:spPr>
          <a:xfrm rot="5400000">
            <a:off x="7241489" y="1041025"/>
            <a:ext cx="17028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Lst>
  <p:transition spd="slow">
    <p:push dir="u"/>
  </p:transition>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hyperlink" Target="https://revisesociology.com/2015/09/24/transformationalist-globalization/"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s://revisesociology.com/2016/08/21/anthony-giddens-runaway-world-summary/"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pic>
        <p:nvPicPr>
          <p:cNvPr id="124" name="Google Shape;124;p1" descr="Globales Netzwerk | Dätwyler"/>
          <p:cNvPicPr preferRelativeResize="0"/>
          <p:nvPr/>
        </p:nvPicPr>
        <p:blipFill rotWithShape="1">
          <a:blip r:embed="rId3">
            <a:alphaModFix/>
          </a:blip>
          <a:srcRect l="30447" t="1651" r="811" b="-488"/>
          <a:stretch/>
        </p:blipFill>
        <p:spPr>
          <a:xfrm>
            <a:off x="2983819" y="0"/>
            <a:ext cx="6185162" cy="5181600"/>
          </a:xfrm>
          <a:prstGeom prst="rect">
            <a:avLst/>
          </a:prstGeom>
          <a:noFill/>
          <a:ln>
            <a:noFill/>
          </a:ln>
        </p:spPr>
      </p:pic>
      <p:sp>
        <p:nvSpPr>
          <p:cNvPr id="125" name="Google Shape;125;p1"/>
          <p:cNvSpPr/>
          <p:nvPr/>
        </p:nvSpPr>
        <p:spPr>
          <a:xfrm rot="-5400000" flipH="1">
            <a:off x="7366615" y="2404134"/>
            <a:ext cx="3358800" cy="24593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
          <p:cNvSpPr/>
          <p:nvPr/>
        </p:nvSpPr>
        <p:spPr>
          <a:xfrm>
            <a:off x="2983818" y="1016"/>
            <a:ext cx="6207667" cy="5143500"/>
          </a:xfrm>
          <a:prstGeom prst="rect">
            <a:avLst/>
          </a:prstGeom>
          <a:solidFill>
            <a:schemeClr val="accent1">
              <a:alpha val="3529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 name="Google Shape;127;p1"/>
          <p:cNvSpPr/>
          <p:nvPr/>
        </p:nvSpPr>
        <p:spPr>
          <a:xfrm rot="5400000">
            <a:off x="1428875" y="13850"/>
            <a:ext cx="3358800" cy="5026500"/>
          </a:xfrm>
          <a:prstGeom prst="rect">
            <a:avLst/>
          </a:prstGeom>
          <a:solidFill>
            <a:schemeClr val="accent1">
              <a:alpha val="8509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
          <p:cNvSpPr txBox="1">
            <a:spLocks noGrp="1"/>
          </p:cNvSpPr>
          <p:nvPr>
            <p:ph type="subTitle" idx="1"/>
          </p:nvPr>
        </p:nvSpPr>
        <p:spPr>
          <a:xfrm>
            <a:off x="1039575" y="3206400"/>
            <a:ext cx="2402100" cy="7170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1000"/>
              </a:spcBef>
              <a:spcAft>
                <a:spcPts val="0"/>
              </a:spcAft>
              <a:buSzPts val="1200"/>
              <a:buNone/>
            </a:pPr>
            <a:r>
              <a:rPr lang="es" sz="1500" b="1">
                <a:solidFill>
                  <a:schemeClr val="lt1"/>
                </a:solidFill>
                <a:latin typeface="Livvic"/>
                <a:ea typeface="Livvic"/>
                <a:cs typeface="Livvic"/>
                <a:sym typeface="Livvic"/>
              </a:rPr>
              <a:t>Ayse Ece Er</a:t>
            </a:r>
            <a:endParaRPr sz="1500" b="1">
              <a:solidFill>
                <a:schemeClr val="lt1"/>
              </a:solidFill>
              <a:latin typeface="Livvic"/>
              <a:ea typeface="Livvic"/>
              <a:cs typeface="Livvic"/>
              <a:sym typeface="Livvic"/>
            </a:endParaRPr>
          </a:p>
          <a:p>
            <a:pPr marL="0" lvl="0" indent="0" algn="l" rtl="0">
              <a:lnSpc>
                <a:spcPct val="115000"/>
              </a:lnSpc>
              <a:spcBef>
                <a:spcPts val="1000"/>
              </a:spcBef>
              <a:spcAft>
                <a:spcPts val="1000"/>
              </a:spcAft>
              <a:buSzPts val="1200"/>
              <a:buNone/>
            </a:pPr>
            <a:r>
              <a:rPr lang="es" sz="1500" b="1">
                <a:solidFill>
                  <a:schemeClr val="lt1"/>
                </a:solidFill>
                <a:latin typeface="Livvic"/>
                <a:ea typeface="Livvic"/>
                <a:cs typeface="Livvic"/>
                <a:sym typeface="Livvic"/>
              </a:rPr>
              <a:t>Taleja Schulze </a:t>
            </a:r>
            <a:endParaRPr sz="1500" b="1">
              <a:solidFill>
                <a:schemeClr val="lt1"/>
              </a:solidFill>
              <a:latin typeface="Livvic"/>
              <a:ea typeface="Livvic"/>
              <a:cs typeface="Livvic"/>
              <a:sym typeface="Livvic"/>
            </a:endParaRPr>
          </a:p>
        </p:txBody>
      </p:sp>
      <p:sp>
        <p:nvSpPr>
          <p:cNvPr id="129" name="Google Shape;129;p1"/>
          <p:cNvSpPr txBox="1">
            <a:spLocks noGrp="1"/>
          </p:cNvSpPr>
          <p:nvPr>
            <p:ph type="ctrTitle"/>
          </p:nvPr>
        </p:nvSpPr>
        <p:spPr>
          <a:xfrm>
            <a:off x="605350" y="1853625"/>
            <a:ext cx="5026500" cy="1782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s" sz="4600">
                <a:solidFill>
                  <a:schemeClr val="lt1"/>
                </a:solidFill>
              </a:rPr>
              <a:t>GLOBALIZATION</a:t>
            </a:r>
            <a:endParaRPr sz="4600">
              <a:solidFill>
                <a:schemeClr val="lt1"/>
              </a:solidFill>
            </a:endParaRPr>
          </a:p>
          <a:p>
            <a:pPr marL="0" lvl="0" indent="0" algn="l" rtl="0">
              <a:lnSpc>
                <a:spcPct val="100000"/>
              </a:lnSpc>
              <a:spcBef>
                <a:spcPts val="0"/>
              </a:spcBef>
              <a:spcAft>
                <a:spcPts val="0"/>
              </a:spcAft>
              <a:buSzPts val="4800"/>
              <a:buNone/>
            </a:pPr>
            <a:endParaRPr>
              <a:solidFill>
                <a:schemeClr val="lt1"/>
              </a:solidFill>
            </a:endParaRPr>
          </a:p>
        </p:txBody>
      </p:sp>
      <p:sp>
        <p:nvSpPr>
          <p:cNvPr id="130" name="Google Shape;130;p1"/>
          <p:cNvSpPr txBox="1"/>
          <p:nvPr/>
        </p:nvSpPr>
        <p:spPr>
          <a:xfrm>
            <a:off x="875750" y="1110000"/>
            <a:ext cx="4064400" cy="93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s" sz="1500" b="1" i="0" u="none" strike="noStrike" cap="none">
                <a:solidFill>
                  <a:schemeClr val="lt1"/>
                </a:solidFill>
                <a:latin typeface="Livvic"/>
                <a:ea typeface="Livvic"/>
                <a:cs typeface="Livvic"/>
                <a:sym typeface="Livvic"/>
              </a:rPr>
              <a:t>Contemporary Social Theory - Week 4 </a:t>
            </a:r>
            <a:endParaRPr sz="1500" b="1" i="0" u="none" strike="noStrike" cap="none">
              <a:solidFill>
                <a:schemeClr val="lt1"/>
              </a:solidFill>
              <a:latin typeface="Livvic"/>
              <a:ea typeface="Livvic"/>
              <a:cs typeface="Livvic"/>
              <a:sym typeface="Livvic"/>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1"/>
        <p:cNvGrpSpPr/>
        <p:nvPr/>
      </p:nvGrpSpPr>
      <p:grpSpPr>
        <a:xfrm>
          <a:off x="0" y="0"/>
          <a:ext cx="0" cy="0"/>
          <a:chOff x="0" y="0"/>
          <a:chExt cx="0" cy="0"/>
        </a:xfrm>
      </p:grpSpPr>
      <p:sp>
        <p:nvSpPr>
          <p:cNvPr id="222" name="Google Shape;222;g291f29e080f_0_7"/>
          <p:cNvSpPr txBox="1"/>
          <p:nvPr/>
        </p:nvSpPr>
        <p:spPr>
          <a:xfrm>
            <a:off x="1076950" y="1754950"/>
            <a:ext cx="5978100" cy="271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s" sz="1700" i="0" u="none" strike="noStrike" cap="none">
                <a:solidFill>
                  <a:schemeClr val="accent2"/>
                </a:solidFill>
                <a:latin typeface="Catamaran"/>
                <a:ea typeface="Catamaran"/>
                <a:cs typeface="Catamaran"/>
                <a:sym typeface="Catamaran"/>
              </a:rPr>
              <a:t>- Emerged in 1960, USA</a:t>
            </a:r>
            <a:endParaRPr sz="1700" i="0" u="none" strike="noStrike" cap="none">
              <a:solidFill>
                <a:schemeClr val="accent2"/>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500"/>
              <a:buFont typeface="Arial"/>
              <a:buNone/>
            </a:pPr>
            <a:r>
              <a:rPr lang="es" sz="1700" i="0" u="none" strike="noStrike" cap="none">
                <a:solidFill>
                  <a:schemeClr val="accent2"/>
                </a:solidFill>
                <a:latin typeface="Catamaran"/>
                <a:ea typeface="Catamaran"/>
                <a:cs typeface="Catamaran"/>
                <a:sym typeface="Catamaran"/>
              </a:rPr>
              <a:t>-Setting standards all over the world for economic, social and cultural development</a:t>
            </a:r>
            <a:r>
              <a:rPr lang="es" sz="1700">
                <a:solidFill>
                  <a:schemeClr val="accent2"/>
                </a:solidFill>
                <a:latin typeface="Catamaran"/>
                <a:ea typeface="Catamaran"/>
                <a:cs typeface="Catamaran"/>
                <a:sym typeface="Catamaran"/>
              </a:rPr>
              <a:t> (Freire &amp; Lima, 2018)</a:t>
            </a:r>
            <a:endParaRPr sz="1700" i="0" u="none" strike="noStrike" cap="none">
              <a:solidFill>
                <a:schemeClr val="accent2"/>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500"/>
              <a:buFont typeface="Arial"/>
              <a:buNone/>
            </a:pPr>
            <a:r>
              <a:rPr lang="es" sz="1700" i="0" u="none" strike="noStrike" cap="none">
                <a:solidFill>
                  <a:schemeClr val="accent2"/>
                </a:solidFill>
                <a:latin typeface="Catamaran"/>
                <a:ea typeface="Catamaran"/>
                <a:cs typeface="Catamaran"/>
                <a:sym typeface="Catamaran"/>
              </a:rPr>
              <a:t>-Transition from traditional to modern society by development</a:t>
            </a:r>
            <a:endParaRPr sz="1700" i="0" u="none" strike="noStrike" cap="none">
              <a:solidFill>
                <a:schemeClr val="accent2"/>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500"/>
              <a:buFont typeface="Arial"/>
              <a:buNone/>
            </a:pPr>
            <a:r>
              <a:rPr lang="es" sz="1700" i="0" u="none" strike="noStrike" cap="none">
                <a:solidFill>
                  <a:schemeClr val="accent2"/>
                </a:solidFill>
                <a:latin typeface="Catamaran"/>
                <a:ea typeface="Catamaran"/>
                <a:cs typeface="Catamaran"/>
                <a:sym typeface="Catamaran"/>
              </a:rPr>
              <a:t>-Talcott Parsons→ traditions set barrier for undeveloped countries to progress </a:t>
            </a:r>
            <a:endParaRPr sz="1700" i="0" u="none" strike="noStrike" cap="none">
              <a:solidFill>
                <a:schemeClr val="accent2"/>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500"/>
              <a:buFont typeface="Arial"/>
              <a:buNone/>
            </a:pPr>
            <a:r>
              <a:rPr lang="es" sz="1700" i="0" u="none" strike="noStrike" cap="none">
                <a:solidFill>
                  <a:schemeClr val="accent2"/>
                </a:solidFill>
                <a:latin typeface="Catamaran"/>
                <a:ea typeface="Catamaran"/>
                <a:cs typeface="Catamaran"/>
                <a:sym typeface="Catamaran"/>
              </a:rPr>
              <a:t>-Modern practices will affect traditional societies </a:t>
            </a:r>
            <a:r>
              <a:rPr lang="es" sz="1700">
                <a:solidFill>
                  <a:schemeClr val="accent2"/>
                </a:solidFill>
                <a:latin typeface="Catamaran"/>
                <a:ea typeface="Catamaran"/>
                <a:cs typeface="Catamaran"/>
                <a:sym typeface="Catamaran"/>
              </a:rPr>
              <a:t>(Parsons, 1964)</a:t>
            </a:r>
            <a:endParaRPr sz="1700" i="0" u="none" strike="noStrike" cap="none">
              <a:solidFill>
                <a:schemeClr val="accent2"/>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500"/>
              <a:buFont typeface="Arial"/>
              <a:buNone/>
            </a:pPr>
            <a:endParaRPr sz="1500" i="0" u="none" strike="noStrike" cap="none">
              <a:solidFill>
                <a:schemeClr val="accent2"/>
              </a:solidFill>
              <a:latin typeface="Catamaran"/>
              <a:ea typeface="Catamaran"/>
              <a:cs typeface="Catamaran"/>
              <a:sym typeface="Catamaran"/>
            </a:endParaRPr>
          </a:p>
        </p:txBody>
      </p:sp>
      <p:sp>
        <p:nvSpPr>
          <p:cNvPr id="223" name="Google Shape;223;g291f29e080f_0_7"/>
          <p:cNvSpPr/>
          <p:nvPr/>
        </p:nvSpPr>
        <p:spPr>
          <a:xfrm>
            <a:off x="1076950" y="847950"/>
            <a:ext cx="5162400" cy="8193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Light"/>
              <a:ea typeface="Catamaran Light"/>
              <a:cs typeface="Catamaran Light"/>
              <a:sym typeface="Catamaran Light"/>
            </a:endParaRPr>
          </a:p>
        </p:txBody>
      </p:sp>
      <p:sp>
        <p:nvSpPr>
          <p:cNvPr id="224" name="Google Shape;224;g291f29e080f_0_7"/>
          <p:cNvSpPr txBox="1"/>
          <p:nvPr/>
        </p:nvSpPr>
        <p:spPr>
          <a:xfrm>
            <a:off x="1200250" y="935650"/>
            <a:ext cx="4915800" cy="81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s" sz="2800" b="1" i="0" u="none" strike="noStrike" cap="none">
                <a:solidFill>
                  <a:schemeClr val="lt2"/>
                </a:solidFill>
                <a:latin typeface="Livvic"/>
                <a:ea typeface="Livvic"/>
                <a:cs typeface="Livvic"/>
                <a:sym typeface="Livvic"/>
              </a:rPr>
              <a:t>M</a:t>
            </a:r>
            <a:r>
              <a:rPr lang="es" sz="2800" b="1">
                <a:solidFill>
                  <a:schemeClr val="lt2"/>
                </a:solidFill>
                <a:latin typeface="Livvic"/>
                <a:ea typeface="Livvic"/>
                <a:cs typeface="Livvic"/>
                <a:sym typeface="Livvic"/>
              </a:rPr>
              <a:t>ODERNIZATION THEORY</a:t>
            </a:r>
            <a:endParaRPr sz="2800" b="1" i="0" u="none" strike="noStrike" cap="none">
              <a:solidFill>
                <a:schemeClr val="lt2"/>
              </a:solidFill>
              <a:latin typeface="Livvic"/>
              <a:ea typeface="Livvic"/>
              <a:cs typeface="Livvic"/>
              <a:sym typeface="Livvic"/>
            </a:endParaRPr>
          </a:p>
        </p:txBody>
      </p:sp>
      <p:sp>
        <p:nvSpPr>
          <p:cNvPr id="225" name="Google Shape;225;g291f29e080f_0_7"/>
          <p:cNvSpPr txBox="1">
            <a:spLocks noGrp="1"/>
          </p:cNvSpPr>
          <p:nvPr>
            <p:ph type="ctrTitle" idx="4294967295"/>
          </p:nvPr>
        </p:nvSpPr>
        <p:spPr>
          <a:xfrm rot="5400000">
            <a:off x="6035037" y="2296670"/>
            <a:ext cx="4214100" cy="48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s" sz="2400" b="1" i="0" u="none" strike="noStrike" cap="none">
                <a:solidFill>
                  <a:schemeClr val="dk1"/>
                </a:solidFill>
                <a:latin typeface="Livvic"/>
                <a:ea typeface="Livvic"/>
                <a:cs typeface="Livvic"/>
                <a:sym typeface="Livvic"/>
              </a:rPr>
              <a:t>04 THEORIES &amp; CONCEPTS</a:t>
            </a:r>
            <a:endParaRPr sz="2400" b="1" i="0" u="none" strike="noStrike" cap="none">
              <a:solidFill>
                <a:schemeClr val="dk1"/>
              </a:solidFill>
              <a:latin typeface="Livvic"/>
              <a:ea typeface="Livvic"/>
              <a:cs typeface="Livvic"/>
              <a:sym typeface="Livvic"/>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g290cd3c3694_0_0"/>
          <p:cNvPicPr preferRelativeResize="0"/>
          <p:nvPr/>
        </p:nvPicPr>
        <p:blipFill rotWithShape="1">
          <a:blip r:embed="rId3">
            <a:alphaModFix/>
          </a:blip>
          <a:srcRect b="57480"/>
          <a:stretch/>
        </p:blipFill>
        <p:spPr>
          <a:xfrm>
            <a:off x="0" y="3300350"/>
            <a:ext cx="4600575" cy="1303200"/>
          </a:xfrm>
          <a:prstGeom prst="rect">
            <a:avLst/>
          </a:prstGeom>
          <a:noFill/>
          <a:ln>
            <a:noFill/>
          </a:ln>
        </p:spPr>
      </p:pic>
      <p:pic>
        <p:nvPicPr>
          <p:cNvPr id="231" name="Google Shape;231;g290cd3c3694_0_0"/>
          <p:cNvPicPr preferRelativeResize="0"/>
          <p:nvPr/>
        </p:nvPicPr>
        <p:blipFill rotWithShape="1">
          <a:blip r:embed="rId4">
            <a:alphaModFix/>
          </a:blip>
          <a:srcRect t="28787" b="28792"/>
          <a:stretch/>
        </p:blipFill>
        <p:spPr>
          <a:xfrm>
            <a:off x="2638425" y="1920163"/>
            <a:ext cx="4600573" cy="1303202"/>
          </a:xfrm>
          <a:prstGeom prst="rect">
            <a:avLst/>
          </a:prstGeom>
          <a:noFill/>
          <a:ln>
            <a:noFill/>
          </a:ln>
        </p:spPr>
      </p:pic>
      <p:pic>
        <p:nvPicPr>
          <p:cNvPr id="232" name="Google Shape;232;g290cd3c3694_0_0"/>
          <p:cNvPicPr preferRelativeResize="0"/>
          <p:nvPr/>
        </p:nvPicPr>
        <p:blipFill rotWithShape="1">
          <a:blip r:embed="rId5">
            <a:alphaModFix/>
          </a:blip>
          <a:srcRect t="28787" b="28792"/>
          <a:stretch/>
        </p:blipFill>
        <p:spPr>
          <a:xfrm>
            <a:off x="0" y="540000"/>
            <a:ext cx="4600573" cy="1303202"/>
          </a:xfrm>
          <a:prstGeom prst="rect">
            <a:avLst/>
          </a:prstGeom>
          <a:noFill/>
          <a:ln>
            <a:noFill/>
          </a:ln>
        </p:spPr>
      </p:pic>
      <p:sp>
        <p:nvSpPr>
          <p:cNvPr id="233" name="Google Shape;233;g290cd3c3694_0_0"/>
          <p:cNvSpPr txBox="1">
            <a:spLocks noGrp="1"/>
          </p:cNvSpPr>
          <p:nvPr>
            <p:ph type="ctrTitle" idx="6"/>
          </p:nvPr>
        </p:nvSpPr>
        <p:spPr>
          <a:xfrm rot="5400000">
            <a:off x="5814825" y="2510302"/>
            <a:ext cx="4655400" cy="48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s"/>
              <a:t>05 APPROACHES  </a:t>
            </a:r>
            <a:endParaRPr/>
          </a:p>
        </p:txBody>
      </p:sp>
      <p:sp>
        <p:nvSpPr>
          <p:cNvPr id="234" name="Google Shape;234;g290cd3c3694_0_0"/>
          <p:cNvSpPr/>
          <p:nvPr/>
        </p:nvSpPr>
        <p:spPr>
          <a:xfrm>
            <a:off x="0" y="539950"/>
            <a:ext cx="4615200" cy="13032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Light"/>
              <a:ea typeface="Catamaran Light"/>
              <a:cs typeface="Catamaran Light"/>
              <a:sym typeface="Catamaran Light"/>
            </a:endParaRPr>
          </a:p>
        </p:txBody>
      </p:sp>
      <p:sp>
        <p:nvSpPr>
          <p:cNvPr id="235" name="Google Shape;235;g290cd3c3694_0_0"/>
          <p:cNvSpPr/>
          <p:nvPr/>
        </p:nvSpPr>
        <p:spPr>
          <a:xfrm>
            <a:off x="3924225" y="539898"/>
            <a:ext cx="2716200" cy="512100"/>
          </a:xfrm>
          <a:prstGeom prst="rect">
            <a:avLst/>
          </a:prstGeom>
          <a:solidFill>
            <a:schemeClr val="dk2">
              <a:alpha val="6117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g290cd3c3694_0_0"/>
          <p:cNvSpPr txBox="1">
            <a:spLocks noGrp="1"/>
          </p:cNvSpPr>
          <p:nvPr>
            <p:ph type="ctrTitle" idx="3"/>
          </p:nvPr>
        </p:nvSpPr>
        <p:spPr>
          <a:xfrm>
            <a:off x="4682003" y="664293"/>
            <a:ext cx="2619300" cy="38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600"/>
              <a:buNone/>
            </a:pPr>
            <a:r>
              <a:rPr lang="es">
                <a:solidFill>
                  <a:schemeClr val="lt1"/>
                </a:solidFill>
              </a:rPr>
              <a:t>HYPERGLOBALIST</a:t>
            </a:r>
            <a:endParaRPr>
              <a:solidFill>
                <a:schemeClr val="lt1"/>
              </a:solidFill>
            </a:endParaRPr>
          </a:p>
        </p:txBody>
      </p:sp>
      <p:sp>
        <p:nvSpPr>
          <p:cNvPr id="237" name="Google Shape;237;g290cd3c3694_0_0"/>
          <p:cNvSpPr txBox="1">
            <a:spLocks noGrp="1"/>
          </p:cNvSpPr>
          <p:nvPr>
            <p:ph type="subTitle" idx="2"/>
          </p:nvPr>
        </p:nvSpPr>
        <p:spPr>
          <a:xfrm>
            <a:off x="372625" y="559200"/>
            <a:ext cx="3788100" cy="1112400"/>
          </a:xfrm>
          <a:prstGeom prst="rect">
            <a:avLst/>
          </a:prstGeom>
          <a:noFill/>
          <a:ln>
            <a:noFill/>
          </a:ln>
        </p:spPr>
        <p:txBody>
          <a:bodyPr spcFirstLastPara="1" wrap="square" lIns="91425" tIns="91425" rIns="91425" bIns="91425" anchor="t" anchorCtr="0">
            <a:noAutofit/>
          </a:bodyPr>
          <a:lstStyle/>
          <a:p>
            <a:pPr marL="457200" lvl="0" indent="-336550" algn="l" rtl="0">
              <a:lnSpc>
                <a:spcPct val="100000"/>
              </a:lnSpc>
              <a:spcBef>
                <a:spcPts val="0"/>
              </a:spcBef>
              <a:spcAft>
                <a:spcPts val="0"/>
              </a:spcAft>
              <a:buClr>
                <a:schemeClr val="lt2"/>
              </a:buClr>
              <a:buSzPts val="1700"/>
              <a:buChar char="-"/>
            </a:pPr>
            <a:r>
              <a:rPr lang="es" sz="1700">
                <a:solidFill>
                  <a:schemeClr val="lt2"/>
                </a:solidFill>
              </a:rPr>
              <a:t>new epoch in human history</a:t>
            </a:r>
            <a:endParaRPr sz="1700">
              <a:solidFill>
                <a:schemeClr val="lt2"/>
              </a:solidFill>
            </a:endParaRPr>
          </a:p>
          <a:p>
            <a:pPr marL="457200" lvl="0" indent="-336550" algn="l" rtl="0">
              <a:lnSpc>
                <a:spcPct val="100000"/>
              </a:lnSpc>
              <a:spcBef>
                <a:spcPts val="0"/>
              </a:spcBef>
              <a:spcAft>
                <a:spcPts val="0"/>
              </a:spcAft>
              <a:buClr>
                <a:schemeClr val="lt2"/>
              </a:buClr>
              <a:buSzPts val="1700"/>
              <a:buChar char="-"/>
            </a:pPr>
            <a:r>
              <a:rPr lang="es" sz="1700">
                <a:solidFill>
                  <a:schemeClr val="lt2"/>
                </a:solidFill>
              </a:rPr>
              <a:t>economic growth</a:t>
            </a:r>
            <a:endParaRPr sz="1700">
              <a:solidFill>
                <a:schemeClr val="lt2"/>
              </a:solidFill>
            </a:endParaRPr>
          </a:p>
          <a:p>
            <a:pPr marL="457200" lvl="0" indent="-336550" algn="l" rtl="0">
              <a:lnSpc>
                <a:spcPct val="100000"/>
              </a:lnSpc>
              <a:spcBef>
                <a:spcPts val="0"/>
              </a:spcBef>
              <a:spcAft>
                <a:spcPts val="0"/>
              </a:spcAft>
              <a:buClr>
                <a:schemeClr val="lt2"/>
              </a:buClr>
              <a:buSzPts val="1700"/>
              <a:buChar char="-"/>
            </a:pPr>
            <a:r>
              <a:rPr lang="es" sz="1700">
                <a:solidFill>
                  <a:schemeClr val="lt2"/>
                </a:solidFill>
              </a:rPr>
              <a:t>increasing prosperity</a:t>
            </a:r>
            <a:endParaRPr sz="1700">
              <a:solidFill>
                <a:schemeClr val="lt2"/>
              </a:solidFill>
            </a:endParaRPr>
          </a:p>
          <a:p>
            <a:pPr marL="457200" lvl="0" indent="-336550" algn="l" rtl="0">
              <a:lnSpc>
                <a:spcPct val="100000"/>
              </a:lnSpc>
              <a:spcBef>
                <a:spcPts val="0"/>
              </a:spcBef>
              <a:spcAft>
                <a:spcPts val="0"/>
              </a:spcAft>
              <a:buClr>
                <a:schemeClr val="lt2"/>
              </a:buClr>
              <a:buSzPts val="1700"/>
              <a:buChar char="-"/>
            </a:pPr>
            <a:r>
              <a:rPr lang="es" sz="1700">
                <a:solidFill>
                  <a:schemeClr val="lt2"/>
                </a:solidFill>
              </a:rPr>
              <a:t>spread of democracy</a:t>
            </a:r>
            <a:r>
              <a:rPr lang="es" sz="1700"/>
              <a:t> </a:t>
            </a:r>
            <a:endParaRPr sz="1700"/>
          </a:p>
        </p:txBody>
      </p:sp>
      <p:sp>
        <p:nvSpPr>
          <p:cNvPr id="238" name="Google Shape;238;g290cd3c3694_0_0"/>
          <p:cNvSpPr/>
          <p:nvPr/>
        </p:nvSpPr>
        <p:spPr>
          <a:xfrm>
            <a:off x="2631113" y="1915338"/>
            <a:ext cx="4615200" cy="13032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Light"/>
              <a:ea typeface="Catamaran Light"/>
              <a:cs typeface="Catamaran Light"/>
              <a:sym typeface="Catamaran Light"/>
            </a:endParaRPr>
          </a:p>
        </p:txBody>
      </p:sp>
      <p:sp>
        <p:nvSpPr>
          <p:cNvPr id="239" name="Google Shape;239;g290cd3c3694_0_0"/>
          <p:cNvSpPr/>
          <p:nvPr/>
        </p:nvSpPr>
        <p:spPr>
          <a:xfrm flipH="1">
            <a:off x="598500" y="1920175"/>
            <a:ext cx="2716200" cy="512100"/>
          </a:xfrm>
          <a:prstGeom prst="rect">
            <a:avLst/>
          </a:prstGeom>
          <a:solidFill>
            <a:schemeClr val="dk2">
              <a:alpha val="6117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g290cd3c3694_0_0"/>
          <p:cNvSpPr txBox="1">
            <a:spLocks noGrp="1"/>
          </p:cNvSpPr>
          <p:nvPr>
            <p:ph type="ctrTitle"/>
          </p:nvPr>
        </p:nvSpPr>
        <p:spPr>
          <a:xfrm>
            <a:off x="-257400" y="2047350"/>
            <a:ext cx="2214900" cy="3849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600"/>
              <a:buNone/>
            </a:pPr>
            <a:r>
              <a:rPr lang="es">
                <a:solidFill>
                  <a:schemeClr val="lt1"/>
                </a:solidFill>
              </a:rPr>
              <a:t>SKEPTICAL</a:t>
            </a:r>
            <a:endParaRPr>
              <a:solidFill>
                <a:schemeClr val="lt1"/>
              </a:solidFill>
            </a:endParaRPr>
          </a:p>
        </p:txBody>
      </p:sp>
      <p:sp>
        <p:nvSpPr>
          <p:cNvPr id="241" name="Google Shape;241;g290cd3c3694_0_0"/>
          <p:cNvSpPr txBox="1">
            <a:spLocks noGrp="1"/>
          </p:cNvSpPr>
          <p:nvPr>
            <p:ph type="subTitle" idx="1"/>
          </p:nvPr>
        </p:nvSpPr>
        <p:spPr>
          <a:xfrm flipH="1">
            <a:off x="3458300" y="1961550"/>
            <a:ext cx="3667200" cy="753600"/>
          </a:xfrm>
          <a:prstGeom prst="rect">
            <a:avLst/>
          </a:prstGeom>
          <a:noFill/>
          <a:ln>
            <a:noFill/>
          </a:ln>
        </p:spPr>
        <p:txBody>
          <a:bodyPr spcFirstLastPara="1" wrap="square" lIns="91425" tIns="91425" rIns="91425" bIns="91425" anchor="t" anchorCtr="0">
            <a:noAutofit/>
          </a:bodyPr>
          <a:lstStyle/>
          <a:p>
            <a:pPr marL="457200" lvl="0" indent="-336550" algn="l" rtl="0">
              <a:lnSpc>
                <a:spcPct val="100000"/>
              </a:lnSpc>
              <a:spcBef>
                <a:spcPts val="0"/>
              </a:spcBef>
              <a:spcAft>
                <a:spcPts val="0"/>
              </a:spcAft>
              <a:buClr>
                <a:schemeClr val="lt2"/>
              </a:buClr>
              <a:buSzPts val="1700"/>
              <a:buChar char="-"/>
            </a:pPr>
            <a:r>
              <a:rPr lang="es" sz="1700">
                <a:solidFill>
                  <a:schemeClr val="lt2"/>
                </a:solidFill>
              </a:rPr>
              <a:t>process more fragmented and regionalized </a:t>
            </a:r>
            <a:endParaRPr sz="1700">
              <a:solidFill>
                <a:schemeClr val="lt2"/>
              </a:solidFill>
            </a:endParaRPr>
          </a:p>
          <a:p>
            <a:pPr marL="457200" lvl="0" indent="-336550" algn="l" rtl="0">
              <a:lnSpc>
                <a:spcPct val="100000"/>
              </a:lnSpc>
              <a:spcBef>
                <a:spcPts val="0"/>
              </a:spcBef>
              <a:spcAft>
                <a:spcPts val="0"/>
              </a:spcAft>
              <a:buClr>
                <a:schemeClr val="lt2"/>
              </a:buClr>
              <a:buSzPts val="1700"/>
              <a:buChar char="-"/>
            </a:pPr>
            <a:r>
              <a:rPr lang="es" sz="1700">
                <a:solidFill>
                  <a:schemeClr val="lt2"/>
                </a:solidFill>
              </a:rPr>
              <a:t>block building </a:t>
            </a:r>
            <a:endParaRPr sz="1700">
              <a:solidFill>
                <a:schemeClr val="lt2"/>
              </a:solidFill>
            </a:endParaRPr>
          </a:p>
          <a:p>
            <a:pPr marL="457200" lvl="0" indent="-336550" algn="l" rtl="0">
              <a:lnSpc>
                <a:spcPct val="100000"/>
              </a:lnSpc>
              <a:spcBef>
                <a:spcPts val="0"/>
              </a:spcBef>
              <a:spcAft>
                <a:spcPts val="0"/>
              </a:spcAft>
              <a:buClr>
                <a:schemeClr val="lt2"/>
              </a:buClr>
              <a:buSzPts val="1700"/>
              <a:buChar char="-"/>
            </a:pPr>
            <a:r>
              <a:rPr lang="es" sz="1700">
                <a:solidFill>
                  <a:schemeClr val="lt2"/>
                </a:solidFill>
              </a:rPr>
              <a:t>increasing inequality</a:t>
            </a:r>
            <a:endParaRPr sz="1700">
              <a:solidFill>
                <a:schemeClr val="lt2"/>
              </a:solidFill>
            </a:endParaRPr>
          </a:p>
        </p:txBody>
      </p:sp>
      <p:sp>
        <p:nvSpPr>
          <p:cNvPr id="242" name="Google Shape;242;g290cd3c3694_0_0"/>
          <p:cNvSpPr/>
          <p:nvPr/>
        </p:nvSpPr>
        <p:spPr>
          <a:xfrm>
            <a:off x="0" y="3300350"/>
            <a:ext cx="4650600" cy="13032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Light"/>
              <a:ea typeface="Catamaran Light"/>
              <a:cs typeface="Catamaran Light"/>
              <a:sym typeface="Catamaran Light"/>
            </a:endParaRPr>
          </a:p>
        </p:txBody>
      </p:sp>
      <p:sp>
        <p:nvSpPr>
          <p:cNvPr id="243" name="Google Shape;243;g290cd3c3694_0_0"/>
          <p:cNvSpPr/>
          <p:nvPr/>
        </p:nvSpPr>
        <p:spPr>
          <a:xfrm>
            <a:off x="3924225" y="3300350"/>
            <a:ext cx="2716200" cy="512100"/>
          </a:xfrm>
          <a:prstGeom prst="rect">
            <a:avLst/>
          </a:prstGeom>
          <a:solidFill>
            <a:schemeClr val="dk2">
              <a:alpha val="6117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g290cd3c3694_0_0"/>
          <p:cNvSpPr txBox="1">
            <a:spLocks noGrp="1"/>
          </p:cNvSpPr>
          <p:nvPr>
            <p:ph type="subTitle" idx="4"/>
          </p:nvPr>
        </p:nvSpPr>
        <p:spPr>
          <a:xfrm>
            <a:off x="372623" y="3376550"/>
            <a:ext cx="3575400" cy="1112400"/>
          </a:xfrm>
          <a:prstGeom prst="rect">
            <a:avLst/>
          </a:prstGeom>
          <a:noFill/>
          <a:ln>
            <a:noFill/>
          </a:ln>
        </p:spPr>
        <p:txBody>
          <a:bodyPr spcFirstLastPara="1" wrap="square" lIns="91425" tIns="91425" rIns="91425" bIns="91425" anchor="t" anchorCtr="0">
            <a:noAutofit/>
          </a:bodyPr>
          <a:lstStyle/>
          <a:p>
            <a:pPr marL="457200" lvl="0" indent="-336550" algn="l" rtl="0">
              <a:lnSpc>
                <a:spcPct val="100000"/>
              </a:lnSpc>
              <a:spcBef>
                <a:spcPts val="0"/>
              </a:spcBef>
              <a:spcAft>
                <a:spcPts val="0"/>
              </a:spcAft>
              <a:buClr>
                <a:schemeClr val="lt2"/>
              </a:buClr>
              <a:buSzPts val="1700"/>
              <a:buFont typeface="Catamaran"/>
              <a:buChar char="-"/>
            </a:pPr>
            <a:r>
              <a:rPr lang="es" sz="1700">
                <a:solidFill>
                  <a:schemeClr val="lt2"/>
                </a:solidFill>
                <a:latin typeface="Catamaran"/>
                <a:ea typeface="Catamaran"/>
                <a:cs typeface="Catamaran"/>
                <a:sym typeface="Catamaran"/>
              </a:rPr>
              <a:t>complex set of interconnecting relationships</a:t>
            </a:r>
            <a:endParaRPr sz="1700">
              <a:solidFill>
                <a:schemeClr val="lt2"/>
              </a:solidFill>
              <a:latin typeface="Catamaran"/>
              <a:ea typeface="Catamaran"/>
              <a:cs typeface="Catamaran"/>
              <a:sym typeface="Catamaran"/>
            </a:endParaRPr>
          </a:p>
          <a:p>
            <a:pPr marL="457200" lvl="0" indent="-336550" algn="l" rtl="0">
              <a:lnSpc>
                <a:spcPct val="100000"/>
              </a:lnSpc>
              <a:spcBef>
                <a:spcPts val="0"/>
              </a:spcBef>
              <a:spcAft>
                <a:spcPts val="0"/>
              </a:spcAft>
              <a:buClr>
                <a:schemeClr val="lt2"/>
              </a:buClr>
              <a:buSzPts val="1700"/>
              <a:buFont typeface="Catamaran"/>
              <a:buChar char="-"/>
            </a:pPr>
            <a:r>
              <a:rPr lang="es" sz="1700">
                <a:solidFill>
                  <a:schemeClr val="lt2"/>
                </a:solidFill>
                <a:latin typeface="Catamaran"/>
                <a:ea typeface="Catamaran"/>
                <a:cs typeface="Catamaran"/>
                <a:sym typeface="Catamaran"/>
              </a:rPr>
              <a:t>outcomes of the process are not determined</a:t>
            </a:r>
            <a:endParaRPr sz="1700">
              <a:solidFill>
                <a:schemeClr val="lt2"/>
              </a:solidFill>
              <a:latin typeface="Catamaran"/>
              <a:ea typeface="Catamaran"/>
              <a:cs typeface="Catamaran"/>
              <a:sym typeface="Catamaran"/>
            </a:endParaRPr>
          </a:p>
        </p:txBody>
      </p:sp>
      <p:sp>
        <p:nvSpPr>
          <p:cNvPr id="245" name="Google Shape;245;g290cd3c3694_0_0"/>
          <p:cNvSpPr txBox="1">
            <a:spLocks noGrp="1"/>
          </p:cNvSpPr>
          <p:nvPr>
            <p:ph type="ctrTitle" idx="5"/>
          </p:nvPr>
        </p:nvSpPr>
        <p:spPr>
          <a:xfrm>
            <a:off x="4301003" y="3436790"/>
            <a:ext cx="2475600" cy="38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600"/>
              <a:buNone/>
            </a:pPr>
            <a:r>
              <a:rPr lang="es">
                <a:solidFill>
                  <a:schemeClr val="lt1"/>
                </a:solidFill>
              </a:rPr>
              <a:t>TRANSFORMATIONAL</a:t>
            </a:r>
            <a:endParaRPr>
              <a:solidFill>
                <a:schemeClr val="lt1"/>
              </a:solidFill>
            </a:endParaRPr>
          </a:p>
        </p:txBody>
      </p:sp>
      <p:grpSp>
        <p:nvGrpSpPr>
          <p:cNvPr id="246" name="Google Shape;246;g290cd3c3694_0_0"/>
          <p:cNvGrpSpPr/>
          <p:nvPr/>
        </p:nvGrpSpPr>
        <p:grpSpPr>
          <a:xfrm>
            <a:off x="4084527" y="618476"/>
            <a:ext cx="357720" cy="355147"/>
            <a:chOff x="1408777" y="3680964"/>
            <a:chExt cx="357720" cy="355147"/>
          </a:xfrm>
        </p:grpSpPr>
        <p:sp>
          <p:nvSpPr>
            <p:cNvPr id="247" name="Google Shape;247;g290cd3c3694_0_0"/>
            <p:cNvSpPr/>
            <p:nvPr/>
          </p:nvSpPr>
          <p:spPr>
            <a:xfrm>
              <a:off x="1510488" y="3814144"/>
              <a:ext cx="37852" cy="49188"/>
            </a:xfrm>
            <a:custGeom>
              <a:avLst/>
              <a:gdLst/>
              <a:ahLst/>
              <a:cxnLst/>
              <a:rect l="l" t="t" r="r" b="b"/>
              <a:pathLst>
                <a:path w="1192" h="1549" extrusionOk="0">
                  <a:moveTo>
                    <a:pt x="596" y="0"/>
                  </a:moveTo>
                  <a:cubicBezTo>
                    <a:pt x="262" y="0"/>
                    <a:pt x="1" y="274"/>
                    <a:pt x="1" y="596"/>
                  </a:cubicBezTo>
                  <a:lnTo>
                    <a:pt x="1" y="953"/>
                  </a:lnTo>
                  <a:cubicBezTo>
                    <a:pt x="1" y="1286"/>
                    <a:pt x="262" y="1548"/>
                    <a:pt x="596" y="1548"/>
                  </a:cubicBezTo>
                  <a:cubicBezTo>
                    <a:pt x="917" y="1548"/>
                    <a:pt x="1191" y="1286"/>
                    <a:pt x="1191" y="953"/>
                  </a:cubicBezTo>
                  <a:lnTo>
                    <a:pt x="1191" y="691"/>
                  </a:lnTo>
                  <a:cubicBezTo>
                    <a:pt x="1191" y="596"/>
                    <a:pt x="1108" y="524"/>
                    <a:pt x="1024" y="524"/>
                  </a:cubicBezTo>
                  <a:cubicBezTo>
                    <a:pt x="941" y="524"/>
                    <a:pt x="858" y="596"/>
                    <a:pt x="858" y="691"/>
                  </a:cubicBezTo>
                  <a:lnTo>
                    <a:pt x="858" y="953"/>
                  </a:lnTo>
                  <a:cubicBezTo>
                    <a:pt x="858" y="1108"/>
                    <a:pt x="739" y="1227"/>
                    <a:pt x="596" y="1227"/>
                  </a:cubicBezTo>
                  <a:cubicBezTo>
                    <a:pt x="441" y="1227"/>
                    <a:pt x="322" y="1108"/>
                    <a:pt x="322" y="953"/>
                  </a:cubicBezTo>
                  <a:lnTo>
                    <a:pt x="322" y="596"/>
                  </a:lnTo>
                  <a:cubicBezTo>
                    <a:pt x="322" y="453"/>
                    <a:pt x="441" y="334"/>
                    <a:pt x="596" y="334"/>
                  </a:cubicBezTo>
                  <a:cubicBezTo>
                    <a:pt x="679" y="334"/>
                    <a:pt x="763" y="262"/>
                    <a:pt x="763" y="167"/>
                  </a:cubicBezTo>
                  <a:cubicBezTo>
                    <a:pt x="763" y="84"/>
                    <a:pt x="679" y="0"/>
                    <a:pt x="5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g290cd3c3694_0_0"/>
            <p:cNvSpPr/>
            <p:nvPr/>
          </p:nvSpPr>
          <p:spPr>
            <a:xfrm>
              <a:off x="1627315" y="3814144"/>
              <a:ext cx="37852" cy="49188"/>
            </a:xfrm>
            <a:custGeom>
              <a:avLst/>
              <a:gdLst/>
              <a:ahLst/>
              <a:cxnLst/>
              <a:rect l="l" t="t" r="r" b="b"/>
              <a:pathLst>
                <a:path w="1192" h="1549" extrusionOk="0">
                  <a:moveTo>
                    <a:pt x="596" y="0"/>
                  </a:moveTo>
                  <a:cubicBezTo>
                    <a:pt x="262" y="0"/>
                    <a:pt x="1" y="274"/>
                    <a:pt x="1" y="596"/>
                  </a:cubicBezTo>
                  <a:lnTo>
                    <a:pt x="1" y="953"/>
                  </a:lnTo>
                  <a:cubicBezTo>
                    <a:pt x="1" y="1286"/>
                    <a:pt x="262" y="1548"/>
                    <a:pt x="596" y="1548"/>
                  </a:cubicBezTo>
                  <a:cubicBezTo>
                    <a:pt x="917" y="1548"/>
                    <a:pt x="1191" y="1286"/>
                    <a:pt x="1191" y="953"/>
                  </a:cubicBezTo>
                  <a:lnTo>
                    <a:pt x="1191" y="691"/>
                  </a:lnTo>
                  <a:cubicBezTo>
                    <a:pt x="1191" y="596"/>
                    <a:pt x="1108" y="524"/>
                    <a:pt x="1024" y="524"/>
                  </a:cubicBezTo>
                  <a:cubicBezTo>
                    <a:pt x="929" y="524"/>
                    <a:pt x="858" y="596"/>
                    <a:pt x="858" y="691"/>
                  </a:cubicBezTo>
                  <a:lnTo>
                    <a:pt x="858" y="953"/>
                  </a:lnTo>
                  <a:cubicBezTo>
                    <a:pt x="858" y="1108"/>
                    <a:pt x="739" y="1227"/>
                    <a:pt x="596" y="1227"/>
                  </a:cubicBezTo>
                  <a:cubicBezTo>
                    <a:pt x="441" y="1227"/>
                    <a:pt x="322" y="1108"/>
                    <a:pt x="322" y="953"/>
                  </a:cubicBezTo>
                  <a:lnTo>
                    <a:pt x="322" y="596"/>
                  </a:lnTo>
                  <a:cubicBezTo>
                    <a:pt x="322" y="453"/>
                    <a:pt x="441" y="334"/>
                    <a:pt x="596" y="334"/>
                  </a:cubicBezTo>
                  <a:cubicBezTo>
                    <a:pt x="679" y="334"/>
                    <a:pt x="751" y="262"/>
                    <a:pt x="751" y="167"/>
                  </a:cubicBezTo>
                  <a:cubicBezTo>
                    <a:pt x="751" y="84"/>
                    <a:pt x="679" y="0"/>
                    <a:pt x="5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g290cd3c3694_0_0"/>
            <p:cNvSpPr/>
            <p:nvPr/>
          </p:nvSpPr>
          <p:spPr>
            <a:xfrm>
              <a:off x="1525604" y="3908806"/>
              <a:ext cx="123305" cy="33152"/>
            </a:xfrm>
            <a:custGeom>
              <a:avLst/>
              <a:gdLst/>
              <a:ahLst/>
              <a:cxnLst/>
              <a:rect l="l" t="t" r="r" b="b"/>
              <a:pathLst>
                <a:path w="3883" h="1044" extrusionOk="0">
                  <a:moveTo>
                    <a:pt x="3714" y="0"/>
                  </a:moveTo>
                  <a:cubicBezTo>
                    <a:pt x="3669" y="0"/>
                    <a:pt x="3622" y="18"/>
                    <a:pt x="3585" y="55"/>
                  </a:cubicBezTo>
                  <a:cubicBezTo>
                    <a:pt x="3215" y="460"/>
                    <a:pt x="2596" y="710"/>
                    <a:pt x="1953" y="710"/>
                  </a:cubicBezTo>
                  <a:cubicBezTo>
                    <a:pt x="1299" y="710"/>
                    <a:pt x="679" y="472"/>
                    <a:pt x="310" y="55"/>
                  </a:cubicBezTo>
                  <a:cubicBezTo>
                    <a:pt x="278" y="23"/>
                    <a:pt x="231" y="4"/>
                    <a:pt x="183" y="4"/>
                  </a:cubicBezTo>
                  <a:cubicBezTo>
                    <a:pt x="144" y="4"/>
                    <a:pt x="104" y="17"/>
                    <a:pt x="72" y="43"/>
                  </a:cubicBezTo>
                  <a:cubicBezTo>
                    <a:pt x="13" y="103"/>
                    <a:pt x="1" y="210"/>
                    <a:pt x="60" y="282"/>
                  </a:cubicBezTo>
                  <a:cubicBezTo>
                    <a:pt x="489" y="758"/>
                    <a:pt x="1191" y="1044"/>
                    <a:pt x="1930" y="1044"/>
                  </a:cubicBezTo>
                  <a:cubicBezTo>
                    <a:pt x="2680" y="1044"/>
                    <a:pt x="3370" y="758"/>
                    <a:pt x="3811" y="282"/>
                  </a:cubicBezTo>
                  <a:cubicBezTo>
                    <a:pt x="3882" y="210"/>
                    <a:pt x="3882" y="103"/>
                    <a:pt x="3823" y="43"/>
                  </a:cubicBezTo>
                  <a:cubicBezTo>
                    <a:pt x="3794" y="15"/>
                    <a:pt x="3755" y="0"/>
                    <a:pt x="37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g290cd3c3694_0_0"/>
            <p:cNvSpPr/>
            <p:nvPr/>
          </p:nvSpPr>
          <p:spPr>
            <a:xfrm>
              <a:off x="1408777" y="3680964"/>
              <a:ext cx="298338" cy="296528"/>
            </a:xfrm>
            <a:custGeom>
              <a:avLst/>
              <a:gdLst/>
              <a:ahLst/>
              <a:cxnLst/>
              <a:rect l="l" t="t" r="r" b="b"/>
              <a:pathLst>
                <a:path w="9395" h="9338" extrusionOk="0">
                  <a:moveTo>
                    <a:pt x="5655" y="0"/>
                  </a:moveTo>
                  <a:cubicBezTo>
                    <a:pt x="5592" y="0"/>
                    <a:pt x="5529" y="1"/>
                    <a:pt x="5466" y="3"/>
                  </a:cubicBezTo>
                  <a:cubicBezTo>
                    <a:pt x="4037" y="51"/>
                    <a:pt x="2692" y="622"/>
                    <a:pt x="1680" y="1634"/>
                  </a:cubicBezTo>
                  <a:cubicBezTo>
                    <a:pt x="667" y="2646"/>
                    <a:pt x="96" y="3992"/>
                    <a:pt x="48" y="5421"/>
                  </a:cubicBezTo>
                  <a:cubicBezTo>
                    <a:pt x="1" y="6849"/>
                    <a:pt x="489" y="8219"/>
                    <a:pt x="1429" y="9278"/>
                  </a:cubicBezTo>
                  <a:cubicBezTo>
                    <a:pt x="1465" y="9302"/>
                    <a:pt x="1501" y="9338"/>
                    <a:pt x="1549" y="9338"/>
                  </a:cubicBezTo>
                  <a:cubicBezTo>
                    <a:pt x="1596" y="9338"/>
                    <a:pt x="1620" y="9314"/>
                    <a:pt x="1656" y="9290"/>
                  </a:cubicBezTo>
                  <a:cubicBezTo>
                    <a:pt x="1727" y="9231"/>
                    <a:pt x="1727" y="9123"/>
                    <a:pt x="1668" y="9052"/>
                  </a:cubicBezTo>
                  <a:cubicBezTo>
                    <a:pt x="787" y="8052"/>
                    <a:pt x="310" y="6754"/>
                    <a:pt x="358" y="5421"/>
                  </a:cubicBezTo>
                  <a:cubicBezTo>
                    <a:pt x="406" y="4075"/>
                    <a:pt x="941" y="2813"/>
                    <a:pt x="1894" y="1861"/>
                  </a:cubicBezTo>
                  <a:cubicBezTo>
                    <a:pt x="2846" y="908"/>
                    <a:pt x="4108" y="360"/>
                    <a:pt x="5454" y="325"/>
                  </a:cubicBezTo>
                  <a:cubicBezTo>
                    <a:pt x="5500" y="323"/>
                    <a:pt x="5547" y="323"/>
                    <a:pt x="5594" y="323"/>
                  </a:cubicBezTo>
                  <a:cubicBezTo>
                    <a:pt x="6878" y="323"/>
                    <a:pt x="8120" y="796"/>
                    <a:pt x="9085" y="1634"/>
                  </a:cubicBezTo>
                  <a:cubicBezTo>
                    <a:pt x="9119" y="1663"/>
                    <a:pt x="9162" y="1678"/>
                    <a:pt x="9203" y="1678"/>
                  </a:cubicBezTo>
                  <a:cubicBezTo>
                    <a:pt x="9248" y="1678"/>
                    <a:pt x="9292" y="1660"/>
                    <a:pt x="9323" y="1623"/>
                  </a:cubicBezTo>
                  <a:cubicBezTo>
                    <a:pt x="9395" y="1551"/>
                    <a:pt x="9395" y="1444"/>
                    <a:pt x="9323" y="1384"/>
                  </a:cubicBezTo>
                  <a:cubicBezTo>
                    <a:pt x="8300" y="486"/>
                    <a:pt x="7004" y="0"/>
                    <a:pt x="56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g290cd3c3694_0_0"/>
            <p:cNvSpPr/>
            <p:nvPr/>
          </p:nvSpPr>
          <p:spPr>
            <a:xfrm>
              <a:off x="1468508" y="3739075"/>
              <a:ext cx="297989" cy="297036"/>
            </a:xfrm>
            <a:custGeom>
              <a:avLst/>
              <a:gdLst/>
              <a:ahLst/>
              <a:cxnLst/>
              <a:rect l="l" t="t" r="r" b="b"/>
              <a:pathLst>
                <a:path w="9384" h="9354" extrusionOk="0">
                  <a:moveTo>
                    <a:pt x="7834" y="1"/>
                  </a:moveTo>
                  <a:cubicBezTo>
                    <a:pt x="7795" y="1"/>
                    <a:pt x="7754" y="15"/>
                    <a:pt x="7716" y="43"/>
                  </a:cubicBezTo>
                  <a:cubicBezTo>
                    <a:pt x="7645" y="102"/>
                    <a:pt x="7645" y="209"/>
                    <a:pt x="7704" y="281"/>
                  </a:cubicBezTo>
                  <a:cubicBezTo>
                    <a:pt x="8585" y="1281"/>
                    <a:pt x="9062" y="2579"/>
                    <a:pt x="9014" y="3912"/>
                  </a:cubicBezTo>
                  <a:cubicBezTo>
                    <a:pt x="8966" y="5257"/>
                    <a:pt x="8431" y="6520"/>
                    <a:pt x="7478" y="7472"/>
                  </a:cubicBezTo>
                  <a:cubicBezTo>
                    <a:pt x="6526" y="8425"/>
                    <a:pt x="5263" y="8972"/>
                    <a:pt x="3918" y="9008"/>
                  </a:cubicBezTo>
                  <a:cubicBezTo>
                    <a:pt x="3870" y="9009"/>
                    <a:pt x="3823" y="9010"/>
                    <a:pt x="3775" y="9010"/>
                  </a:cubicBezTo>
                  <a:cubicBezTo>
                    <a:pt x="2492" y="9010"/>
                    <a:pt x="1251" y="8548"/>
                    <a:pt x="299" y="7698"/>
                  </a:cubicBezTo>
                  <a:cubicBezTo>
                    <a:pt x="259" y="7670"/>
                    <a:pt x="216" y="7655"/>
                    <a:pt x="175" y="7655"/>
                  </a:cubicBezTo>
                  <a:cubicBezTo>
                    <a:pt x="130" y="7655"/>
                    <a:pt x="86" y="7673"/>
                    <a:pt x="49" y="7710"/>
                  </a:cubicBezTo>
                  <a:cubicBezTo>
                    <a:pt x="1" y="7782"/>
                    <a:pt x="1" y="7889"/>
                    <a:pt x="72" y="7948"/>
                  </a:cubicBezTo>
                  <a:cubicBezTo>
                    <a:pt x="1096" y="8853"/>
                    <a:pt x="2394" y="9353"/>
                    <a:pt x="3763" y="9353"/>
                  </a:cubicBezTo>
                  <a:lnTo>
                    <a:pt x="3930" y="9353"/>
                  </a:lnTo>
                  <a:cubicBezTo>
                    <a:pt x="5359" y="9306"/>
                    <a:pt x="6692" y="8722"/>
                    <a:pt x="7704" y="7710"/>
                  </a:cubicBezTo>
                  <a:cubicBezTo>
                    <a:pt x="8716" y="6698"/>
                    <a:pt x="9300" y="5365"/>
                    <a:pt x="9347" y="3936"/>
                  </a:cubicBezTo>
                  <a:cubicBezTo>
                    <a:pt x="9383" y="2507"/>
                    <a:pt x="8895" y="1126"/>
                    <a:pt x="7954" y="66"/>
                  </a:cubicBezTo>
                  <a:cubicBezTo>
                    <a:pt x="7922" y="21"/>
                    <a:pt x="7879" y="1"/>
                    <a:pt x="78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2" name="Google Shape;252;g290cd3c3694_0_0"/>
          <p:cNvGrpSpPr/>
          <p:nvPr/>
        </p:nvGrpSpPr>
        <p:grpSpPr>
          <a:xfrm>
            <a:off x="2791149" y="1998652"/>
            <a:ext cx="357719" cy="355147"/>
            <a:chOff x="1952836" y="3680964"/>
            <a:chExt cx="357719" cy="355147"/>
          </a:xfrm>
        </p:grpSpPr>
        <p:sp>
          <p:nvSpPr>
            <p:cNvPr id="253" name="Google Shape;253;g290cd3c3694_0_0"/>
            <p:cNvSpPr/>
            <p:nvPr/>
          </p:nvSpPr>
          <p:spPr>
            <a:xfrm>
              <a:off x="2054166" y="3814144"/>
              <a:ext cx="38233" cy="49188"/>
            </a:xfrm>
            <a:custGeom>
              <a:avLst/>
              <a:gdLst/>
              <a:ahLst/>
              <a:cxnLst/>
              <a:rect l="l" t="t" r="r" b="b"/>
              <a:pathLst>
                <a:path w="1204" h="1549" extrusionOk="0">
                  <a:moveTo>
                    <a:pt x="596" y="0"/>
                  </a:moveTo>
                  <a:cubicBezTo>
                    <a:pt x="275" y="0"/>
                    <a:pt x="1" y="274"/>
                    <a:pt x="1" y="596"/>
                  </a:cubicBezTo>
                  <a:lnTo>
                    <a:pt x="1" y="953"/>
                  </a:lnTo>
                  <a:cubicBezTo>
                    <a:pt x="1" y="1286"/>
                    <a:pt x="275" y="1548"/>
                    <a:pt x="596" y="1548"/>
                  </a:cubicBezTo>
                  <a:cubicBezTo>
                    <a:pt x="929" y="1548"/>
                    <a:pt x="1191" y="1286"/>
                    <a:pt x="1191" y="953"/>
                  </a:cubicBezTo>
                  <a:lnTo>
                    <a:pt x="1191" y="691"/>
                  </a:lnTo>
                  <a:cubicBezTo>
                    <a:pt x="1203" y="596"/>
                    <a:pt x="1120" y="524"/>
                    <a:pt x="1037" y="524"/>
                  </a:cubicBezTo>
                  <a:cubicBezTo>
                    <a:pt x="941" y="524"/>
                    <a:pt x="870" y="596"/>
                    <a:pt x="870" y="691"/>
                  </a:cubicBezTo>
                  <a:lnTo>
                    <a:pt x="870" y="953"/>
                  </a:lnTo>
                  <a:cubicBezTo>
                    <a:pt x="870" y="1108"/>
                    <a:pt x="751" y="1227"/>
                    <a:pt x="596" y="1227"/>
                  </a:cubicBezTo>
                  <a:cubicBezTo>
                    <a:pt x="453" y="1227"/>
                    <a:pt x="334" y="1108"/>
                    <a:pt x="334" y="953"/>
                  </a:cubicBezTo>
                  <a:lnTo>
                    <a:pt x="334" y="596"/>
                  </a:lnTo>
                  <a:cubicBezTo>
                    <a:pt x="334" y="453"/>
                    <a:pt x="453" y="334"/>
                    <a:pt x="596" y="334"/>
                  </a:cubicBezTo>
                  <a:cubicBezTo>
                    <a:pt x="691" y="334"/>
                    <a:pt x="763" y="262"/>
                    <a:pt x="763" y="167"/>
                  </a:cubicBezTo>
                  <a:cubicBezTo>
                    <a:pt x="763" y="84"/>
                    <a:pt x="691" y="0"/>
                    <a:pt x="5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4" name="Google Shape;254;g290cd3c3694_0_0"/>
            <p:cNvSpPr/>
            <p:nvPr/>
          </p:nvSpPr>
          <p:spPr>
            <a:xfrm>
              <a:off x="2170992" y="3814144"/>
              <a:ext cx="37852" cy="49188"/>
            </a:xfrm>
            <a:custGeom>
              <a:avLst/>
              <a:gdLst/>
              <a:ahLst/>
              <a:cxnLst/>
              <a:rect l="l" t="t" r="r" b="b"/>
              <a:pathLst>
                <a:path w="1192" h="1549" extrusionOk="0">
                  <a:moveTo>
                    <a:pt x="596" y="0"/>
                  </a:moveTo>
                  <a:cubicBezTo>
                    <a:pt x="275" y="0"/>
                    <a:pt x="1" y="274"/>
                    <a:pt x="1" y="596"/>
                  </a:cubicBezTo>
                  <a:lnTo>
                    <a:pt x="1" y="953"/>
                  </a:lnTo>
                  <a:cubicBezTo>
                    <a:pt x="1" y="1286"/>
                    <a:pt x="275" y="1548"/>
                    <a:pt x="596" y="1548"/>
                  </a:cubicBezTo>
                  <a:cubicBezTo>
                    <a:pt x="929" y="1548"/>
                    <a:pt x="1191" y="1286"/>
                    <a:pt x="1191" y="953"/>
                  </a:cubicBezTo>
                  <a:lnTo>
                    <a:pt x="1191" y="691"/>
                  </a:lnTo>
                  <a:cubicBezTo>
                    <a:pt x="1191" y="596"/>
                    <a:pt x="1120" y="524"/>
                    <a:pt x="1037" y="524"/>
                  </a:cubicBezTo>
                  <a:cubicBezTo>
                    <a:pt x="941" y="524"/>
                    <a:pt x="870" y="596"/>
                    <a:pt x="870" y="691"/>
                  </a:cubicBezTo>
                  <a:lnTo>
                    <a:pt x="870" y="953"/>
                  </a:lnTo>
                  <a:cubicBezTo>
                    <a:pt x="870" y="1108"/>
                    <a:pt x="751" y="1227"/>
                    <a:pt x="596" y="1227"/>
                  </a:cubicBezTo>
                  <a:cubicBezTo>
                    <a:pt x="453" y="1227"/>
                    <a:pt x="334" y="1108"/>
                    <a:pt x="334" y="953"/>
                  </a:cubicBezTo>
                  <a:lnTo>
                    <a:pt x="334" y="596"/>
                  </a:lnTo>
                  <a:cubicBezTo>
                    <a:pt x="334" y="453"/>
                    <a:pt x="453" y="334"/>
                    <a:pt x="596" y="334"/>
                  </a:cubicBezTo>
                  <a:cubicBezTo>
                    <a:pt x="691" y="334"/>
                    <a:pt x="763" y="262"/>
                    <a:pt x="763" y="167"/>
                  </a:cubicBezTo>
                  <a:cubicBezTo>
                    <a:pt x="763" y="84"/>
                    <a:pt x="691" y="0"/>
                    <a:pt x="5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5" name="Google Shape;255;g290cd3c3694_0_0"/>
            <p:cNvSpPr/>
            <p:nvPr/>
          </p:nvSpPr>
          <p:spPr>
            <a:xfrm>
              <a:off x="2070043" y="3908647"/>
              <a:ext cx="122924" cy="33311"/>
            </a:xfrm>
            <a:custGeom>
              <a:avLst/>
              <a:gdLst/>
              <a:ahLst/>
              <a:cxnLst/>
              <a:rect l="l" t="t" r="r" b="b"/>
              <a:pathLst>
                <a:path w="3871" h="1049" extrusionOk="0">
                  <a:moveTo>
                    <a:pt x="1930" y="1"/>
                  </a:moveTo>
                  <a:cubicBezTo>
                    <a:pt x="1191" y="1"/>
                    <a:pt x="489" y="287"/>
                    <a:pt x="60" y="763"/>
                  </a:cubicBezTo>
                  <a:cubicBezTo>
                    <a:pt x="1" y="822"/>
                    <a:pt x="1" y="930"/>
                    <a:pt x="72" y="1001"/>
                  </a:cubicBezTo>
                  <a:cubicBezTo>
                    <a:pt x="101" y="1029"/>
                    <a:pt x="140" y="1044"/>
                    <a:pt x="181" y="1044"/>
                  </a:cubicBezTo>
                  <a:cubicBezTo>
                    <a:pt x="226" y="1044"/>
                    <a:pt x="273" y="1026"/>
                    <a:pt x="310" y="989"/>
                  </a:cubicBezTo>
                  <a:cubicBezTo>
                    <a:pt x="679" y="584"/>
                    <a:pt x="1299" y="334"/>
                    <a:pt x="1953" y="334"/>
                  </a:cubicBezTo>
                  <a:cubicBezTo>
                    <a:pt x="2596" y="334"/>
                    <a:pt x="3215" y="572"/>
                    <a:pt x="3585" y="989"/>
                  </a:cubicBezTo>
                  <a:cubicBezTo>
                    <a:pt x="3620" y="1013"/>
                    <a:pt x="3656" y="1049"/>
                    <a:pt x="3704" y="1049"/>
                  </a:cubicBezTo>
                  <a:cubicBezTo>
                    <a:pt x="3751" y="1049"/>
                    <a:pt x="3775" y="1037"/>
                    <a:pt x="3811" y="1001"/>
                  </a:cubicBezTo>
                  <a:cubicBezTo>
                    <a:pt x="3870" y="930"/>
                    <a:pt x="3870" y="822"/>
                    <a:pt x="3811" y="763"/>
                  </a:cubicBezTo>
                  <a:cubicBezTo>
                    <a:pt x="3382" y="287"/>
                    <a:pt x="2680" y="1"/>
                    <a:pt x="19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6" name="Google Shape;256;g290cd3c3694_0_0"/>
            <p:cNvSpPr/>
            <p:nvPr/>
          </p:nvSpPr>
          <p:spPr>
            <a:xfrm>
              <a:off x="1952836" y="3680964"/>
              <a:ext cx="298338" cy="296528"/>
            </a:xfrm>
            <a:custGeom>
              <a:avLst/>
              <a:gdLst/>
              <a:ahLst/>
              <a:cxnLst/>
              <a:rect l="l" t="t" r="r" b="b"/>
              <a:pathLst>
                <a:path w="9395" h="9338" extrusionOk="0">
                  <a:moveTo>
                    <a:pt x="5654" y="0"/>
                  </a:moveTo>
                  <a:cubicBezTo>
                    <a:pt x="5591" y="0"/>
                    <a:pt x="5528" y="1"/>
                    <a:pt x="5466" y="3"/>
                  </a:cubicBezTo>
                  <a:cubicBezTo>
                    <a:pt x="4037" y="51"/>
                    <a:pt x="2692" y="622"/>
                    <a:pt x="1680" y="1634"/>
                  </a:cubicBezTo>
                  <a:cubicBezTo>
                    <a:pt x="668" y="2646"/>
                    <a:pt x="84" y="3992"/>
                    <a:pt x="48" y="5421"/>
                  </a:cubicBezTo>
                  <a:cubicBezTo>
                    <a:pt x="1" y="6849"/>
                    <a:pt x="489" y="8219"/>
                    <a:pt x="1430" y="9278"/>
                  </a:cubicBezTo>
                  <a:cubicBezTo>
                    <a:pt x="1453" y="9302"/>
                    <a:pt x="1501" y="9338"/>
                    <a:pt x="1549" y="9338"/>
                  </a:cubicBezTo>
                  <a:cubicBezTo>
                    <a:pt x="1596" y="9338"/>
                    <a:pt x="1620" y="9314"/>
                    <a:pt x="1656" y="9290"/>
                  </a:cubicBezTo>
                  <a:cubicBezTo>
                    <a:pt x="1727" y="9231"/>
                    <a:pt x="1727" y="9123"/>
                    <a:pt x="1668" y="9052"/>
                  </a:cubicBezTo>
                  <a:cubicBezTo>
                    <a:pt x="787" y="8052"/>
                    <a:pt x="310" y="6754"/>
                    <a:pt x="358" y="5421"/>
                  </a:cubicBezTo>
                  <a:cubicBezTo>
                    <a:pt x="406" y="4075"/>
                    <a:pt x="941" y="2813"/>
                    <a:pt x="1894" y="1861"/>
                  </a:cubicBezTo>
                  <a:cubicBezTo>
                    <a:pt x="2846" y="908"/>
                    <a:pt x="4108" y="360"/>
                    <a:pt x="5442" y="325"/>
                  </a:cubicBezTo>
                  <a:cubicBezTo>
                    <a:pt x="5489" y="323"/>
                    <a:pt x="5536" y="323"/>
                    <a:pt x="5583" y="323"/>
                  </a:cubicBezTo>
                  <a:cubicBezTo>
                    <a:pt x="6878" y="323"/>
                    <a:pt x="8120" y="796"/>
                    <a:pt x="9073" y="1634"/>
                  </a:cubicBezTo>
                  <a:cubicBezTo>
                    <a:pt x="9113" y="1663"/>
                    <a:pt x="9156" y="1678"/>
                    <a:pt x="9196" y="1678"/>
                  </a:cubicBezTo>
                  <a:cubicBezTo>
                    <a:pt x="9239" y="1678"/>
                    <a:pt x="9280" y="1660"/>
                    <a:pt x="9312" y="1623"/>
                  </a:cubicBezTo>
                  <a:cubicBezTo>
                    <a:pt x="9395" y="1551"/>
                    <a:pt x="9395" y="1444"/>
                    <a:pt x="9312" y="1384"/>
                  </a:cubicBezTo>
                  <a:cubicBezTo>
                    <a:pt x="8288" y="486"/>
                    <a:pt x="6992" y="0"/>
                    <a:pt x="56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7" name="Google Shape;257;g290cd3c3694_0_0"/>
            <p:cNvSpPr/>
            <p:nvPr/>
          </p:nvSpPr>
          <p:spPr>
            <a:xfrm>
              <a:off x="2012217" y="3739075"/>
              <a:ext cx="298338" cy="297036"/>
            </a:xfrm>
            <a:custGeom>
              <a:avLst/>
              <a:gdLst/>
              <a:ahLst/>
              <a:cxnLst/>
              <a:rect l="l" t="t" r="r" b="b"/>
              <a:pathLst>
                <a:path w="9395" h="9354" extrusionOk="0">
                  <a:moveTo>
                    <a:pt x="7840" y="1"/>
                  </a:moveTo>
                  <a:cubicBezTo>
                    <a:pt x="7800" y="1"/>
                    <a:pt x="7760" y="15"/>
                    <a:pt x="7727" y="43"/>
                  </a:cubicBezTo>
                  <a:cubicBezTo>
                    <a:pt x="7656" y="102"/>
                    <a:pt x="7656" y="209"/>
                    <a:pt x="7715" y="281"/>
                  </a:cubicBezTo>
                  <a:cubicBezTo>
                    <a:pt x="8585" y="1281"/>
                    <a:pt x="9073" y="2579"/>
                    <a:pt x="9025" y="3912"/>
                  </a:cubicBezTo>
                  <a:cubicBezTo>
                    <a:pt x="8977" y="5257"/>
                    <a:pt x="8442" y="6520"/>
                    <a:pt x="7489" y="7472"/>
                  </a:cubicBezTo>
                  <a:cubicBezTo>
                    <a:pt x="6537" y="8425"/>
                    <a:pt x="5275" y="8972"/>
                    <a:pt x="3929" y="9008"/>
                  </a:cubicBezTo>
                  <a:cubicBezTo>
                    <a:pt x="3881" y="9009"/>
                    <a:pt x="3834" y="9010"/>
                    <a:pt x="3786" y="9010"/>
                  </a:cubicBezTo>
                  <a:cubicBezTo>
                    <a:pt x="2503" y="9010"/>
                    <a:pt x="1262" y="8548"/>
                    <a:pt x="298" y="7698"/>
                  </a:cubicBezTo>
                  <a:cubicBezTo>
                    <a:pt x="264" y="7670"/>
                    <a:pt x="221" y="7655"/>
                    <a:pt x="180" y="7655"/>
                  </a:cubicBezTo>
                  <a:cubicBezTo>
                    <a:pt x="135" y="7655"/>
                    <a:pt x="91" y="7673"/>
                    <a:pt x="60" y="7710"/>
                  </a:cubicBezTo>
                  <a:cubicBezTo>
                    <a:pt x="0" y="7782"/>
                    <a:pt x="0" y="7889"/>
                    <a:pt x="83" y="7948"/>
                  </a:cubicBezTo>
                  <a:cubicBezTo>
                    <a:pt x="1107" y="8853"/>
                    <a:pt x="2405" y="9353"/>
                    <a:pt x="3774" y="9353"/>
                  </a:cubicBezTo>
                  <a:lnTo>
                    <a:pt x="3929" y="9353"/>
                  </a:lnTo>
                  <a:cubicBezTo>
                    <a:pt x="5358" y="9306"/>
                    <a:pt x="6703" y="8722"/>
                    <a:pt x="7715" y="7710"/>
                  </a:cubicBezTo>
                  <a:cubicBezTo>
                    <a:pt x="8727" y="6698"/>
                    <a:pt x="9311" y="5365"/>
                    <a:pt x="9347" y="3936"/>
                  </a:cubicBezTo>
                  <a:cubicBezTo>
                    <a:pt x="9394" y="2507"/>
                    <a:pt x="8906" y="1126"/>
                    <a:pt x="7965" y="66"/>
                  </a:cubicBezTo>
                  <a:cubicBezTo>
                    <a:pt x="7933" y="21"/>
                    <a:pt x="7887" y="1"/>
                    <a:pt x="7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6"/>
          <p:cNvSpPr txBox="1">
            <a:spLocks noGrp="1"/>
          </p:cNvSpPr>
          <p:nvPr>
            <p:ph type="ctrTitle" idx="4"/>
          </p:nvPr>
        </p:nvSpPr>
        <p:spPr>
          <a:xfrm rot="5400000">
            <a:off x="6113249" y="2218449"/>
            <a:ext cx="4057651" cy="48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s"/>
              <a:t>06 THOUGHTS &amp; ISSUES</a:t>
            </a:r>
            <a:endParaRPr/>
          </a:p>
        </p:txBody>
      </p:sp>
      <p:pic>
        <p:nvPicPr>
          <p:cNvPr id="263" name="Google Shape;263;p16"/>
          <p:cNvPicPr preferRelativeResize="0"/>
          <p:nvPr/>
        </p:nvPicPr>
        <p:blipFill rotWithShape="1">
          <a:blip r:embed="rId3">
            <a:alphaModFix/>
          </a:blip>
          <a:srcRect t="15742" b="15742"/>
          <a:stretch/>
        </p:blipFill>
        <p:spPr>
          <a:xfrm>
            <a:off x="0" y="2623525"/>
            <a:ext cx="4091848" cy="1867500"/>
          </a:xfrm>
          <a:prstGeom prst="rect">
            <a:avLst/>
          </a:prstGeom>
          <a:noFill/>
          <a:ln>
            <a:noFill/>
          </a:ln>
        </p:spPr>
      </p:pic>
      <p:pic>
        <p:nvPicPr>
          <p:cNvPr id="264" name="Google Shape;264;p16"/>
          <p:cNvPicPr preferRelativeResize="0"/>
          <p:nvPr/>
        </p:nvPicPr>
        <p:blipFill rotWithShape="1">
          <a:blip r:embed="rId4">
            <a:alphaModFix/>
          </a:blip>
          <a:srcRect t="15707" b="15707"/>
          <a:stretch/>
        </p:blipFill>
        <p:spPr>
          <a:xfrm>
            <a:off x="0" y="652475"/>
            <a:ext cx="4091850" cy="1867501"/>
          </a:xfrm>
          <a:prstGeom prst="rect">
            <a:avLst/>
          </a:prstGeom>
          <a:noFill/>
          <a:ln>
            <a:noFill/>
          </a:ln>
        </p:spPr>
      </p:pic>
      <p:sp>
        <p:nvSpPr>
          <p:cNvPr id="265" name="Google Shape;265;p16"/>
          <p:cNvSpPr txBox="1">
            <a:spLocks noGrp="1"/>
          </p:cNvSpPr>
          <p:nvPr>
            <p:ph type="subTitle" idx="1"/>
          </p:nvPr>
        </p:nvSpPr>
        <p:spPr>
          <a:xfrm>
            <a:off x="4553225" y="1333800"/>
            <a:ext cx="2189400" cy="111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r>
              <a:rPr lang="es" sz="1400"/>
              <a:t>People who migrate to new countries bring their ideas, knowledge and expertise to the new country.</a:t>
            </a:r>
            <a:endParaRPr sz="1400"/>
          </a:p>
          <a:p>
            <a:pPr marL="0" lvl="0" indent="0" algn="l" rtl="0">
              <a:lnSpc>
                <a:spcPct val="100000"/>
              </a:lnSpc>
              <a:spcBef>
                <a:spcPts val="0"/>
              </a:spcBef>
              <a:spcAft>
                <a:spcPts val="0"/>
              </a:spcAft>
              <a:buSzPts val="1000"/>
              <a:buNone/>
            </a:pPr>
            <a:r>
              <a:rPr lang="es"/>
              <a:t> </a:t>
            </a:r>
            <a:endParaRPr/>
          </a:p>
        </p:txBody>
      </p:sp>
      <p:sp>
        <p:nvSpPr>
          <p:cNvPr id="266" name="Google Shape;266;p16"/>
          <p:cNvSpPr txBox="1">
            <a:spLocks noGrp="1"/>
          </p:cNvSpPr>
          <p:nvPr>
            <p:ph type="subTitle" idx="2"/>
          </p:nvPr>
        </p:nvSpPr>
        <p:spPr>
          <a:xfrm>
            <a:off x="4633950" y="3204975"/>
            <a:ext cx="2543100" cy="111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r>
              <a:rPr lang="es" sz="1400"/>
              <a:t>-Wage inequality</a:t>
            </a:r>
            <a:endParaRPr sz="1400"/>
          </a:p>
          <a:p>
            <a:pPr marL="0" lvl="0" indent="0" algn="l" rtl="0">
              <a:lnSpc>
                <a:spcPct val="100000"/>
              </a:lnSpc>
              <a:spcBef>
                <a:spcPts val="0"/>
              </a:spcBef>
              <a:spcAft>
                <a:spcPts val="0"/>
              </a:spcAft>
              <a:buSzPts val="1000"/>
              <a:buNone/>
            </a:pPr>
            <a:r>
              <a:rPr lang="es" sz="1400"/>
              <a:t>-Global North and South</a:t>
            </a:r>
            <a:endParaRPr sz="1400"/>
          </a:p>
          <a:p>
            <a:pPr marL="0" lvl="0" indent="0" algn="l" rtl="0">
              <a:lnSpc>
                <a:spcPct val="100000"/>
              </a:lnSpc>
              <a:spcBef>
                <a:spcPts val="0"/>
              </a:spcBef>
              <a:spcAft>
                <a:spcPts val="0"/>
              </a:spcAft>
              <a:buSzPts val="1000"/>
              <a:buNone/>
            </a:pPr>
            <a:r>
              <a:rPr lang="es" sz="1400"/>
              <a:t>-Global North take advantage of the cheap production in the Global South</a:t>
            </a:r>
            <a:endParaRPr sz="1400"/>
          </a:p>
        </p:txBody>
      </p:sp>
      <p:sp>
        <p:nvSpPr>
          <p:cNvPr id="267" name="Google Shape;267;p16"/>
          <p:cNvSpPr txBox="1">
            <a:spLocks noGrp="1"/>
          </p:cNvSpPr>
          <p:nvPr>
            <p:ph type="ctrTitle"/>
          </p:nvPr>
        </p:nvSpPr>
        <p:spPr>
          <a:xfrm>
            <a:off x="4557750" y="1010789"/>
            <a:ext cx="2619300" cy="38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s">
                <a:solidFill>
                  <a:schemeClr val="dk2"/>
                </a:solidFill>
              </a:rPr>
              <a:t>IMMIGRATION</a:t>
            </a:r>
            <a:endParaRPr>
              <a:solidFill>
                <a:schemeClr val="dk2"/>
              </a:solidFill>
            </a:endParaRPr>
          </a:p>
        </p:txBody>
      </p:sp>
      <p:sp>
        <p:nvSpPr>
          <p:cNvPr id="268" name="Google Shape;268;p16"/>
          <p:cNvSpPr txBox="1">
            <a:spLocks noGrp="1"/>
          </p:cNvSpPr>
          <p:nvPr>
            <p:ph type="ctrTitle" idx="3"/>
          </p:nvPr>
        </p:nvSpPr>
        <p:spPr>
          <a:xfrm>
            <a:off x="4633950" y="2896387"/>
            <a:ext cx="2619300" cy="38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s">
                <a:solidFill>
                  <a:schemeClr val="dk2"/>
                </a:solidFill>
              </a:rPr>
              <a:t>INEQUALITY</a:t>
            </a:r>
            <a:endParaRPr>
              <a:solidFill>
                <a:schemeClr val="dk2"/>
              </a:solidFill>
            </a:endParaRPr>
          </a:p>
        </p:txBody>
      </p:sp>
      <p:sp>
        <p:nvSpPr>
          <p:cNvPr id="269" name="Google Shape;269;p16"/>
          <p:cNvSpPr/>
          <p:nvPr/>
        </p:nvSpPr>
        <p:spPr>
          <a:xfrm>
            <a:off x="4091850" y="652475"/>
            <a:ext cx="159300" cy="1867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16"/>
          <p:cNvSpPr/>
          <p:nvPr/>
        </p:nvSpPr>
        <p:spPr>
          <a:xfrm>
            <a:off x="4091850" y="2623525"/>
            <a:ext cx="159300" cy="1867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6"/>
          <p:cNvSpPr txBox="1"/>
          <p:nvPr/>
        </p:nvSpPr>
        <p:spPr>
          <a:xfrm>
            <a:off x="-7804" y="2174806"/>
            <a:ext cx="153195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 sz="300" b="0" i="0" u="none" strike="noStrike" cap="none">
                <a:solidFill>
                  <a:schemeClr val="dk2"/>
                </a:solidFill>
                <a:latin typeface="Catamaran"/>
                <a:ea typeface="Catamaran"/>
                <a:cs typeface="Catamaran"/>
                <a:sym typeface="Catamaran"/>
              </a:rPr>
              <a:t>Source: https://www.google.com/url?sa=i&amp;url=https%3A%2F%2Fwww.politico.com%2Fnews%2F2022%2F07%2F21%2Fsupreme-court-biden-immigration-enforcement-plans-00047298&amp;psig=AOvVaw29LZsarscaLjImC3G-SsC-&amp;ust=1698133444241000&amp;source=images&amp;cd=vfe&amp;opi=89978449&amp;ved=0CBEQjRxqFwoTCLD3rpjWi4IDFQAAAAAdAAAAABAE</a:t>
            </a:r>
            <a:endParaRPr/>
          </a:p>
        </p:txBody>
      </p:sp>
      <p:sp>
        <p:nvSpPr>
          <p:cNvPr id="272" name="Google Shape;272;p16"/>
          <p:cNvSpPr txBox="1"/>
          <p:nvPr/>
        </p:nvSpPr>
        <p:spPr>
          <a:xfrm>
            <a:off x="84467" y="4352526"/>
            <a:ext cx="2189464" cy="1384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 sz="300" b="0" i="0" u="none" strike="noStrike" cap="none">
                <a:solidFill>
                  <a:schemeClr val="dk2"/>
                </a:solidFill>
                <a:latin typeface="Catamaran"/>
                <a:ea typeface="Catamaran"/>
                <a:cs typeface="Catamaran"/>
                <a:sym typeface="Catamaran"/>
              </a:rPr>
              <a:t>Source: https://ideas4development.org/en/end-poverty-changing-rules-economy/</a:t>
            </a:r>
            <a:endParaRPr/>
          </a:p>
        </p:txBody>
      </p:sp>
      <p:sp>
        <p:nvSpPr>
          <p:cNvPr id="273" name="Google Shape;273;p16"/>
          <p:cNvSpPr/>
          <p:nvPr/>
        </p:nvSpPr>
        <p:spPr>
          <a:xfrm>
            <a:off x="0" y="652474"/>
            <a:ext cx="4091700" cy="1860000"/>
          </a:xfrm>
          <a:prstGeom prst="rect">
            <a:avLst/>
          </a:prstGeom>
          <a:solidFill>
            <a:schemeClr val="accent1">
              <a:alpha val="3568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4" name="Google Shape;274;p16"/>
          <p:cNvSpPr/>
          <p:nvPr/>
        </p:nvSpPr>
        <p:spPr>
          <a:xfrm>
            <a:off x="0" y="2623524"/>
            <a:ext cx="4091848" cy="1859974"/>
          </a:xfrm>
          <a:prstGeom prst="rect">
            <a:avLst/>
          </a:prstGeom>
          <a:solidFill>
            <a:schemeClr val="accent1">
              <a:alpha val="3568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7"/>
          <p:cNvSpPr txBox="1">
            <a:spLocks noGrp="1"/>
          </p:cNvSpPr>
          <p:nvPr>
            <p:ph type="ctrTitle" idx="4"/>
          </p:nvPr>
        </p:nvSpPr>
        <p:spPr>
          <a:xfrm rot="5400000">
            <a:off x="6014039" y="2317660"/>
            <a:ext cx="4256072" cy="48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s"/>
              <a:t>06 THOUGHTS &amp; ISSUES</a:t>
            </a:r>
            <a:endParaRPr/>
          </a:p>
        </p:txBody>
      </p:sp>
      <p:pic>
        <p:nvPicPr>
          <p:cNvPr id="280" name="Google Shape;280;p7"/>
          <p:cNvPicPr preferRelativeResize="0"/>
          <p:nvPr/>
        </p:nvPicPr>
        <p:blipFill rotWithShape="1">
          <a:blip r:embed="rId3">
            <a:alphaModFix/>
          </a:blip>
          <a:srcRect l="-25880" t="6707" r="-38334" b="37372"/>
          <a:stretch/>
        </p:blipFill>
        <p:spPr>
          <a:xfrm>
            <a:off x="0" y="2623525"/>
            <a:ext cx="4091848" cy="1867500"/>
          </a:xfrm>
          <a:prstGeom prst="rect">
            <a:avLst/>
          </a:prstGeom>
          <a:noFill/>
          <a:ln>
            <a:noFill/>
          </a:ln>
        </p:spPr>
      </p:pic>
      <p:pic>
        <p:nvPicPr>
          <p:cNvPr id="281" name="Google Shape;281;p7"/>
          <p:cNvPicPr preferRelativeResize="0"/>
          <p:nvPr/>
        </p:nvPicPr>
        <p:blipFill rotWithShape="1">
          <a:blip r:embed="rId4">
            <a:alphaModFix/>
          </a:blip>
          <a:srcRect t="18287" b="37697"/>
          <a:stretch/>
        </p:blipFill>
        <p:spPr>
          <a:xfrm>
            <a:off x="0" y="652475"/>
            <a:ext cx="4091850" cy="1867501"/>
          </a:xfrm>
          <a:prstGeom prst="rect">
            <a:avLst/>
          </a:prstGeom>
          <a:noFill/>
          <a:ln>
            <a:noFill/>
          </a:ln>
        </p:spPr>
      </p:pic>
      <p:sp>
        <p:nvSpPr>
          <p:cNvPr id="282" name="Google Shape;282;p7"/>
          <p:cNvSpPr txBox="1">
            <a:spLocks noGrp="1"/>
          </p:cNvSpPr>
          <p:nvPr>
            <p:ph type="subTitle" idx="1"/>
          </p:nvPr>
        </p:nvSpPr>
        <p:spPr>
          <a:xfrm>
            <a:off x="4557750" y="1167000"/>
            <a:ext cx="2826600" cy="1413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r>
              <a:rPr lang="es" sz="1400"/>
              <a:t>“...it is strategy of control or dominance where big states tend to develop hold over small states not by capturing any area but through different economic means and approaches.” (Ejaz, 2019 86</a:t>
            </a:r>
            <a:r>
              <a:rPr lang="es" sz="1200"/>
              <a:t>)</a:t>
            </a:r>
            <a:endParaRPr sz="1200"/>
          </a:p>
        </p:txBody>
      </p:sp>
      <p:sp>
        <p:nvSpPr>
          <p:cNvPr id="283" name="Google Shape;283;p7"/>
          <p:cNvSpPr txBox="1">
            <a:spLocks noGrp="1"/>
          </p:cNvSpPr>
          <p:nvPr>
            <p:ph type="subTitle" idx="2"/>
          </p:nvPr>
        </p:nvSpPr>
        <p:spPr>
          <a:xfrm>
            <a:off x="4612688" y="3348450"/>
            <a:ext cx="2619300" cy="111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r>
              <a:rPr lang="es" sz="1400"/>
              <a:t>-Cultural Impact because of the American products and brands</a:t>
            </a:r>
            <a:endParaRPr sz="1400"/>
          </a:p>
        </p:txBody>
      </p:sp>
      <p:sp>
        <p:nvSpPr>
          <p:cNvPr id="284" name="Google Shape;284;p7"/>
          <p:cNvSpPr txBox="1">
            <a:spLocks noGrp="1"/>
          </p:cNvSpPr>
          <p:nvPr>
            <p:ph type="ctrTitle"/>
          </p:nvPr>
        </p:nvSpPr>
        <p:spPr>
          <a:xfrm>
            <a:off x="4529950" y="2939664"/>
            <a:ext cx="2619300" cy="38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s">
                <a:solidFill>
                  <a:schemeClr val="dk2"/>
                </a:solidFill>
              </a:rPr>
              <a:t>AMERICANIZATION</a:t>
            </a:r>
            <a:endParaRPr>
              <a:solidFill>
                <a:schemeClr val="dk2"/>
              </a:solidFill>
            </a:endParaRPr>
          </a:p>
        </p:txBody>
      </p:sp>
      <p:sp>
        <p:nvSpPr>
          <p:cNvPr id="285" name="Google Shape;285;p7"/>
          <p:cNvSpPr txBox="1">
            <a:spLocks noGrp="1"/>
          </p:cNvSpPr>
          <p:nvPr>
            <p:ph type="ctrTitle" idx="3"/>
          </p:nvPr>
        </p:nvSpPr>
        <p:spPr>
          <a:xfrm>
            <a:off x="4528050" y="750525"/>
            <a:ext cx="3207900" cy="38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s">
                <a:solidFill>
                  <a:schemeClr val="dk2"/>
                </a:solidFill>
              </a:rPr>
              <a:t>NEO IMPERIALISM?</a:t>
            </a:r>
            <a:endParaRPr>
              <a:solidFill>
                <a:schemeClr val="dk2"/>
              </a:solidFill>
            </a:endParaRPr>
          </a:p>
        </p:txBody>
      </p:sp>
      <p:sp>
        <p:nvSpPr>
          <p:cNvPr id="286" name="Google Shape;286;p7"/>
          <p:cNvSpPr/>
          <p:nvPr/>
        </p:nvSpPr>
        <p:spPr>
          <a:xfrm>
            <a:off x="4091850" y="652475"/>
            <a:ext cx="159300" cy="1867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7"/>
          <p:cNvSpPr/>
          <p:nvPr/>
        </p:nvSpPr>
        <p:spPr>
          <a:xfrm>
            <a:off x="4091850" y="2623525"/>
            <a:ext cx="159300" cy="1867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7"/>
          <p:cNvSpPr/>
          <p:nvPr/>
        </p:nvSpPr>
        <p:spPr>
          <a:xfrm>
            <a:off x="0" y="652474"/>
            <a:ext cx="4091700" cy="1860000"/>
          </a:xfrm>
          <a:prstGeom prst="rect">
            <a:avLst/>
          </a:prstGeom>
          <a:solidFill>
            <a:schemeClr val="accent1">
              <a:alpha val="3568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9" name="Google Shape;289;p7"/>
          <p:cNvSpPr txBox="1"/>
          <p:nvPr/>
        </p:nvSpPr>
        <p:spPr>
          <a:xfrm>
            <a:off x="0" y="2381476"/>
            <a:ext cx="2273417" cy="1384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 sz="300" b="0" i="0" u="none" strike="noStrike" cap="none">
                <a:solidFill>
                  <a:srgbClr val="000000"/>
                </a:solidFill>
                <a:latin typeface="Catamaran"/>
                <a:ea typeface="Catamaran"/>
                <a:cs typeface="Catamaran"/>
                <a:sym typeface="Catamaran"/>
              </a:rPr>
              <a:t>Source:https://quizlet.com/243809363/new-imperialism-1850-1914-diagram/</a:t>
            </a:r>
            <a:endParaRPr/>
          </a:p>
        </p:txBody>
      </p:sp>
      <p:sp>
        <p:nvSpPr>
          <p:cNvPr id="290" name="Google Shape;290;p7"/>
          <p:cNvSpPr/>
          <p:nvPr/>
        </p:nvSpPr>
        <p:spPr>
          <a:xfrm>
            <a:off x="-6176" y="2623524"/>
            <a:ext cx="4091848" cy="1859974"/>
          </a:xfrm>
          <a:prstGeom prst="rect">
            <a:avLst/>
          </a:prstGeom>
          <a:solidFill>
            <a:schemeClr val="accent1">
              <a:alpha val="3568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1" name="Google Shape;291;p7"/>
          <p:cNvSpPr txBox="1"/>
          <p:nvPr/>
        </p:nvSpPr>
        <p:spPr>
          <a:xfrm>
            <a:off x="-12354" y="4241449"/>
            <a:ext cx="181202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 sz="300" b="0" i="0" u="none" strike="noStrike" cap="none">
                <a:solidFill>
                  <a:schemeClr val="dk2"/>
                </a:solidFill>
                <a:latin typeface="Catamaran"/>
                <a:ea typeface="Catamaran"/>
                <a:cs typeface="Catamaran"/>
                <a:sym typeface="Catamaran"/>
              </a:rPr>
              <a:t>Source: https://www.google.com/url?sa=i&amp;url=https%3A%2F%2Fen.wikipedia.org%2Fwiki%2FCulture_of_the_United_States&amp;psig=AOvVaw0B7QhKhgD3HK37ut6cfUxN&amp;ust=1698134393725000&amp;source=images&amp;cd=vfe&amp;opi=89978449&amp;ved=0CBEQjRxqFwoTCMjB-tzZi4IDFQAAAAAdAAAAABAE</a:t>
            </a:r>
            <a:endParaRP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8"/>
          <p:cNvPicPr preferRelativeResize="0"/>
          <p:nvPr/>
        </p:nvPicPr>
        <p:blipFill rotWithShape="1">
          <a:blip r:embed="rId3">
            <a:alphaModFix/>
          </a:blip>
          <a:srcRect/>
          <a:stretch/>
        </p:blipFill>
        <p:spPr>
          <a:xfrm>
            <a:off x="-2" y="2716800"/>
            <a:ext cx="4665677" cy="2878548"/>
          </a:xfrm>
          <a:prstGeom prst="rect">
            <a:avLst/>
          </a:prstGeom>
          <a:noFill/>
          <a:ln>
            <a:noFill/>
          </a:ln>
        </p:spPr>
      </p:pic>
      <p:pic>
        <p:nvPicPr>
          <p:cNvPr id="297" name="Google Shape;297;p8"/>
          <p:cNvPicPr preferRelativeResize="0"/>
          <p:nvPr/>
        </p:nvPicPr>
        <p:blipFill rotWithShape="1">
          <a:blip r:embed="rId4">
            <a:alphaModFix/>
          </a:blip>
          <a:srcRect/>
          <a:stretch/>
        </p:blipFill>
        <p:spPr>
          <a:xfrm>
            <a:off x="0" y="0"/>
            <a:ext cx="4156108" cy="4156075"/>
          </a:xfrm>
          <a:prstGeom prst="rect">
            <a:avLst/>
          </a:prstGeom>
          <a:noFill/>
          <a:ln>
            <a:noFill/>
          </a:ln>
        </p:spPr>
      </p:pic>
      <p:pic>
        <p:nvPicPr>
          <p:cNvPr id="298" name="Google Shape;298;p8"/>
          <p:cNvPicPr preferRelativeResize="0"/>
          <p:nvPr/>
        </p:nvPicPr>
        <p:blipFill rotWithShape="1">
          <a:blip r:embed="rId5">
            <a:alphaModFix/>
          </a:blip>
          <a:srcRect/>
          <a:stretch/>
        </p:blipFill>
        <p:spPr>
          <a:xfrm>
            <a:off x="4156100" y="0"/>
            <a:ext cx="4987899" cy="3710350"/>
          </a:xfrm>
          <a:prstGeom prst="rect">
            <a:avLst/>
          </a:prstGeom>
          <a:noFill/>
          <a:ln>
            <a:noFill/>
          </a:ln>
        </p:spPr>
      </p:pic>
      <p:pic>
        <p:nvPicPr>
          <p:cNvPr id="299" name="Google Shape;299;p8"/>
          <p:cNvPicPr preferRelativeResize="0"/>
          <p:nvPr/>
        </p:nvPicPr>
        <p:blipFill rotWithShape="1">
          <a:blip r:embed="rId6">
            <a:alphaModFix/>
          </a:blip>
          <a:srcRect/>
          <a:stretch/>
        </p:blipFill>
        <p:spPr>
          <a:xfrm>
            <a:off x="4555025" y="3548025"/>
            <a:ext cx="4737139" cy="3538976"/>
          </a:xfrm>
          <a:prstGeom prst="rect">
            <a:avLst/>
          </a:prstGeom>
          <a:noFill/>
          <a:ln>
            <a:noFill/>
          </a:ln>
        </p:spPr>
      </p:pic>
      <p:sp>
        <p:nvSpPr>
          <p:cNvPr id="300" name="Google Shape;300;p8"/>
          <p:cNvSpPr/>
          <p:nvPr/>
        </p:nvSpPr>
        <p:spPr>
          <a:xfrm>
            <a:off x="-143702" y="-78378"/>
            <a:ext cx="9435866" cy="5673725"/>
          </a:xfrm>
          <a:prstGeom prst="rect">
            <a:avLst/>
          </a:prstGeom>
          <a:solidFill>
            <a:schemeClr val="accent1">
              <a:alpha val="60784"/>
            </a:schemeClr>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1" name="Google Shape;301;p8"/>
          <p:cNvSpPr/>
          <p:nvPr/>
        </p:nvSpPr>
        <p:spPr>
          <a:xfrm rot="-5400000">
            <a:off x="1370764" y="1686912"/>
            <a:ext cx="1276800" cy="4293877"/>
          </a:xfrm>
          <a:prstGeom prst="rect">
            <a:avLst/>
          </a:prstGeom>
          <a:gradFill>
            <a:gsLst>
              <a:gs pos="0">
                <a:schemeClr val="accent1"/>
              </a:gs>
              <a:gs pos="100000">
                <a:srgbClr val="387771">
                  <a:alpha val="17647"/>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8"/>
          <p:cNvSpPr txBox="1">
            <a:spLocks noGrp="1"/>
          </p:cNvSpPr>
          <p:nvPr>
            <p:ph type="subTitle" idx="2"/>
          </p:nvPr>
        </p:nvSpPr>
        <p:spPr>
          <a:xfrm>
            <a:off x="991375" y="3548025"/>
            <a:ext cx="28467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200"/>
              <a:buNone/>
            </a:pPr>
            <a:r>
              <a:rPr lang="es" sz="2400">
                <a:solidFill>
                  <a:schemeClr val="lt1"/>
                </a:solidFill>
              </a:rPr>
              <a:t>GLOCALIZATION</a:t>
            </a:r>
            <a:r>
              <a:rPr lang="es" sz="1600">
                <a:solidFill>
                  <a:schemeClr val="lt1"/>
                </a:solidFill>
                <a:latin typeface="Fira Sans Extra Condensed"/>
                <a:ea typeface="Fira Sans Extra Condensed"/>
                <a:cs typeface="Fira Sans Extra Condensed"/>
                <a:sym typeface="Fira Sans Extra Condensed"/>
              </a:rPr>
              <a:t> </a:t>
            </a:r>
            <a:endParaRPr sz="1600">
              <a:solidFill>
                <a:schemeClr val="lt1"/>
              </a:solidFill>
              <a:latin typeface="Catamaran"/>
              <a:ea typeface="Catamaran"/>
              <a:cs typeface="Catamaran"/>
              <a:sym typeface="Catamaran"/>
            </a:endParaRPr>
          </a:p>
        </p:txBody>
      </p:sp>
      <p:sp>
        <p:nvSpPr>
          <p:cNvPr id="303" name="Google Shape;303;p8"/>
          <p:cNvSpPr txBox="1">
            <a:spLocks noGrp="1"/>
          </p:cNvSpPr>
          <p:nvPr>
            <p:ph type="ctrTitle" idx="4294967295"/>
          </p:nvPr>
        </p:nvSpPr>
        <p:spPr>
          <a:xfrm rot="5400000">
            <a:off x="5967225" y="2662702"/>
            <a:ext cx="4655400" cy="48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s" sz="2400" b="1" i="0" u="none" strike="noStrike" cap="none">
                <a:solidFill>
                  <a:schemeClr val="lt1"/>
                </a:solidFill>
                <a:latin typeface="Livvic"/>
                <a:ea typeface="Livvic"/>
                <a:cs typeface="Livvic"/>
                <a:sym typeface="Livvic"/>
              </a:rPr>
              <a:t>06 THOUGHTS &amp; ISSUES</a:t>
            </a:r>
            <a:endParaRPr sz="2400" b="1" i="0" u="none" strike="noStrike" cap="none">
              <a:solidFill>
                <a:schemeClr val="lt1"/>
              </a:solidFill>
              <a:latin typeface="Livvic"/>
              <a:ea typeface="Livvic"/>
              <a:cs typeface="Livvic"/>
              <a:sym typeface="Livvic"/>
            </a:endParaRP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8"/>
          <p:cNvSpPr txBox="1">
            <a:spLocks noGrp="1"/>
          </p:cNvSpPr>
          <p:nvPr>
            <p:ph type="ctrTitle" idx="4"/>
          </p:nvPr>
        </p:nvSpPr>
        <p:spPr>
          <a:xfrm rot="5400000">
            <a:off x="5988882" y="2342825"/>
            <a:ext cx="4306410" cy="48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s"/>
              <a:t>07 REFERENCES</a:t>
            </a:r>
            <a:endParaRPr/>
          </a:p>
        </p:txBody>
      </p:sp>
      <p:sp>
        <p:nvSpPr>
          <p:cNvPr id="309" name="Google Shape;309;p68"/>
          <p:cNvSpPr/>
          <p:nvPr/>
        </p:nvSpPr>
        <p:spPr>
          <a:xfrm>
            <a:off x="0" y="0"/>
            <a:ext cx="6962862"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68"/>
          <p:cNvSpPr/>
          <p:nvPr/>
        </p:nvSpPr>
        <p:spPr>
          <a:xfrm rot="-5400000" flipH="1">
            <a:off x="4544127" y="2402757"/>
            <a:ext cx="5143500" cy="337988"/>
          </a:xfrm>
          <a:prstGeom prst="rect">
            <a:avLst/>
          </a:prstGeom>
          <a:solidFill>
            <a:schemeClr val="dk2">
              <a:alpha val="6078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68"/>
          <p:cNvSpPr txBox="1"/>
          <p:nvPr/>
        </p:nvSpPr>
        <p:spPr>
          <a:xfrm>
            <a:off x="149675" y="346875"/>
            <a:ext cx="6797100" cy="50859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 sz="650" b="0" i="0" u="none" strike="noStrike" cap="none" dirty="0">
                <a:solidFill>
                  <a:schemeClr val="lt2"/>
                </a:solidFill>
                <a:latin typeface="Catamaran"/>
                <a:ea typeface="Catamaran"/>
                <a:cs typeface="Catamaran"/>
                <a:sym typeface="Catamaran"/>
              </a:rPr>
              <a:t>Chase-Dunn, C. (2001). World-Systems Theorizing. In: Turner, J.H. (eds) Handbook of Sociological Theory. Handbooks of Sociology and Social Research. Springer, Boston, MA . https://doi.org/10.1007/0-387-36274-6_27 </a:t>
            </a:r>
            <a:endParaRPr sz="650" b="0" i="0" u="none" strike="noStrike" cap="none" dirty="0">
              <a:solidFill>
                <a:schemeClr val="lt2"/>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000"/>
              <a:buFont typeface="Arial"/>
              <a:buNone/>
            </a:pPr>
            <a:endParaRPr sz="650" dirty="0">
              <a:solidFill>
                <a:srgbClr val="222222"/>
              </a:solidFill>
              <a:highlight>
                <a:srgbClr val="FFFFFF"/>
              </a:highlight>
            </a:endParaRPr>
          </a:p>
          <a:p>
            <a:pPr marL="0" marR="0" lvl="0" indent="0" algn="l" rtl="0">
              <a:lnSpc>
                <a:spcPct val="100000"/>
              </a:lnSpc>
              <a:spcBef>
                <a:spcPts val="0"/>
              </a:spcBef>
              <a:spcAft>
                <a:spcPts val="0"/>
              </a:spcAft>
              <a:buClr>
                <a:srgbClr val="000000"/>
              </a:buClr>
              <a:buSzPts val="1000"/>
              <a:buFont typeface="Arial"/>
              <a:buNone/>
            </a:pPr>
            <a:r>
              <a:rPr lang="es" sz="650" dirty="0">
                <a:solidFill>
                  <a:schemeClr val="lt2"/>
                </a:solidFill>
                <a:latin typeface="Catamaran"/>
                <a:ea typeface="Catamaran"/>
                <a:cs typeface="Catamaran"/>
                <a:sym typeface="Catamaran"/>
              </a:rPr>
              <a:t>Giddens, A. (2007). The consequences of modernity. 1990.</a:t>
            </a:r>
            <a:endParaRPr sz="650" dirty="0">
              <a:solidFill>
                <a:schemeClr val="lt2"/>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000"/>
              <a:buFont typeface="Arial"/>
              <a:buNone/>
            </a:pPr>
            <a:endParaRPr sz="650" b="0" i="0" u="none" strike="noStrike" cap="none" dirty="0">
              <a:solidFill>
                <a:schemeClr val="lt2"/>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000"/>
              <a:buFont typeface="Arial"/>
              <a:buNone/>
            </a:pPr>
            <a:r>
              <a:rPr lang="es" sz="650" b="0" i="0" u="none" strike="noStrike" cap="none" dirty="0">
                <a:solidFill>
                  <a:schemeClr val="lt2"/>
                </a:solidFill>
                <a:latin typeface="Catamaran"/>
                <a:ea typeface="Catamaran"/>
                <a:cs typeface="Catamaran"/>
                <a:sym typeface="Catamaran"/>
              </a:rPr>
              <a:t>Harvey, D. (1989). The Condition of Postmodernity: An Enquiry Into the Origins of Cultural Change. Wiley.</a:t>
            </a:r>
            <a:endParaRPr sz="6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650" b="0" i="0" u="none" strike="noStrike" cap="none" dirty="0">
              <a:solidFill>
                <a:schemeClr val="lt2"/>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000"/>
              <a:buFont typeface="Arial"/>
              <a:buNone/>
            </a:pPr>
            <a:r>
              <a:rPr lang="es" sz="650" b="0" i="0" u="none" strike="noStrike" cap="none" dirty="0">
                <a:solidFill>
                  <a:schemeClr val="lt2"/>
                </a:solidFill>
                <a:latin typeface="Catamaran"/>
                <a:ea typeface="Catamaran"/>
                <a:cs typeface="Catamaran"/>
                <a:sym typeface="Catamaran"/>
              </a:rPr>
              <a:t>Mondal, P. (n.d.). Opposing Camps over Globalization: Skeptics and Hyper-globalizers. Your Article Library. Retrieved October 18, 2023, from https://www.yourarticlelibrary.com/globalization/opposing-camps-over-globalization-skeptics-and-hyper-globalizers/30735</a:t>
            </a:r>
            <a:endParaRPr sz="6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650" b="0" i="0" u="none" strike="noStrike" cap="none" dirty="0">
              <a:solidFill>
                <a:schemeClr val="lt2"/>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000"/>
              <a:buFont typeface="Arial"/>
              <a:buNone/>
            </a:pPr>
            <a:r>
              <a:rPr lang="es" sz="650" b="0" i="0" u="none" strike="noStrike" cap="none" dirty="0">
                <a:solidFill>
                  <a:schemeClr val="lt2"/>
                </a:solidFill>
                <a:latin typeface="Catamaran"/>
                <a:ea typeface="Catamaran"/>
                <a:cs typeface="Catamaran"/>
                <a:sym typeface="Catamaran"/>
              </a:rPr>
              <a:t>Ritzer, G. (2010). Globalization: A Basic Text. Wiley.</a:t>
            </a:r>
            <a:endParaRPr sz="6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650" b="0" i="0" u="none" strike="noStrike" cap="none" dirty="0">
              <a:solidFill>
                <a:schemeClr val="lt2"/>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000"/>
              <a:buFont typeface="Arial"/>
              <a:buNone/>
            </a:pPr>
            <a:r>
              <a:rPr lang="es" sz="650" b="0" i="0" u="none" strike="noStrike" cap="none" dirty="0">
                <a:solidFill>
                  <a:schemeClr val="lt2"/>
                </a:solidFill>
                <a:latin typeface="Catamaran"/>
                <a:ea typeface="Catamaran"/>
                <a:cs typeface="Catamaran"/>
                <a:sym typeface="Catamaran"/>
              </a:rPr>
              <a:t>Thompson, K. (2015, September 19). The Hyper Globalist View of Globalisation. ReviseSociology. Retrieved October 18, 2023, from https://revisesociology.com/2015/09/19/optimist-globalization-hyper-globalism-neoliberalism/?utm_content=cmp-true</a:t>
            </a:r>
            <a:endParaRPr sz="6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650" b="0" i="0" u="none" strike="noStrike" cap="none" dirty="0">
              <a:solidFill>
                <a:schemeClr val="lt2"/>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000"/>
              <a:buFont typeface="Arial"/>
              <a:buNone/>
            </a:pPr>
            <a:r>
              <a:rPr lang="es" sz="650" b="0" i="0" u="none" strike="noStrike" cap="none" dirty="0">
                <a:solidFill>
                  <a:schemeClr val="lt2"/>
                </a:solidFill>
                <a:latin typeface="Catamaran"/>
                <a:ea typeface="Catamaran"/>
                <a:cs typeface="Catamaran"/>
                <a:sym typeface="Catamaran"/>
              </a:rPr>
              <a:t>Thompson, K. (2015, September 24). The Transformationalist View of Globalisation. ReviseSociology. Retrieved October 18, 2023, from </a:t>
            </a:r>
            <a:r>
              <a:rPr lang="es" sz="650" b="0" i="0" strike="noStrike" cap="none" dirty="0">
                <a:solidFill>
                  <a:schemeClr val="lt2"/>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https://revisesociology.com/2015/09/24/transformationalist-globalization/</a:t>
            </a:r>
            <a:endParaRPr sz="650" b="0" i="0" strike="noStrike" cap="none" dirty="0">
              <a:solidFill>
                <a:schemeClr val="lt2"/>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000"/>
              <a:buFont typeface="Arial"/>
              <a:buNone/>
            </a:pPr>
            <a:endParaRPr sz="650" dirty="0">
              <a:solidFill>
                <a:schemeClr val="lt2"/>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000"/>
              <a:buFont typeface="Arial"/>
              <a:buNone/>
            </a:pPr>
            <a:r>
              <a:rPr lang="es" sz="650" dirty="0">
                <a:solidFill>
                  <a:schemeClr val="lt2"/>
                </a:solidFill>
                <a:latin typeface="Catamaran"/>
                <a:ea typeface="Catamaran"/>
                <a:cs typeface="Catamaran"/>
                <a:sym typeface="Catamaran"/>
              </a:rPr>
              <a:t>Thompson, K. (2016, August 21). Runaway World by Anthony Gidden: A Summary. ReviseSociology. Retrieved October 23, 2023, from </a:t>
            </a:r>
            <a:r>
              <a:rPr lang="es" sz="650" dirty="0">
                <a:solidFill>
                  <a:schemeClr val="lt2"/>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https://revisesociology.com/2016/08/21/anthony-giddens-runaway-world-summary/</a:t>
            </a:r>
            <a:endParaRPr sz="650" dirty="0">
              <a:solidFill>
                <a:schemeClr val="lt2"/>
              </a:solidFill>
              <a:latin typeface="Catamaran"/>
              <a:ea typeface="Catamaran"/>
              <a:cs typeface="Catamaran"/>
              <a:sym typeface="Catamaran"/>
            </a:endParaRPr>
          </a:p>
          <a:p>
            <a:pPr marL="0" lvl="0" indent="-9525" algn="l" rtl="0">
              <a:lnSpc>
                <a:spcPct val="100000"/>
              </a:lnSpc>
              <a:spcBef>
                <a:spcPts val="1200"/>
              </a:spcBef>
              <a:spcAft>
                <a:spcPts val="0"/>
              </a:spcAft>
              <a:buNone/>
            </a:pPr>
            <a:r>
              <a:rPr lang="es" sz="650" i="1" dirty="0">
                <a:solidFill>
                  <a:schemeClr val="lt1"/>
                </a:solidFill>
                <a:latin typeface="Catamaran"/>
                <a:ea typeface="Catamaran"/>
                <a:cs typeface="Catamaran"/>
                <a:sym typeface="Catamaran"/>
              </a:rPr>
              <a:t>A brief history of globalization</a:t>
            </a:r>
            <a:r>
              <a:rPr lang="es" sz="650" dirty="0">
                <a:solidFill>
                  <a:schemeClr val="lt1"/>
                </a:solidFill>
                <a:latin typeface="Catamaran"/>
                <a:ea typeface="Catamaran"/>
                <a:cs typeface="Catamaran"/>
                <a:sym typeface="Catamaran"/>
              </a:rPr>
              <a:t>. World Economic Forum. (2019). https://www.weforum.org/agenda/2019/01/how-globalization-4-0-fits-into-the-history-of-globalization/</a:t>
            </a:r>
            <a:endParaRPr sz="650" dirty="0">
              <a:solidFill>
                <a:schemeClr val="lt1"/>
              </a:solidFill>
              <a:latin typeface="Catamaran"/>
              <a:ea typeface="Catamaran"/>
              <a:cs typeface="Catamaran"/>
              <a:sym typeface="Catamaran"/>
            </a:endParaRPr>
          </a:p>
          <a:p>
            <a:pPr marL="0" lvl="0" indent="-9525" algn="l" rtl="0">
              <a:lnSpc>
                <a:spcPct val="100000"/>
              </a:lnSpc>
              <a:spcBef>
                <a:spcPts val="1200"/>
              </a:spcBef>
              <a:spcAft>
                <a:spcPts val="0"/>
              </a:spcAft>
              <a:buNone/>
            </a:pPr>
            <a:r>
              <a:rPr lang="es" sz="650" dirty="0">
                <a:solidFill>
                  <a:schemeClr val="lt1"/>
                </a:solidFill>
                <a:latin typeface="Catamaran"/>
                <a:ea typeface="Catamaran"/>
                <a:cs typeface="Catamaran"/>
                <a:sym typeface="Catamaran"/>
              </a:rPr>
              <a:t>Ejaz, K. (2019). Neo-Imperialism:A Case Study of China Pakistan Economic Corridor. </a:t>
            </a:r>
            <a:r>
              <a:rPr lang="es" sz="650" i="1" dirty="0">
                <a:solidFill>
                  <a:schemeClr val="lt1"/>
                </a:solidFill>
                <a:latin typeface="Catamaran"/>
                <a:ea typeface="Catamaran"/>
                <a:cs typeface="Catamaran"/>
                <a:sym typeface="Catamaran"/>
              </a:rPr>
              <a:t>Journal of Politics and International Studies</a:t>
            </a:r>
            <a:r>
              <a:rPr lang="es" sz="650" dirty="0">
                <a:solidFill>
                  <a:schemeClr val="lt1"/>
                </a:solidFill>
                <a:latin typeface="Catamaran"/>
                <a:ea typeface="Catamaran"/>
                <a:cs typeface="Catamaran"/>
                <a:sym typeface="Catamaran"/>
              </a:rPr>
              <a:t>, </a:t>
            </a:r>
            <a:r>
              <a:rPr lang="es" sz="650" i="1" dirty="0">
                <a:solidFill>
                  <a:schemeClr val="lt1"/>
                </a:solidFill>
                <a:latin typeface="Catamaran"/>
                <a:ea typeface="Catamaran"/>
                <a:cs typeface="Catamaran"/>
                <a:sym typeface="Catamaran"/>
              </a:rPr>
              <a:t>5</a:t>
            </a:r>
            <a:r>
              <a:rPr lang="es" sz="650" dirty="0">
                <a:solidFill>
                  <a:schemeClr val="lt1"/>
                </a:solidFill>
                <a:latin typeface="Catamaran"/>
                <a:ea typeface="Catamaran"/>
                <a:cs typeface="Catamaran"/>
                <a:sym typeface="Catamaran"/>
              </a:rPr>
              <a:t>(1), 85–96.</a:t>
            </a:r>
            <a:endParaRPr sz="650" dirty="0">
              <a:solidFill>
                <a:schemeClr val="lt1"/>
              </a:solidFill>
              <a:latin typeface="Catamaran"/>
              <a:ea typeface="Catamaran"/>
              <a:cs typeface="Catamaran"/>
              <a:sym typeface="Catamaran"/>
            </a:endParaRPr>
          </a:p>
          <a:p>
            <a:pPr marL="0" lvl="0" indent="-9525" algn="l" rtl="0">
              <a:lnSpc>
                <a:spcPct val="100000"/>
              </a:lnSpc>
              <a:spcBef>
                <a:spcPts val="1200"/>
              </a:spcBef>
              <a:spcAft>
                <a:spcPts val="0"/>
              </a:spcAft>
              <a:buNone/>
            </a:pPr>
            <a:r>
              <a:rPr lang="es" sz="650" dirty="0">
                <a:solidFill>
                  <a:schemeClr val="lt1"/>
                </a:solidFill>
                <a:latin typeface="Catamaran"/>
                <a:ea typeface="Catamaran"/>
                <a:cs typeface="Catamaran"/>
                <a:sym typeface="Catamaran"/>
              </a:rPr>
              <a:t>Encyclopædia Britannica, inc. (2023, October 3). </a:t>
            </a:r>
            <a:r>
              <a:rPr lang="es" sz="650" i="1" dirty="0">
                <a:solidFill>
                  <a:schemeClr val="lt1"/>
                </a:solidFill>
                <a:latin typeface="Catamaran"/>
                <a:ea typeface="Catamaran"/>
                <a:cs typeface="Catamaran"/>
                <a:sym typeface="Catamaran"/>
              </a:rPr>
              <a:t>Globalization</a:t>
            </a:r>
            <a:r>
              <a:rPr lang="es" sz="650" dirty="0">
                <a:solidFill>
                  <a:schemeClr val="lt1"/>
                </a:solidFill>
                <a:latin typeface="Catamaran"/>
                <a:ea typeface="Catamaran"/>
                <a:cs typeface="Catamaran"/>
                <a:sym typeface="Catamaran"/>
              </a:rPr>
              <a:t>. Encyclopædia Britannica. https://www.britannica.com/money/topic/globalization</a:t>
            </a:r>
            <a:endParaRPr sz="650" dirty="0">
              <a:solidFill>
                <a:schemeClr val="lt1"/>
              </a:solidFill>
              <a:latin typeface="Catamaran"/>
              <a:ea typeface="Catamaran"/>
              <a:cs typeface="Catamaran"/>
              <a:sym typeface="Catamaran"/>
            </a:endParaRPr>
          </a:p>
          <a:p>
            <a:pPr marL="0" lvl="0" indent="-9525" algn="l" rtl="0">
              <a:lnSpc>
                <a:spcPct val="100000"/>
              </a:lnSpc>
              <a:spcBef>
                <a:spcPts val="1200"/>
              </a:spcBef>
              <a:spcAft>
                <a:spcPts val="0"/>
              </a:spcAft>
              <a:buNone/>
            </a:pPr>
            <a:r>
              <a:rPr lang="es" sz="650" dirty="0">
                <a:solidFill>
                  <a:schemeClr val="lt1"/>
                </a:solidFill>
                <a:latin typeface="Catamaran"/>
                <a:ea typeface="Catamaran"/>
                <a:cs typeface="Catamaran"/>
                <a:sym typeface="Catamaran"/>
              </a:rPr>
              <a:t>Encyclopædia Britannica, inc. (n.d.). </a:t>
            </a:r>
            <a:r>
              <a:rPr lang="es" sz="650" i="1" dirty="0">
                <a:solidFill>
                  <a:schemeClr val="lt1"/>
                </a:solidFill>
                <a:latin typeface="Catamaran"/>
                <a:ea typeface="Catamaran"/>
                <a:cs typeface="Catamaran"/>
                <a:sym typeface="Catamaran"/>
              </a:rPr>
              <a:t>Glocalization</a:t>
            </a:r>
            <a:r>
              <a:rPr lang="es" sz="650" dirty="0">
                <a:solidFill>
                  <a:schemeClr val="lt1"/>
                </a:solidFill>
                <a:latin typeface="Catamaran"/>
                <a:ea typeface="Catamaran"/>
                <a:cs typeface="Catamaran"/>
                <a:sym typeface="Catamaran"/>
              </a:rPr>
              <a:t>. Encyclopædia Britannica. https://www.britannica.com/money/topic/glocalization</a:t>
            </a:r>
            <a:endParaRPr sz="650" dirty="0">
              <a:solidFill>
                <a:schemeClr val="lt1"/>
              </a:solidFill>
              <a:latin typeface="Catamaran"/>
              <a:ea typeface="Catamaran"/>
              <a:cs typeface="Catamaran"/>
              <a:sym typeface="Catamaran"/>
            </a:endParaRPr>
          </a:p>
          <a:p>
            <a:pPr marL="0" lvl="0" indent="-9525" algn="l" rtl="0">
              <a:lnSpc>
                <a:spcPct val="100000"/>
              </a:lnSpc>
              <a:spcBef>
                <a:spcPts val="1200"/>
              </a:spcBef>
              <a:spcAft>
                <a:spcPts val="0"/>
              </a:spcAft>
              <a:buNone/>
            </a:pPr>
            <a:r>
              <a:rPr lang="es" sz="650" dirty="0">
                <a:solidFill>
                  <a:schemeClr val="lt1"/>
                </a:solidFill>
                <a:latin typeface="Catamaran"/>
                <a:ea typeface="Catamaran"/>
                <a:cs typeface="Catamaran"/>
                <a:sym typeface="Catamaran"/>
              </a:rPr>
              <a:t>Freire, F. M., &amp; Lima, D. da C. B. P. (2018). The 1960s modernization theory updated: The role of the evaluative state in today’s Brazilian education. </a:t>
            </a:r>
            <a:r>
              <a:rPr lang="es" sz="650" i="1" dirty="0">
                <a:solidFill>
                  <a:schemeClr val="lt1"/>
                </a:solidFill>
                <a:latin typeface="Catamaran"/>
                <a:ea typeface="Catamaran"/>
                <a:cs typeface="Catamaran"/>
                <a:sym typeface="Catamaran"/>
              </a:rPr>
              <a:t>Universal Journal of Educational Research</a:t>
            </a:r>
            <a:r>
              <a:rPr lang="es" sz="650" dirty="0">
                <a:solidFill>
                  <a:schemeClr val="lt1"/>
                </a:solidFill>
                <a:latin typeface="Catamaran"/>
                <a:ea typeface="Catamaran"/>
                <a:cs typeface="Catamaran"/>
                <a:sym typeface="Catamaran"/>
              </a:rPr>
              <a:t>, </a:t>
            </a:r>
            <a:r>
              <a:rPr lang="es" sz="650" i="1" dirty="0">
                <a:solidFill>
                  <a:schemeClr val="lt1"/>
                </a:solidFill>
                <a:latin typeface="Catamaran"/>
                <a:ea typeface="Catamaran"/>
                <a:cs typeface="Catamaran"/>
                <a:sym typeface="Catamaran"/>
              </a:rPr>
              <a:t>6</a:t>
            </a:r>
            <a:r>
              <a:rPr lang="es" sz="650" dirty="0">
                <a:solidFill>
                  <a:schemeClr val="lt1"/>
                </a:solidFill>
                <a:latin typeface="Catamaran"/>
                <a:ea typeface="Catamaran"/>
                <a:cs typeface="Catamaran"/>
                <a:sym typeface="Catamaran"/>
              </a:rPr>
              <a:t>(10), 2373–2378. https://doi.org/10.13189/ujer.2018.061036</a:t>
            </a:r>
            <a:endParaRPr sz="650" dirty="0">
              <a:solidFill>
                <a:schemeClr val="lt1"/>
              </a:solidFill>
              <a:latin typeface="Catamaran"/>
              <a:ea typeface="Catamaran"/>
              <a:cs typeface="Catamaran"/>
              <a:sym typeface="Catamaran"/>
            </a:endParaRPr>
          </a:p>
          <a:p>
            <a:pPr marL="0" lvl="0" indent="-9525" algn="l" rtl="0">
              <a:lnSpc>
                <a:spcPct val="100000"/>
              </a:lnSpc>
              <a:spcBef>
                <a:spcPts val="1200"/>
              </a:spcBef>
              <a:spcAft>
                <a:spcPts val="0"/>
              </a:spcAft>
              <a:buNone/>
            </a:pPr>
            <a:r>
              <a:rPr lang="es" sz="650" dirty="0">
                <a:solidFill>
                  <a:schemeClr val="lt1"/>
                </a:solidFill>
                <a:latin typeface="Catamaran"/>
                <a:ea typeface="Catamaran"/>
                <a:cs typeface="Catamaran"/>
                <a:sym typeface="Catamaran"/>
              </a:rPr>
              <a:t>Friedman, T. L. (2005, April 3). It’s a flat world, after all. </a:t>
            </a:r>
            <a:r>
              <a:rPr lang="es" sz="650" i="1" dirty="0">
                <a:solidFill>
                  <a:schemeClr val="lt1"/>
                </a:solidFill>
                <a:latin typeface="Catamaran"/>
                <a:ea typeface="Catamaran"/>
                <a:cs typeface="Catamaran"/>
                <a:sym typeface="Catamaran"/>
              </a:rPr>
              <a:t>The New York Times Magazine</a:t>
            </a:r>
            <a:r>
              <a:rPr lang="es" sz="650" dirty="0">
                <a:solidFill>
                  <a:schemeClr val="lt1"/>
                </a:solidFill>
                <a:latin typeface="Catamaran"/>
                <a:ea typeface="Catamaran"/>
                <a:cs typeface="Catamaran"/>
                <a:sym typeface="Catamaran"/>
              </a:rPr>
              <a:t>. Retrieved October 21, 2023, from https://www.nytimes.com/2005/04/03/magazine/its-a-flat-world-after-all.html.</a:t>
            </a:r>
            <a:endParaRPr sz="650" dirty="0">
              <a:solidFill>
                <a:schemeClr val="lt1"/>
              </a:solidFill>
              <a:latin typeface="Catamaran"/>
              <a:ea typeface="Catamaran"/>
              <a:cs typeface="Catamaran"/>
              <a:sym typeface="Catamaran"/>
            </a:endParaRPr>
          </a:p>
          <a:p>
            <a:pPr marL="0" lvl="0" indent="-9525" algn="l" rtl="0">
              <a:lnSpc>
                <a:spcPct val="100000"/>
              </a:lnSpc>
              <a:spcBef>
                <a:spcPts val="1200"/>
              </a:spcBef>
              <a:spcAft>
                <a:spcPts val="0"/>
              </a:spcAft>
              <a:buNone/>
            </a:pPr>
            <a:r>
              <a:rPr lang="es" sz="650" dirty="0">
                <a:solidFill>
                  <a:schemeClr val="lt1"/>
                </a:solidFill>
                <a:latin typeface="Catamaran"/>
                <a:ea typeface="Catamaran"/>
                <a:cs typeface="Catamaran"/>
                <a:sym typeface="Catamaran"/>
              </a:rPr>
              <a:t>Jarvis, D. S. (2008). Ulrich Beck, globalization and the rise of the Risk Society: A Critical Exegetic Analysis. </a:t>
            </a:r>
            <a:r>
              <a:rPr lang="es" sz="650" i="1" dirty="0">
                <a:solidFill>
                  <a:schemeClr val="lt1"/>
                </a:solidFill>
                <a:latin typeface="Catamaran"/>
                <a:ea typeface="Catamaran"/>
                <a:cs typeface="Catamaran"/>
                <a:sym typeface="Catamaran"/>
              </a:rPr>
              <a:t>SSRN Electronic Journal</a:t>
            </a:r>
            <a:r>
              <a:rPr lang="es" sz="650" dirty="0">
                <a:solidFill>
                  <a:schemeClr val="lt1"/>
                </a:solidFill>
                <a:latin typeface="Catamaran"/>
                <a:ea typeface="Catamaran"/>
                <a:cs typeface="Catamaran"/>
                <a:sym typeface="Catamaran"/>
              </a:rPr>
              <a:t>. https://doi.org/10.2139/ssrn.1162662</a:t>
            </a:r>
            <a:endParaRPr sz="650" dirty="0">
              <a:solidFill>
                <a:schemeClr val="lt1"/>
              </a:solidFill>
              <a:latin typeface="Catamaran"/>
              <a:ea typeface="Catamaran"/>
              <a:cs typeface="Catamaran"/>
              <a:sym typeface="Catamaran"/>
            </a:endParaRPr>
          </a:p>
          <a:p>
            <a:pPr marL="0" lvl="0" indent="-9525" algn="l" rtl="0">
              <a:lnSpc>
                <a:spcPct val="100000"/>
              </a:lnSpc>
              <a:spcBef>
                <a:spcPts val="1200"/>
              </a:spcBef>
              <a:spcAft>
                <a:spcPts val="0"/>
              </a:spcAft>
              <a:buNone/>
            </a:pPr>
            <a:r>
              <a:rPr lang="es" sz="650" dirty="0">
                <a:solidFill>
                  <a:schemeClr val="lt1"/>
                </a:solidFill>
                <a:latin typeface="Catamaran"/>
                <a:ea typeface="Catamaran"/>
                <a:cs typeface="Catamaran"/>
                <a:sym typeface="Catamaran"/>
              </a:rPr>
              <a:t>Parsons, T. (1964). Evolutionary universals in society. </a:t>
            </a:r>
            <a:r>
              <a:rPr lang="es" sz="650" i="1" dirty="0">
                <a:solidFill>
                  <a:schemeClr val="lt1"/>
                </a:solidFill>
                <a:latin typeface="Catamaran"/>
                <a:ea typeface="Catamaran"/>
                <a:cs typeface="Catamaran"/>
                <a:sym typeface="Catamaran"/>
              </a:rPr>
              <a:t>American Sociological Review</a:t>
            </a:r>
            <a:r>
              <a:rPr lang="es" sz="650" dirty="0">
                <a:solidFill>
                  <a:schemeClr val="lt1"/>
                </a:solidFill>
                <a:latin typeface="Catamaran"/>
                <a:ea typeface="Catamaran"/>
                <a:cs typeface="Catamaran"/>
                <a:sym typeface="Catamaran"/>
              </a:rPr>
              <a:t>, </a:t>
            </a:r>
            <a:r>
              <a:rPr lang="es" sz="650" i="1" dirty="0">
                <a:solidFill>
                  <a:schemeClr val="lt1"/>
                </a:solidFill>
                <a:latin typeface="Catamaran"/>
                <a:ea typeface="Catamaran"/>
                <a:cs typeface="Catamaran"/>
                <a:sym typeface="Catamaran"/>
              </a:rPr>
              <a:t>29</a:t>
            </a:r>
            <a:r>
              <a:rPr lang="es" sz="650" dirty="0">
                <a:solidFill>
                  <a:schemeClr val="lt1"/>
                </a:solidFill>
                <a:latin typeface="Catamaran"/>
                <a:ea typeface="Catamaran"/>
                <a:cs typeface="Catamaran"/>
                <a:sym typeface="Catamaran"/>
              </a:rPr>
              <a:t>(3), 339. https://doi.org/10.2307/2091479</a:t>
            </a:r>
            <a:endParaRPr sz="650" dirty="0">
              <a:solidFill>
                <a:schemeClr val="lt1"/>
              </a:solidFill>
              <a:latin typeface="Catamaran"/>
              <a:ea typeface="Catamaran"/>
              <a:cs typeface="Catamaran"/>
              <a:sym typeface="Catamaran"/>
            </a:endParaRPr>
          </a:p>
          <a:p>
            <a:pPr marL="0" lvl="0" indent="-9525" algn="l" rtl="0">
              <a:lnSpc>
                <a:spcPct val="100000"/>
              </a:lnSpc>
              <a:spcBef>
                <a:spcPts val="1200"/>
              </a:spcBef>
              <a:spcAft>
                <a:spcPts val="0"/>
              </a:spcAft>
              <a:buNone/>
            </a:pPr>
            <a:r>
              <a:rPr lang="es" sz="650" dirty="0">
                <a:solidFill>
                  <a:schemeClr val="lt1"/>
                </a:solidFill>
                <a:latin typeface="Catamaran"/>
                <a:ea typeface="Catamaran"/>
                <a:cs typeface="Catamaran"/>
                <a:sym typeface="Catamaran"/>
              </a:rPr>
              <a:t>Thompson, A. K. (2023, May 23). </a:t>
            </a:r>
            <a:r>
              <a:rPr lang="es" sz="650" i="1" dirty="0">
                <a:solidFill>
                  <a:schemeClr val="lt1"/>
                </a:solidFill>
                <a:latin typeface="Catamaran"/>
                <a:ea typeface="Catamaran"/>
                <a:cs typeface="Catamaran"/>
                <a:sym typeface="Catamaran"/>
              </a:rPr>
              <a:t>Modernization theory</a:t>
            </a:r>
            <a:r>
              <a:rPr lang="es" sz="650" dirty="0">
                <a:solidFill>
                  <a:schemeClr val="lt1"/>
                </a:solidFill>
                <a:latin typeface="Catamaran"/>
                <a:ea typeface="Catamaran"/>
                <a:cs typeface="Catamaran"/>
                <a:sym typeface="Catamaran"/>
              </a:rPr>
              <a:t>. ReviseSociology. https://revisesociology.com/2017/09/19/modernization-theory/ </a:t>
            </a:r>
          </a:p>
          <a:p>
            <a:pPr marL="0" lvl="0" indent="-9525" algn="l" rtl="0">
              <a:lnSpc>
                <a:spcPct val="100000"/>
              </a:lnSpc>
              <a:spcBef>
                <a:spcPts val="1200"/>
              </a:spcBef>
              <a:spcAft>
                <a:spcPts val="0"/>
              </a:spcAft>
              <a:buNone/>
            </a:pPr>
            <a:r>
              <a:rPr lang="de-DE" sz="650" dirty="0">
                <a:solidFill>
                  <a:schemeClr val="lt1"/>
                </a:solidFill>
                <a:latin typeface="Catamaran"/>
                <a:ea typeface="Catamaran"/>
                <a:cs typeface="Catamaran"/>
                <a:sym typeface="Catamaran"/>
              </a:rPr>
              <a:t>S</a:t>
            </a:r>
            <a:r>
              <a:rPr lang="es" sz="650" dirty="0">
                <a:solidFill>
                  <a:schemeClr val="lt1"/>
                </a:solidFill>
                <a:latin typeface="Catamaran"/>
                <a:ea typeface="Catamaran"/>
                <a:cs typeface="Catamaran"/>
                <a:sym typeface="Catamaran"/>
              </a:rPr>
              <a:t>lides done with: </a:t>
            </a:r>
            <a:r>
              <a:rPr lang="de-DE" sz="650" dirty="0">
                <a:solidFill>
                  <a:schemeClr val="tx2"/>
                </a:solidFill>
                <a:latin typeface="Catamaran"/>
                <a:ea typeface="Catamaran"/>
                <a:cs typeface="Catamaran"/>
                <a:sym typeface="Catamaran"/>
              </a:rPr>
              <a:t>https://slidesgo.com/ </a:t>
            </a:r>
            <a:endParaRPr sz="650" dirty="0">
              <a:solidFill>
                <a:schemeClr val="tx2"/>
              </a:solidFill>
              <a:latin typeface="Catamaran"/>
              <a:ea typeface="Catamaran"/>
              <a:cs typeface="Catamaran"/>
              <a:sym typeface="Catamaran"/>
            </a:endParaRPr>
          </a:p>
          <a:p>
            <a:pPr marL="0" marR="0" lvl="0" indent="0" algn="l" rtl="0">
              <a:lnSpc>
                <a:spcPct val="100000"/>
              </a:lnSpc>
              <a:spcBef>
                <a:spcPts val="1200"/>
              </a:spcBef>
              <a:spcAft>
                <a:spcPts val="0"/>
              </a:spcAft>
              <a:buClr>
                <a:srgbClr val="000000"/>
              </a:buClr>
              <a:buSzPts val="1000"/>
              <a:buFont typeface="Arial"/>
              <a:buNone/>
            </a:pPr>
            <a:endParaRPr sz="650" dirty="0">
              <a:solidFill>
                <a:schemeClr val="lt2"/>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400"/>
              <a:buFont typeface="Arial"/>
              <a:buNone/>
            </a:pPr>
            <a:endParaRPr sz="650" b="0" i="0" u="none" strike="noStrike" cap="none" dirty="0">
              <a:solidFill>
                <a:srgbClr val="000000"/>
              </a:solidFill>
              <a:latin typeface="Arial"/>
              <a:ea typeface="Arial"/>
              <a:cs typeface="Arial"/>
              <a:sym typeface="Arial"/>
            </a:endParaRPr>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
          <p:cNvSpPr txBox="1">
            <a:spLocks noGrp="1"/>
          </p:cNvSpPr>
          <p:nvPr>
            <p:ph type="ctrTitle" idx="4"/>
          </p:nvPr>
        </p:nvSpPr>
        <p:spPr>
          <a:xfrm rot="5400000">
            <a:off x="5988882" y="2342825"/>
            <a:ext cx="4306410" cy="48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s"/>
              <a:t>07 CRITICAL THINKING QUESTIONS</a:t>
            </a:r>
            <a:endParaRPr/>
          </a:p>
        </p:txBody>
      </p:sp>
      <p:sp>
        <p:nvSpPr>
          <p:cNvPr id="317" name="Google Shape;317;p6"/>
          <p:cNvSpPr/>
          <p:nvPr/>
        </p:nvSpPr>
        <p:spPr>
          <a:xfrm>
            <a:off x="-8675" y="-19200"/>
            <a:ext cx="69630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6"/>
          <p:cNvSpPr txBox="1">
            <a:spLocks noGrp="1"/>
          </p:cNvSpPr>
          <p:nvPr>
            <p:ph type="subTitle" idx="1"/>
          </p:nvPr>
        </p:nvSpPr>
        <p:spPr>
          <a:xfrm>
            <a:off x="550962" y="3736967"/>
            <a:ext cx="5712900" cy="946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r>
              <a:rPr lang="es" sz="1700">
                <a:solidFill>
                  <a:schemeClr val="lt1"/>
                </a:solidFill>
              </a:rPr>
              <a:t>To what extent does globalization exacerbate or alleviate global challenges like climate change, inequality and human rights abuses? </a:t>
            </a:r>
            <a:endParaRPr sz="1700">
              <a:solidFill>
                <a:schemeClr val="lt1"/>
              </a:solidFill>
            </a:endParaRPr>
          </a:p>
        </p:txBody>
      </p:sp>
      <p:sp>
        <p:nvSpPr>
          <p:cNvPr id="319" name="Google Shape;319;p6"/>
          <p:cNvSpPr txBox="1">
            <a:spLocks noGrp="1"/>
          </p:cNvSpPr>
          <p:nvPr>
            <p:ph type="subTitle" idx="3"/>
          </p:nvPr>
        </p:nvSpPr>
        <p:spPr>
          <a:xfrm>
            <a:off x="550963" y="918190"/>
            <a:ext cx="5843700" cy="946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r>
              <a:rPr lang="es" sz="1700">
                <a:solidFill>
                  <a:schemeClr val="lt1"/>
                </a:solidFill>
              </a:rPr>
              <a:t>Would you like to share your own experiences with globalization?</a:t>
            </a:r>
            <a:endParaRPr sz="1700">
              <a:solidFill>
                <a:schemeClr val="lt1"/>
              </a:solidFill>
            </a:endParaRPr>
          </a:p>
          <a:p>
            <a:pPr marL="0" lvl="0" indent="0" algn="l" rtl="0">
              <a:lnSpc>
                <a:spcPct val="100000"/>
              </a:lnSpc>
              <a:spcBef>
                <a:spcPts val="0"/>
              </a:spcBef>
              <a:spcAft>
                <a:spcPts val="0"/>
              </a:spcAft>
              <a:buSzPts val="1000"/>
              <a:buNone/>
            </a:pPr>
            <a:endParaRPr sz="1700">
              <a:solidFill>
                <a:schemeClr val="lt1"/>
              </a:solidFill>
            </a:endParaRPr>
          </a:p>
          <a:p>
            <a:pPr marL="0" lvl="0" indent="0" algn="l" rtl="0">
              <a:lnSpc>
                <a:spcPct val="100000"/>
              </a:lnSpc>
              <a:spcBef>
                <a:spcPts val="0"/>
              </a:spcBef>
              <a:spcAft>
                <a:spcPts val="0"/>
              </a:spcAft>
              <a:buSzPts val="1000"/>
              <a:buNone/>
            </a:pPr>
            <a:r>
              <a:rPr lang="es" sz="1700">
                <a:solidFill>
                  <a:schemeClr val="lt1"/>
                </a:solidFill>
              </a:rPr>
              <a:t>Would you consider the effect of globalization positive or negative?  </a:t>
            </a:r>
            <a:endParaRPr sz="1700">
              <a:solidFill>
                <a:schemeClr val="lt1"/>
              </a:solidFill>
            </a:endParaRPr>
          </a:p>
        </p:txBody>
      </p:sp>
      <p:sp>
        <p:nvSpPr>
          <p:cNvPr id="320" name="Google Shape;320;p6"/>
          <p:cNvSpPr txBox="1">
            <a:spLocks noGrp="1"/>
          </p:cNvSpPr>
          <p:nvPr>
            <p:ph type="ctrTitle" idx="2"/>
          </p:nvPr>
        </p:nvSpPr>
        <p:spPr>
          <a:xfrm>
            <a:off x="550964" y="281907"/>
            <a:ext cx="1828200" cy="644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s"/>
              <a:t>EXPERIENCE</a:t>
            </a:r>
            <a:endParaRPr/>
          </a:p>
        </p:txBody>
      </p:sp>
      <p:sp>
        <p:nvSpPr>
          <p:cNvPr id="321" name="Google Shape;321;p6"/>
          <p:cNvSpPr txBox="1">
            <a:spLocks noGrp="1"/>
          </p:cNvSpPr>
          <p:nvPr>
            <p:ph type="ctrTitle" idx="5"/>
          </p:nvPr>
        </p:nvSpPr>
        <p:spPr>
          <a:xfrm>
            <a:off x="568420" y="2269090"/>
            <a:ext cx="6088500" cy="644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s"/>
              <a:t>CULTURE / POLITICS</a:t>
            </a:r>
            <a:endParaRPr/>
          </a:p>
        </p:txBody>
      </p:sp>
      <p:sp>
        <p:nvSpPr>
          <p:cNvPr id="322" name="Google Shape;322;p6"/>
          <p:cNvSpPr txBox="1">
            <a:spLocks noGrp="1"/>
          </p:cNvSpPr>
          <p:nvPr>
            <p:ph type="subTitle" idx="6"/>
          </p:nvPr>
        </p:nvSpPr>
        <p:spPr>
          <a:xfrm>
            <a:off x="568407" y="2917654"/>
            <a:ext cx="5826300" cy="946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r>
              <a:rPr lang="es" sz="1700">
                <a:solidFill>
                  <a:schemeClr val="lt1"/>
                </a:solidFill>
              </a:rPr>
              <a:t>In what ways does globalization impact (your) cultural identity and diversity?</a:t>
            </a:r>
            <a:endParaRPr sz="1700">
              <a:solidFill>
                <a:schemeClr val="lt1"/>
              </a:solidFill>
            </a:endParaRPr>
          </a:p>
        </p:txBody>
      </p:sp>
      <p:sp>
        <p:nvSpPr>
          <p:cNvPr id="323" name="Google Shape;323;p6"/>
          <p:cNvSpPr/>
          <p:nvPr/>
        </p:nvSpPr>
        <p:spPr>
          <a:xfrm rot="-5400000" flipH="1">
            <a:off x="4532958" y="2404051"/>
            <a:ext cx="5143500" cy="338100"/>
          </a:xfrm>
          <a:prstGeom prst="rect">
            <a:avLst/>
          </a:prstGeom>
          <a:solidFill>
            <a:schemeClr val="dk2">
              <a:alpha val="6078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pic>
        <p:nvPicPr>
          <p:cNvPr id="328" name="Google Shape;328;p69" descr="Globales Netzwerk | Dätwyler"/>
          <p:cNvPicPr preferRelativeResize="0"/>
          <p:nvPr/>
        </p:nvPicPr>
        <p:blipFill rotWithShape="1">
          <a:blip r:embed="rId3">
            <a:alphaModFix/>
          </a:blip>
          <a:srcRect l="30447" t="1651" r="811" b="-488"/>
          <a:stretch/>
        </p:blipFill>
        <p:spPr>
          <a:xfrm>
            <a:off x="2983819" y="0"/>
            <a:ext cx="6185162" cy="5143500"/>
          </a:xfrm>
          <a:prstGeom prst="rect">
            <a:avLst/>
          </a:prstGeom>
          <a:noFill/>
          <a:ln>
            <a:noFill/>
          </a:ln>
        </p:spPr>
      </p:pic>
      <p:sp>
        <p:nvSpPr>
          <p:cNvPr id="329" name="Google Shape;329;p69"/>
          <p:cNvSpPr/>
          <p:nvPr/>
        </p:nvSpPr>
        <p:spPr>
          <a:xfrm rot="-5400000" flipH="1">
            <a:off x="7366615" y="2404134"/>
            <a:ext cx="3358800" cy="24593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69"/>
          <p:cNvSpPr/>
          <p:nvPr/>
        </p:nvSpPr>
        <p:spPr>
          <a:xfrm>
            <a:off x="2983818" y="0"/>
            <a:ext cx="6207667" cy="5143500"/>
          </a:xfrm>
          <a:prstGeom prst="rect">
            <a:avLst/>
          </a:prstGeom>
          <a:solidFill>
            <a:schemeClr val="accent1">
              <a:alpha val="3529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1" name="Google Shape;331;p69"/>
          <p:cNvSpPr/>
          <p:nvPr/>
        </p:nvSpPr>
        <p:spPr>
          <a:xfrm rot="5400000">
            <a:off x="1428875" y="13850"/>
            <a:ext cx="3358800" cy="5026500"/>
          </a:xfrm>
          <a:prstGeom prst="rect">
            <a:avLst/>
          </a:prstGeom>
          <a:solidFill>
            <a:schemeClr val="accent1">
              <a:alpha val="8509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69"/>
          <p:cNvSpPr txBox="1">
            <a:spLocks noGrp="1"/>
          </p:cNvSpPr>
          <p:nvPr>
            <p:ph type="subTitle" idx="1"/>
          </p:nvPr>
        </p:nvSpPr>
        <p:spPr>
          <a:xfrm>
            <a:off x="1039575" y="3206400"/>
            <a:ext cx="2402100" cy="7170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1000"/>
              </a:spcBef>
              <a:spcAft>
                <a:spcPts val="0"/>
              </a:spcAft>
              <a:buSzPts val="1200"/>
              <a:buNone/>
            </a:pPr>
            <a:r>
              <a:rPr lang="es" sz="1500" b="1">
                <a:solidFill>
                  <a:schemeClr val="lt1"/>
                </a:solidFill>
                <a:latin typeface="Livvic"/>
                <a:ea typeface="Livvic"/>
                <a:cs typeface="Livvic"/>
                <a:sym typeface="Livvic"/>
              </a:rPr>
              <a:t>Ayse Ece Er</a:t>
            </a:r>
            <a:endParaRPr sz="1500" b="1">
              <a:solidFill>
                <a:schemeClr val="lt1"/>
              </a:solidFill>
              <a:latin typeface="Livvic"/>
              <a:ea typeface="Livvic"/>
              <a:cs typeface="Livvic"/>
              <a:sym typeface="Livvic"/>
            </a:endParaRPr>
          </a:p>
          <a:p>
            <a:pPr marL="0" lvl="0" indent="0" algn="l" rtl="0">
              <a:lnSpc>
                <a:spcPct val="115000"/>
              </a:lnSpc>
              <a:spcBef>
                <a:spcPts val="1000"/>
              </a:spcBef>
              <a:spcAft>
                <a:spcPts val="1000"/>
              </a:spcAft>
              <a:buSzPts val="1200"/>
              <a:buNone/>
            </a:pPr>
            <a:r>
              <a:rPr lang="es" sz="1500" b="1">
                <a:solidFill>
                  <a:schemeClr val="lt1"/>
                </a:solidFill>
                <a:latin typeface="Livvic"/>
                <a:ea typeface="Livvic"/>
                <a:cs typeface="Livvic"/>
                <a:sym typeface="Livvic"/>
              </a:rPr>
              <a:t>Taleja Schulze </a:t>
            </a:r>
            <a:endParaRPr sz="1500" b="1">
              <a:solidFill>
                <a:schemeClr val="lt1"/>
              </a:solidFill>
              <a:latin typeface="Livvic"/>
              <a:ea typeface="Livvic"/>
              <a:cs typeface="Livvic"/>
              <a:sym typeface="Livvic"/>
            </a:endParaRPr>
          </a:p>
        </p:txBody>
      </p:sp>
      <p:sp>
        <p:nvSpPr>
          <p:cNvPr id="333" name="Google Shape;333;p69"/>
          <p:cNvSpPr txBox="1">
            <a:spLocks noGrp="1"/>
          </p:cNvSpPr>
          <p:nvPr>
            <p:ph type="ctrTitle"/>
          </p:nvPr>
        </p:nvSpPr>
        <p:spPr>
          <a:xfrm>
            <a:off x="605350" y="1853625"/>
            <a:ext cx="5026500" cy="1782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s" sz="4600">
                <a:solidFill>
                  <a:schemeClr val="lt1"/>
                </a:solidFill>
              </a:rPr>
              <a:t>GLOBALIZATION</a:t>
            </a:r>
            <a:endParaRPr sz="4600">
              <a:solidFill>
                <a:schemeClr val="lt1"/>
              </a:solidFill>
            </a:endParaRPr>
          </a:p>
          <a:p>
            <a:pPr marL="0" lvl="0" indent="0" algn="l" rtl="0">
              <a:lnSpc>
                <a:spcPct val="100000"/>
              </a:lnSpc>
              <a:spcBef>
                <a:spcPts val="0"/>
              </a:spcBef>
              <a:spcAft>
                <a:spcPts val="0"/>
              </a:spcAft>
              <a:buSzPts val="4800"/>
              <a:buNone/>
            </a:pPr>
            <a:endParaRPr>
              <a:solidFill>
                <a:schemeClr val="lt1"/>
              </a:solidFill>
            </a:endParaRPr>
          </a:p>
        </p:txBody>
      </p:sp>
      <p:sp>
        <p:nvSpPr>
          <p:cNvPr id="334" name="Google Shape;334;p69"/>
          <p:cNvSpPr txBox="1"/>
          <p:nvPr/>
        </p:nvSpPr>
        <p:spPr>
          <a:xfrm>
            <a:off x="875750" y="1110000"/>
            <a:ext cx="4064400" cy="93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s" sz="1500" b="1" i="0" u="none" strike="noStrike" cap="none">
                <a:solidFill>
                  <a:schemeClr val="lt1"/>
                </a:solidFill>
                <a:latin typeface="Livvic"/>
                <a:ea typeface="Livvic"/>
                <a:cs typeface="Livvic"/>
                <a:sym typeface="Livvic"/>
              </a:rPr>
              <a:t>Contemporary Social Theory - Week 4 </a:t>
            </a:r>
            <a:endParaRPr sz="1500" b="1" i="0" u="none" strike="noStrike" cap="none">
              <a:solidFill>
                <a:schemeClr val="lt1"/>
              </a:solidFill>
              <a:latin typeface="Livvic"/>
              <a:ea typeface="Livvic"/>
              <a:cs typeface="Livvic"/>
              <a:sym typeface="Livvic"/>
            </a:endParaRP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ctrTitle" idx="9"/>
          </p:nvPr>
        </p:nvSpPr>
        <p:spPr>
          <a:xfrm rot="5400000">
            <a:off x="6672869" y="1646270"/>
            <a:ext cx="2913300" cy="48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s" sz="2400"/>
              <a:t>TABLE OF CONTENTS</a:t>
            </a:r>
            <a:endParaRPr sz="2400"/>
          </a:p>
        </p:txBody>
      </p:sp>
      <p:sp>
        <p:nvSpPr>
          <p:cNvPr id="136" name="Google Shape;136;p3"/>
          <p:cNvSpPr/>
          <p:nvPr/>
        </p:nvSpPr>
        <p:spPr>
          <a:xfrm rot="-5400000" flipH="1">
            <a:off x="-957850" y="957900"/>
            <a:ext cx="5140800" cy="3225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3"/>
          <p:cNvSpPr txBox="1">
            <a:spLocks noGrp="1"/>
          </p:cNvSpPr>
          <p:nvPr>
            <p:ph type="ctrTitle" idx="6"/>
          </p:nvPr>
        </p:nvSpPr>
        <p:spPr>
          <a:xfrm>
            <a:off x="3427999" y="2213498"/>
            <a:ext cx="2251800" cy="577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200"/>
              <a:buNone/>
            </a:pPr>
            <a:r>
              <a:rPr lang="es"/>
              <a:t>THEORIES &amp; CONCEPTS</a:t>
            </a:r>
            <a:endParaRPr/>
          </a:p>
        </p:txBody>
      </p:sp>
      <p:sp>
        <p:nvSpPr>
          <p:cNvPr id="138" name="Google Shape;138;p3"/>
          <p:cNvSpPr txBox="1">
            <a:spLocks noGrp="1"/>
          </p:cNvSpPr>
          <p:nvPr>
            <p:ph type="title" idx="8"/>
          </p:nvPr>
        </p:nvSpPr>
        <p:spPr>
          <a:xfrm>
            <a:off x="2023007" y="1637663"/>
            <a:ext cx="15735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 sz="3500">
                <a:solidFill>
                  <a:schemeClr val="lt1"/>
                </a:solidFill>
              </a:rPr>
              <a:t>03</a:t>
            </a:r>
            <a:endParaRPr sz="3500">
              <a:solidFill>
                <a:schemeClr val="lt1"/>
              </a:solidFill>
            </a:endParaRPr>
          </a:p>
        </p:txBody>
      </p:sp>
      <p:sp>
        <p:nvSpPr>
          <p:cNvPr id="139" name="Google Shape;139;p3"/>
          <p:cNvSpPr txBox="1">
            <a:spLocks noGrp="1"/>
          </p:cNvSpPr>
          <p:nvPr>
            <p:ph type="ctrTitle"/>
          </p:nvPr>
        </p:nvSpPr>
        <p:spPr>
          <a:xfrm>
            <a:off x="3423902" y="158873"/>
            <a:ext cx="2251800" cy="577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200"/>
              <a:buNone/>
            </a:pPr>
            <a:r>
              <a:rPr lang="es"/>
              <a:t>DEFINITIONS</a:t>
            </a:r>
            <a:endParaRPr/>
          </a:p>
        </p:txBody>
      </p:sp>
      <p:sp>
        <p:nvSpPr>
          <p:cNvPr id="140" name="Google Shape;140;p3"/>
          <p:cNvSpPr txBox="1">
            <a:spLocks noGrp="1"/>
          </p:cNvSpPr>
          <p:nvPr>
            <p:ph type="title" idx="2"/>
          </p:nvPr>
        </p:nvSpPr>
        <p:spPr>
          <a:xfrm>
            <a:off x="2023007" y="273113"/>
            <a:ext cx="17391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 sz="3500">
                <a:solidFill>
                  <a:schemeClr val="lt1"/>
                </a:solidFill>
              </a:rPr>
              <a:t>01</a:t>
            </a:r>
            <a:endParaRPr sz="3500">
              <a:solidFill>
                <a:schemeClr val="lt1"/>
              </a:solidFill>
            </a:endParaRPr>
          </a:p>
        </p:txBody>
      </p:sp>
      <p:sp>
        <p:nvSpPr>
          <p:cNvPr id="141" name="Google Shape;141;p3"/>
          <p:cNvSpPr txBox="1">
            <a:spLocks noGrp="1"/>
          </p:cNvSpPr>
          <p:nvPr>
            <p:ph type="ctrTitle" idx="3"/>
          </p:nvPr>
        </p:nvSpPr>
        <p:spPr>
          <a:xfrm>
            <a:off x="3425264" y="843286"/>
            <a:ext cx="2251800" cy="577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200"/>
              <a:buNone/>
            </a:pPr>
            <a:r>
              <a:rPr lang="es"/>
              <a:t>HISTORICAL OVERVIEW</a:t>
            </a:r>
            <a:endParaRPr/>
          </a:p>
        </p:txBody>
      </p:sp>
      <p:sp>
        <p:nvSpPr>
          <p:cNvPr id="142" name="Google Shape;142;p3"/>
          <p:cNvSpPr txBox="1">
            <a:spLocks noGrp="1"/>
          </p:cNvSpPr>
          <p:nvPr>
            <p:ph type="title" idx="5"/>
          </p:nvPr>
        </p:nvSpPr>
        <p:spPr>
          <a:xfrm>
            <a:off x="2023007" y="955388"/>
            <a:ext cx="16152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 sz="3500">
                <a:solidFill>
                  <a:schemeClr val="lt1"/>
                </a:solidFill>
              </a:rPr>
              <a:t>02</a:t>
            </a:r>
            <a:endParaRPr sz="3500">
              <a:solidFill>
                <a:schemeClr val="lt1"/>
              </a:solidFill>
            </a:endParaRPr>
          </a:p>
        </p:txBody>
      </p:sp>
      <p:sp>
        <p:nvSpPr>
          <p:cNvPr id="143" name="Google Shape;143;p3"/>
          <p:cNvSpPr txBox="1">
            <a:spLocks noGrp="1"/>
          </p:cNvSpPr>
          <p:nvPr>
            <p:ph type="ctrTitle" idx="13"/>
          </p:nvPr>
        </p:nvSpPr>
        <p:spPr>
          <a:xfrm>
            <a:off x="3427999" y="2897911"/>
            <a:ext cx="2251800" cy="577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200"/>
              <a:buNone/>
            </a:pPr>
            <a:r>
              <a:rPr lang="es"/>
              <a:t>APPROACHES </a:t>
            </a:r>
            <a:endParaRPr/>
          </a:p>
        </p:txBody>
      </p:sp>
      <p:sp>
        <p:nvSpPr>
          <p:cNvPr id="144" name="Google Shape;144;p3"/>
          <p:cNvSpPr txBox="1">
            <a:spLocks noGrp="1"/>
          </p:cNvSpPr>
          <p:nvPr>
            <p:ph type="title" idx="15"/>
          </p:nvPr>
        </p:nvSpPr>
        <p:spPr>
          <a:xfrm>
            <a:off x="2023007" y="2319938"/>
            <a:ext cx="15735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 sz="3500">
                <a:solidFill>
                  <a:schemeClr val="lt1"/>
                </a:solidFill>
              </a:rPr>
              <a:t>04</a:t>
            </a:r>
            <a:endParaRPr sz="3500">
              <a:solidFill>
                <a:schemeClr val="lt1"/>
              </a:solidFill>
            </a:endParaRPr>
          </a:p>
        </p:txBody>
      </p:sp>
      <p:sp>
        <p:nvSpPr>
          <p:cNvPr id="145" name="Google Shape;145;p3"/>
          <p:cNvSpPr txBox="1">
            <a:spLocks noGrp="1"/>
          </p:cNvSpPr>
          <p:nvPr>
            <p:ph type="ctrTitle" idx="16"/>
          </p:nvPr>
        </p:nvSpPr>
        <p:spPr>
          <a:xfrm>
            <a:off x="3427999" y="3582323"/>
            <a:ext cx="2251800" cy="577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200"/>
              <a:buNone/>
            </a:pPr>
            <a:r>
              <a:rPr lang="es"/>
              <a:t>THOUGHTS &amp; ISSUES</a:t>
            </a:r>
            <a:endParaRPr/>
          </a:p>
        </p:txBody>
      </p:sp>
      <p:sp>
        <p:nvSpPr>
          <p:cNvPr id="146" name="Google Shape;146;p3"/>
          <p:cNvSpPr txBox="1">
            <a:spLocks noGrp="1"/>
          </p:cNvSpPr>
          <p:nvPr>
            <p:ph type="title" idx="18"/>
          </p:nvPr>
        </p:nvSpPr>
        <p:spPr>
          <a:xfrm>
            <a:off x="2023007" y="3002213"/>
            <a:ext cx="15735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 sz="3500">
                <a:solidFill>
                  <a:schemeClr val="lt1"/>
                </a:solidFill>
              </a:rPr>
              <a:t>05</a:t>
            </a:r>
            <a:endParaRPr sz="3500">
              <a:solidFill>
                <a:schemeClr val="lt1"/>
              </a:solidFill>
            </a:endParaRPr>
          </a:p>
        </p:txBody>
      </p:sp>
      <p:sp>
        <p:nvSpPr>
          <p:cNvPr id="147" name="Google Shape;147;p3"/>
          <p:cNvSpPr txBox="1">
            <a:spLocks noGrp="1"/>
          </p:cNvSpPr>
          <p:nvPr>
            <p:ph type="title" idx="18"/>
          </p:nvPr>
        </p:nvSpPr>
        <p:spPr>
          <a:xfrm>
            <a:off x="2023007" y="3684488"/>
            <a:ext cx="15735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 sz="3500">
                <a:solidFill>
                  <a:schemeClr val="lt1"/>
                </a:solidFill>
              </a:rPr>
              <a:t>06</a:t>
            </a:r>
            <a:endParaRPr sz="3500">
              <a:solidFill>
                <a:schemeClr val="lt1"/>
              </a:solidFill>
            </a:endParaRPr>
          </a:p>
        </p:txBody>
      </p:sp>
      <p:sp>
        <p:nvSpPr>
          <p:cNvPr id="148" name="Google Shape;148;p3"/>
          <p:cNvSpPr txBox="1">
            <a:spLocks noGrp="1"/>
          </p:cNvSpPr>
          <p:nvPr>
            <p:ph type="title" idx="18"/>
          </p:nvPr>
        </p:nvSpPr>
        <p:spPr>
          <a:xfrm>
            <a:off x="2029607" y="4373888"/>
            <a:ext cx="15735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 sz="3500">
                <a:solidFill>
                  <a:schemeClr val="lt1"/>
                </a:solidFill>
              </a:rPr>
              <a:t>07</a:t>
            </a:r>
            <a:endParaRPr sz="3500">
              <a:solidFill>
                <a:schemeClr val="lt1"/>
              </a:solidFill>
            </a:endParaRPr>
          </a:p>
        </p:txBody>
      </p:sp>
      <p:sp>
        <p:nvSpPr>
          <p:cNvPr id="149" name="Google Shape;149;p3"/>
          <p:cNvSpPr txBox="1">
            <a:spLocks noGrp="1"/>
          </p:cNvSpPr>
          <p:nvPr>
            <p:ph type="ctrTitle" idx="3"/>
          </p:nvPr>
        </p:nvSpPr>
        <p:spPr>
          <a:xfrm>
            <a:off x="3425264" y="1605286"/>
            <a:ext cx="2251800" cy="577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200"/>
              <a:buNone/>
            </a:pPr>
            <a:r>
              <a:rPr lang="es"/>
              <a:t>CONTEMPORARY THEORISTS</a:t>
            </a:r>
            <a:endParaRPr/>
          </a:p>
        </p:txBody>
      </p:sp>
      <p:sp>
        <p:nvSpPr>
          <p:cNvPr id="150" name="Google Shape;150;p3"/>
          <p:cNvSpPr txBox="1">
            <a:spLocks noGrp="1"/>
          </p:cNvSpPr>
          <p:nvPr>
            <p:ph type="ctrTitle" idx="16"/>
          </p:nvPr>
        </p:nvSpPr>
        <p:spPr>
          <a:xfrm>
            <a:off x="3446099" y="4419148"/>
            <a:ext cx="2251800" cy="577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200"/>
              <a:buNone/>
            </a:pPr>
            <a:r>
              <a:rPr lang="es"/>
              <a:t>CRITICAL THINKING QUESTIONS &amp; REFERENCES</a:t>
            </a:r>
            <a:endParaRP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5" name="Google Shape;155;p4"/>
          <p:cNvSpPr txBox="1">
            <a:spLocks noGrp="1"/>
          </p:cNvSpPr>
          <p:nvPr>
            <p:ph type="subTitle" idx="1"/>
          </p:nvPr>
        </p:nvSpPr>
        <p:spPr>
          <a:xfrm flipH="1">
            <a:off x="1667175" y="2154225"/>
            <a:ext cx="2503200" cy="1170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chemeClr val="dk1"/>
              </a:buClr>
              <a:buSzPts val="1100"/>
              <a:buFont typeface="Arial"/>
              <a:buNone/>
            </a:pPr>
            <a:r>
              <a:rPr lang="es" sz="1700"/>
              <a:t>We want to know your associations on the topic of “GLOBALIZATION”</a:t>
            </a:r>
            <a:endParaRPr sz="1700"/>
          </a:p>
          <a:p>
            <a:pPr marL="0" lvl="0" indent="0" algn="r" rtl="0">
              <a:lnSpc>
                <a:spcPct val="100000"/>
              </a:lnSpc>
              <a:spcBef>
                <a:spcPts val="0"/>
              </a:spcBef>
              <a:spcAft>
                <a:spcPts val="0"/>
              </a:spcAft>
              <a:buClr>
                <a:schemeClr val="dk1"/>
              </a:buClr>
              <a:buSzPts val="1100"/>
              <a:buFont typeface="Arial"/>
              <a:buNone/>
            </a:pPr>
            <a:endParaRPr sz="1700"/>
          </a:p>
          <a:p>
            <a:pPr marL="0" lvl="0" indent="0" algn="r" rtl="0">
              <a:lnSpc>
                <a:spcPct val="100000"/>
              </a:lnSpc>
              <a:spcBef>
                <a:spcPts val="0"/>
              </a:spcBef>
              <a:spcAft>
                <a:spcPts val="0"/>
              </a:spcAft>
              <a:buClr>
                <a:schemeClr val="dk1"/>
              </a:buClr>
              <a:buSzPts val="1100"/>
              <a:buFont typeface="Arial"/>
              <a:buNone/>
            </a:pPr>
            <a:r>
              <a:rPr lang="es" sz="1700"/>
              <a:t>Please scan the QR-Code and share your ideas! </a:t>
            </a:r>
            <a:endParaRPr sz="1700"/>
          </a:p>
          <a:p>
            <a:pPr marL="0" lvl="0" indent="0" algn="r" rtl="0">
              <a:lnSpc>
                <a:spcPct val="100000"/>
              </a:lnSpc>
              <a:spcBef>
                <a:spcPts val="0"/>
              </a:spcBef>
              <a:spcAft>
                <a:spcPts val="0"/>
              </a:spcAft>
              <a:buSzPts val="1200"/>
              <a:buNone/>
            </a:pPr>
            <a:endParaRPr/>
          </a:p>
        </p:txBody>
      </p:sp>
      <p:sp>
        <p:nvSpPr>
          <p:cNvPr id="156" name="Google Shape;156;p4"/>
          <p:cNvSpPr txBox="1">
            <a:spLocks noGrp="1"/>
          </p:cNvSpPr>
          <p:nvPr>
            <p:ph type="title"/>
          </p:nvPr>
        </p:nvSpPr>
        <p:spPr>
          <a:xfrm>
            <a:off x="672375" y="1432475"/>
            <a:ext cx="3498000" cy="896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2800"/>
              <a:buNone/>
            </a:pPr>
            <a:r>
              <a:rPr lang="es"/>
              <a:t>BEFORE WE START</a:t>
            </a:r>
            <a:endParaRPr/>
          </a:p>
        </p:txBody>
      </p:sp>
      <p:sp>
        <p:nvSpPr>
          <p:cNvPr id="157" name="Google Shape;157;p4"/>
          <p:cNvSpPr/>
          <p:nvPr/>
        </p:nvSpPr>
        <p:spPr>
          <a:xfrm>
            <a:off x="0" y="1577400"/>
            <a:ext cx="362100" cy="2434800"/>
          </a:xfrm>
          <a:prstGeom prst="rect">
            <a:avLst/>
          </a:prstGeom>
          <a:solidFill>
            <a:schemeClr val="dk2">
              <a:alpha val="5725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4"/>
          <p:cNvSpPr/>
          <p:nvPr/>
        </p:nvSpPr>
        <p:spPr>
          <a:xfrm>
            <a:off x="4794483" y="1577400"/>
            <a:ext cx="2991000" cy="2434800"/>
          </a:xfrm>
          <a:prstGeom prst="rect">
            <a:avLst/>
          </a:prstGeom>
          <a:solidFill>
            <a:schemeClr val="accent1">
              <a:alpha val="5725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9" name="Google Shape;159;p4"/>
          <p:cNvPicPr preferRelativeResize="0"/>
          <p:nvPr/>
        </p:nvPicPr>
        <p:blipFill>
          <a:blip r:embed="rId3">
            <a:alphaModFix/>
          </a:blip>
          <a:stretch>
            <a:fillRect/>
          </a:stretch>
        </p:blipFill>
        <p:spPr>
          <a:xfrm>
            <a:off x="4955775" y="2082649"/>
            <a:ext cx="2711630" cy="1424300"/>
          </a:xfrm>
          <a:prstGeom prst="rect">
            <a:avLst/>
          </a:prstGeom>
          <a:noFill/>
          <a:ln>
            <a:noFill/>
          </a:ln>
        </p:spPr>
      </p:pic>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90c788b286_0_13"/>
          <p:cNvSpPr/>
          <p:nvPr/>
        </p:nvSpPr>
        <p:spPr>
          <a:xfrm>
            <a:off x="0" y="-6125"/>
            <a:ext cx="7217700" cy="514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Light"/>
              <a:ea typeface="Catamaran Light"/>
              <a:cs typeface="Catamaran Light"/>
              <a:sym typeface="Catamaran Light"/>
            </a:endParaRPr>
          </a:p>
        </p:txBody>
      </p:sp>
      <p:sp>
        <p:nvSpPr>
          <p:cNvPr id="165" name="Google Shape;165;g290c788b286_0_13"/>
          <p:cNvSpPr txBox="1">
            <a:spLocks noGrp="1"/>
          </p:cNvSpPr>
          <p:nvPr>
            <p:ph type="ctrTitle" idx="4294967295"/>
          </p:nvPr>
        </p:nvSpPr>
        <p:spPr>
          <a:xfrm rot="5400000">
            <a:off x="5882475" y="2449228"/>
            <a:ext cx="4519200" cy="48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s" sz="2800" b="1" i="0" u="none" strike="noStrike" cap="none">
                <a:solidFill>
                  <a:schemeClr val="dk1"/>
                </a:solidFill>
                <a:latin typeface="Livvic"/>
                <a:ea typeface="Livvic"/>
                <a:cs typeface="Livvic"/>
                <a:sym typeface="Livvic"/>
              </a:rPr>
              <a:t>01 DEFINITIONS</a:t>
            </a:r>
            <a:endParaRPr sz="2800" b="1" i="0" u="none" strike="noStrike" cap="none">
              <a:solidFill>
                <a:schemeClr val="dk1"/>
              </a:solidFill>
              <a:latin typeface="Livvic"/>
              <a:ea typeface="Livvic"/>
              <a:cs typeface="Livvic"/>
              <a:sym typeface="Livvic"/>
            </a:endParaRPr>
          </a:p>
        </p:txBody>
      </p:sp>
      <p:sp>
        <p:nvSpPr>
          <p:cNvPr id="166" name="Google Shape;166;g290c788b286_0_13"/>
          <p:cNvSpPr txBox="1"/>
          <p:nvPr/>
        </p:nvSpPr>
        <p:spPr>
          <a:xfrm>
            <a:off x="1353600" y="667600"/>
            <a:ext cx="4545900" cy="3224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700"/>
              <a:buFont typeface="Arial"/>
              <a:buNone/>
            </a:pPr>
            <a:r>
              <a:rPr lang="es" sz="1700" b="0" i="0" u="none" strike="noStrike" cap="none">
                <a:solidFill>
                  <a:schemeClr val="lt2"/>
                </a:solidFill>
                <a:latin typeface="Catamaran"/>
                <a:ea typeface="Catamaran"/>
                <a:cs typeface="Catamaran"/>
                <a:sym typeface="Catamaran"/>
              </a:rPr>
              <a:t>Globalization refers to </a:t>
            </a:r>
            <a:r>
              <a:rPr lang="es" sz="1700" b="0" i="1" u="none" strike="noStrike" cap="none">
                <a:solidFill>
                  <a:schemeClr val="lt2"/>
                </a:solidFill>
                <a:latin typeface="Catamaran"/>
                <a:ea typeface="Catamaran"/>
                <a:cs typeface="Catamaran"/>
                <a:sym typeface="Catamaran"/>
              </a:rPr>
              <a:t>time- and space- compression. </a:t>
            </a:r>
            <a:endParaRPr sz="1700" b="0" i="1" u="none" strike="noStrike" cap="none">
              <a:solidFill>
                <a:schemeClr val="lt2"/>
              </a:solidFill>
              <a:latin typeface="Catamaran"/>
              <a:ea typeface="Catamaran"/>
              <a:cs typeface="Catamaran"/>
              <a:sym typeface="Catamaran"/>
            </a:endParaRPr>
          </a:p>
          <a:p>
            <a:pPr marL="1371600" marR="0" lvl="0" indent="457200" algn="l" rtl="0">
              <a:lnSpc>
                <a:spcPct val="115000"/>
              </a:lnSpc>
              <a:spcBef>
                <a:spcPts val="0"/>
              </a:spcBef>
              <a:spcAft>
                <a:spcPts val="0"/>
              </a:spcAft>
              <a:buClr>
                <a:srgbClr val="000000"/>
              </a:buClr>
              <a:buSzPts val="1700"/>
              <a:buFont typeface="Arial"/>
              <a:buNone/>
            </a:pPr>
            <a:r>
              <a:rPr lang="es" sz="1700" b="0" i="0" u="none" strike="noStrike" cap="none">
                <a:solidFill>
                  <a:schemeClr val="lt2"/>
                </a:solidFill>
                <a:latin typeface="Catamaran"/>
                <a:ea typeface="Catamaran"/>
                <a:cs typeface="Catamaran"/>
                <a:sym typeface="Catamaran"/>
              </a:rPr>
              <a:t>(Harvey, 1989)</a:t>
            </a:r>
            <a:endParaRPr sz="1700" b="0" i="0" u="none" strike="noStrike" cap="none">
              <a:solidFill>
                <a:schemeClr val="lt2"/>
              </a:solidFill>
              <a:latin typeface="Catamaran"/>
              <a:ea typeface="Catamaran"/>
              <a:cs typeface="Catamaran"/>
              <a:sym typeface="Catamaran"/>
            </a:endParaRPr>
          </a:p>
          <a:p>
            <a:pPr marL="1371600" marR="0" lvl="0" indent="457200" algn="l" rtl="0">
              <a:lnSpc>
                <a:spcPct val="115000"/>
              </a:lnSpc>
              <a:spcBef>
                <a:spcPts val="0"/>
              </a:spcBef>
              <a:spcAft>
                <a:spcPts val="0"/>
              </a:spcAft>
              <a:buClr>
                <a:srgbClr val="000000"/>
              </a:buClr>
              <a:buSzPts val="1700"/>
              <a:buFont typeface="Arial"/>
              <a:buNone/>
            </a:pPr>
            <a:endParaRPr sz="1700" b="0" i="0" u="none" strike="noStrike" cap="none">
              <a:solidFill>
                <a:schemeClr val="lt2"/>
              </a:solidFill>
              <a:latin typeface="Catamaran"/>
              <a:ea typeface="Catamaran"/>
              <a:cs typeface="Catamaran"/>
              <a:sym typeface="Catamaran"/>
            </a:endParaRPr>
          </a:p>
          <a:p>
            <a:pPr marL="0" marR="0" lvl="0" indent="0" algn="l" rtl="0">
              <a:lnSpc>
                <a:spcPct val="115000"/>
              </a:lnSpc>
              <a:spcBef>
                <a:spcPts val="0"/>
              </a:spcBef>
              <a:spcAft>
                <a:spcPts val="0"/>
              </a:spcAft>
              <a:buClr>
                <a:srgbClr val="000000"/>
              </a:buClr>
              <a:buSzPts val="1700"/>
              <a:buFont typeface="Arial"/>
              <a:buNone/>
            </a:pPr>
            <a:r>
              <a:rPr lang="es" sz="1700" b="0" i="0" u="none" strike="noStrike" cap="none">
                <a:solidFill>
                  <a:schemeClr val="lt2"/>
                </a:solidFill>
                <a:latin typeface="Catamaran"/>
                <a:ea typeface="Catamaran"/>
                <a:cs typeface="Catamaran"/>
                <a:sym typeface="Catamaran"/>
              </a:rPr>
              <a:t>“Globalization is a transplanetary </a:t>
            </a:r>
            <a:r>
              <a:rPr lang="es" sz="1700" b="0" i="1" u="none" strike="noStrike" cap="none">
                <a:solidFill>
                  <a:schemeClr val="lt2"/>
                </a:solidFill>
                <a:latin typeface="Catamaran"/>
                <a:ea typeface="Catamaran"/>
                <a:cs typeface="Catamaran"/>
                <a:sym typeface="Catamaran"/>
              </a:rPr>
              <a:t>process</a:t>
            </a:r>
            <a:r>
              <a:rPr lang="es" sz="1700" b="0" i="0" u="none" strike="noStrike" cap="none">
                <a:solidFill>
                  <a:schemeClr val="lt2"/>
                </a:solidFill>
                <a:latin typeface="Catamaran"/>
                <a:ea typeface="Catamaran"/>
                <a:cs typeface="Catamaran"/>
                <a:sym typeface="Catamaran"/>
              </a:rPr>
              <a:t> or set of processes involving increasing </a:t>
            </a:r>
            <a:r>
              <a:rPr lang="es" sz="1700" b="0" i="1" u="none" strike="noStrike" cap="none">
                <a:solidFill>
                  <a:schemeClr val="lt2"/>
                </a:solidFill>
                <a:latin typeface="Catamaran"/>
                <a:ea typeface="Catamaran"/>
                <a:cs typeface="Catamaran"/>
                <a:sym typeface="Catamaran"/>
              </a:rPr>
              <a:t>liquidity</a:t>
            </a:r>
            <a:r>
              <a:rPr lang="es" sz="1700" b="0" i="0" u="none" strike="noStrike" cap="none">
                <a:solidFill>
                  <a:schemeClr val="lt2"/>
                </a:solidFill>
                <a:latin typeface="Catamaran"/>
                <a:ea typeface="Catamaran"/>
                <a:cs typeface="Catamaran"/>
                <a:sym typeface="Catamaran"/>
              </a:rPr>
              <a:t> and the growing of multidirectional </a:t>
            </a:r>
            <a:r>
              <a:rPr lang="es" sz="1700" b="0" i="1" u="none" strike="noStrike" cap="none">
                <a:solidFill>
                  <a:schemeClr val="lt2"/>
                </a:solidFill>
                <a:latin typeface="Catamaran"/>
                <a:ea typeface="Catamaran"/>
                <a:cs typeface="Catamaran"/>
                <a:sym typeface="Catamaran"/>
              </a:rPr>
              <a:t>flows</a:t>
            </a:r>
            <a:r>
              <a:rPr lang="es" sz="1700" b="0" i="0" u="none" strike="noStrike" cap="none">
                <a:solidFill>
                  <a:schemeClr val="lt2"/>
                </a:solidFill>
                <a:latin typeface="Catamaran"/>
                <a:ea typeface="Catamaran"/>
                <a:cs typeface="Catamaran"/>
                <a:sym typeface="Catamaran"/>
              </a:rPr>
              <a:t> of people, objects, places and information as well as the structures they encounter and create that are the </a:t>
            </a:r>
            <a:r>
              <a:rPr lang="es" sz="1700" b="0" i="1" u="none" strike="noStrike" cap="none">
                <a:solidFill>
                  <a:schemeClr val="lt2"/>
                </a:solidFill>
                <a:latin typeface="Catamaran"/>
                <a:ea typeface="Catamaran"/>
                <a:cs typeface="Catamaran"/>
                <a:sym typeface="Catamaran"/>
              </a:rPr>
              <a:t>barriers</a:t>
            </a:r>
            <a:r>
              <a:rPr lang="es" sz="1700" b="0" i="0" u="none" strike="noStrike" cap="none">
                <a:solidFill>
                  <a:schemeClr val="lt2"/>
                </a:solidFill>
                <a:latin typeface="Catamaran"/>
                <a:ea typeface="Catamaran"/>
                <a:cs typeface="Catamaran"/>
                <a:sym typeface="Catamaran"/>
              </a:rPr>
              <a:t> to, or </a:t>
            </a:r>
            <a:r>
              <a:rPr lang="es" sz="1700" b="0" i="1" u="none" strike="noStrike" cap="none">
                <a:solidFill>
                  <a:schemeClr val="lt2"/>
                </a:solidFill>
                <a:latin typeface="Catamaran"/>
                <a:ea typeface="Catamaran"/>
                <a:cs typeface="Catamaran"/>
                <a:sym typeface="Catamaran"/>
              </a:rPr>
              <a:t>expedite</a:t>
            </a:r>
            <a:r>
              <a:rPr lang="es" sz="1700" b="0" i="0" u="none" strike="noStrike" cap="none">
                <a:solidFill>
                  <a:schemeClr val="lt2"/>
                </a:solidFill>
                <a:latin typeface="Catamaran"/>
                <a:ea typeface="Catamaran"/>
                <a:cs typeface="Catamaran"/>
                <a:sym typeface="Catamaran"/>
              </a:rPr>
              <a:t>, those flows.”</a:t>
            </a:r>
            <a:endParaRPr sz="1700" b="0" i="0" u="none" strike="noStrike" cap="none">
              <a:solidFill>
                <a:schemeClr val="lt2"/>
              </a:solidFill>
              <a:latin typeface="Catamaran"/>
              <a:ea typeface="Catamaran"/>
              <a:cs typeface="Catamaran"/>
              <a:sym typeface="Catamaran"/>
            </a:endParaRPr>
          </a:p>
          <a:p>
            <a:pPr marL="1371600" marR="0" lvl="0" indent="457200" algn="l" rtl="0">
              <a:lnSpc>
                <a:spcPct val="115000"/>
              </a:lnSpc>
              <a:spcBef>
                <a:spcPts val="0"/>
              </a:spcBef>
              <a:spcAft>
                <a:spcPts val="0"/>
              </a:spcAft>
              <a:buClr>
                <a:srgbClr val="000000"/>
              </a:buClr>
              <a:buSzPts val="1700"/>
              <a:buFont typeface="Arial"/>
              <a:buNone/>
            </a:pPr>
            <a:r>
              <a:rPr lang="es" sz="1700" b="0" i="0" u="none" strike="noStrike" cap="none">
                <a:solidFill>
                  <a:schemeClr val="lt2"/>
                </a:solidFill>
                <a:latin typeface="Catamaran"/>
                <a:ea typeface="Catamaran"/>
                <a:cs typeface="Catamaran"/>
                <a:sym typeface="Catamaran"/>
              </a:rPr>
              <a:t>(Ritzer, 2010, 2)</a:t>
            </a:r>
            <a:endParaRPr sz="1700" b="0" i="0" u="none" strike="noStrike" cap="none">
              <a:solidFill>
                <a:schemeClr val="lt2"/>
              </a:solidFill>
              <a:latin typeface="Catamaran"/>
              <a:ea typeface="Catamaran"/>
              <a:cs typeface="Catamaran"/>
              <a:sym typeface="Catamaran"/>
            </a:endParaRPr>
          </a:p>
          <a:p>
            <a:pPr marL="1371600" marR="0" lvl="0" indent="457200" algn="l" rtl="0">
              <a:lnSpc>
                <a:spcPct val="115000"/>
              </a:lnSpc>
              <a:spcBef>
                <a:spcPts val="0"/>
              </a:spcBef>
              <a:spcAft>
                <a:spcPts val="0"/>
              </a:spcAft>
              <a:buClr>
                <a:srgbClr val="000000"/>
              </a:buClr>
              <a:buSzPts val="1700"/>
              <a:buFont typeface="Arial"/>
              <a:buNone/>
            </a:pPr>
            <a:endParaRPr sz="1700" b="0" i="0" u="none" strike="noStrike" cap="none">
              <a:solidFill>
                <a:schemeClr val="lt2"/>
              </a:solidFill>
              <a:latin typeface="Catamaran"/>
              <a:ea typeface="Catamaran"/>
              <a:cs typeface="Catamaran"/>
              <a:sym typeface="Catamaran"/>
            </a:endParaRPr>
          </a:p>
          <a:p>
            <a:pPr marL="0" marR="0" lvl="0" indent="0" algn="l" rtl="0">
              <a:lnSpc>
                <a:spcPct val="115000"/>
              </a:lnSpc>
              <a:spcBef>
                <a:spcPts val="0"/>
              </a:spcBef>
              <a:spcAft>
                <a:spcPts val="0"/>
              </a:spcAft>
              <a:buClr>
                <a:srgbClr val="000000"/>
              </a:buClr>
              <a:buSzPts val="1700"/>
              <a:buFont typeface="Arial"/>
              <a:buNone/>
            </a:pPr>
            <a:endParaRPr sz="1700" b="0" i="0" u="none" strike="noStrike" cap="none">
              <a:solidFill>
                <a:schemeClr val="lt2"/>
              </a:solidFill>
              <a:latin typeface="Catamaran"/>
              <a:ea typeface="Catamaran"/>
              <a:cs typeface="Catamaran"/>
              <a:sym typeface="Catamaran"/>
            </a:endParaRPr>
          </a:p>
          <a:p>
            <a:pPr marL="1371600" marR="0" lvl="0" indent="457200" algn="l" rtl="0">
              <a:lnSpc>
                <a:spcPct val="115000"/>
              </a:lnSpc>
              <a:spcBef>
                <a:spcPts val="0"/>
              </a:spcBef>
              <a:spcAft>
                <a:spcPts val="0"/>
              </a:spcAft>
              <a:buClr>
                <a:srgbClr val="000000"/>
              </a:buClr>
              <a:buSzPts val="1700"/>
              <a:buFont typeface="Arial"/>
              <a:buNone/>
            </a:pPr>
            <a:endParaRPr sz="1700" b="0" i="0" u="none" strike="noStrike" cap="none">
              <a:solidFill>
                <a:schemeClr val="lt2"/>
              </a:solidFill>
              <a:latin typeface="Catamaran"/>
              <a:ea typeface="Catamaran"/>
              <a:cs typeface="Catamaran"/>
              <a:sym typeface="Catamaran"/>
            </a:endParaRPr>
          </a:p>
          <a:p>
            <a:pPr marL="0" marR="0" lvl="0" indent="0" algn="l" rtl="0">
              <a:lnSpc>
                <a:spcPct val="115000"/>
              </a:lnSpc>
              <a:spcBef>
                <a:spcPts val="0"/>
              </a:spcBef>
              <a:spcAft>
                <a:spcPts val="0"/>
              </a:spcAft>
              <a:buClr>
                <a:srgbClr val="000000"/>
              </a:buClr>
              <a:buSzPts val="1700"/>
              <a:buFont typeface="Arial"/>
              <a:buNone/>
            </a:pPr>
            <a:endParaRPr sz="1700" b="0" i="0" u="none" strike="noStrike" cap="none">
              <a:solidFill>
                <a:schemeClr val="lt2"/>
              </a:solidFill>
              <a:latin typeface="Catamaran"/>
              <a:ea typeface="Catamaran"/>
              <a:cs typeface="Catamaran"/>
              <a:sym typeface="Catamaran"/>
            </a:endParaRPr>
          </a:p>
          <a:p>
            <a:pPr marL="0" marR="0" lvl="0" indent="0" algn="l" rtl="0">
              <a:lnSpc>
                <a:spcPct val="115000"/>
              </a:lnSpc>
              <a:spcBef>
                <a:spcPts val="0"/>
              </a:spcBef>
              <a:spcAft>
                <a:spcPts val="0"/>
              </a:spcAft>
              <a:buClr>
                <a:srgbClr val="000000"/>
              </a:buClr>
              <a:buSzPts val="1700"/>
              <a:buFont typeface="Arial"/>
              <a:buNone/>
            </a:pPr>
            <a:endParaRPr sz="1700" b="0" i="0" u="none" strike="noStrike" cap="none">
              <a:solidFill>
                <a:schemeClr val="lt2"/>
              </a:solidFill>
              <a:latin typeface="Catamaran"/>
              <a:ea typeface="Catamaran"/>
              <a:cs typeface="Catamaran"/>
              <a:sym typeface="Catamaran"/>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g29295a3bf99_0_0"/>
          <p:cNvPicPr preferRelativeResize="0"/>
          <p:nvPr/>
        </p:nvPicPr>
        <p:blipFill>
          <a:blip r:embed="rId3">
            <a:alphaModFix/>
          </a:blip>
          <a:stretch>
            <a:fillRect/>
          </a:stretch>
        </p:blipFill>
        <p:spPr>
          <a:xfrm>
            <a:off x="-175" y="2564125"/>
            <a:ext cx="4895201" cy="2783751"/>
          </a:xfrm>
          <a:prstGeom prst="rect">
            <a:avLst/>
          </a:prstGeom>
          <a:noFill/>
          <a:ln>
            <a:noFill/>
          </a:ln>
        </p:spPr>
      </p:pic>
      <p:pic>
        <p:nvPicPr>
          <p:cNvPr id="172" name="Google Shape;172;g29295a3bf99_0_0"/>
          <p:cNvPicPr preferRelativeResize="0"/>
          <p:nvPr/>
        </p:nvPicPr>
        <p:blipFill>
          <a:blip r:embed="rId4">
            <a:alphaModFix/>
          </a:blip>
          <a:stretch>
            <a:fillRect/>
          </a:stretch>
        </p:blipFill>
        <p:spPr>
          <a:xfrm>
            <a:off x="4850096" y="0"/>
            <a:ext cx="4293900" cy="3245374"/>
          </a:xfrm>
          <a:prstGeom prst="rect">
            <a:avLst/>
          </a:prstGeom>
          <a:noFill/>
          <a:ln>
            <a:noFill/>
          </a:ln>
        </p:spPr>
      </p:pic>
      <p:pic>
        <p:nvPicPr>
          <p:cNvPr id="173" name="Google Shape;173;g29295a3bf99_0_0"/>
          <p:cNvPicPr preferRelativeResize="0"/>
          <p:nvPr/>
        </p:nvPicPr>
        <p:blipFill>
          <a:blip r:embed="rId5">
            <a:alphaModFix/>
          </a:blip>
          <a:stretch>
            <a:fillRect/>
          </a:stretch>
        </p:blipFill>
        <p:spPr>
          <a:xfrm>
            <a:off x="4895025" y="3242275"/>
            <a:ext cx="4293900" cy="2105600"/>
          </a:xfrm>
          <a:prstGeom prst="rect">
            <a:avLst/>
          </a:prstGeom>
          <a:noFill/>
          <a:ln>
            <a:noFill/>
          </a:ln>
        </p:spPr>
      </p:pic>
      <p:pic>
        <p:nvPicPr>
          <p:cNvPr id="174" name="Google Shape;174;g29295a3bf99_0_0"/>
          <p:cNvPicPr preferRelativeResize="0"/>
          <p:nvPr/>
        </p:nvPicPr>
        <p:blipFill>
          <a:blip r:embed="rId6">
            <a:alphaModFix/>
          </a:blip>
          <a:stretch>
            <a:fillRect/>
          </a:stretch>
        </p:blipFill>
        <p:spPr>
          <a:xfrm>
            <a:off x="0" y="-3100"/>
            <a:ext cx="5225583" cy="3245375"/>
          </a:xfrm>
          <a:prstGeom prst="rect">
            <a:avLst/>
          </a:prstGeom>
          <a:noFill/>
          <a:ln>
            <a:noFill/>
          </a:ln>
        </p:spPr>
      </p:pic>
      <p:sp>
        <p:nvSpPr>
          <p:cNvPr id="175" name="Google Shape;175;g29295a3bf99_0_0"/>
          <p:cNvSpPr/>
          <p:nvPr/>
        </p:nvSpPr>
        <p:spPr>
          <a:xfrm>
            <a:off x="-219902" y="-154578"/>
            <a:ext cx="9435900" cy="5673600"/>
          </a:xfrm>
          <a:prstGeom prst="rect">
            <a:avLst/>
          </a:prstGeom>
          <a:solidFill>
            <a:schemeClr val="accent1">
              <a:alpha val="60780"/>
            </a:schemeClr>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6" name="Google Shape;176;g29295a3bf99_0_0"/>
          <p:cNvSpPr/>
          <p:nvPr/>
        </p:nvSpPr>
        <p:spPr>
          <a:xfrm rot="-5400000">
            <a:off x="1657325" y="1474425"/>
            <a:ext cx="1276800" cy="5095500"/>
          </a:xfrm>
          <a:prstGeom prst="rect">
            <a:avLst/>
          </a:prstGeom>
          <a:gradFill>
            <a:gsLst>
              <a:gs pos="0">
                <a:schemeClr val="accent1"/>
              </a:gs>
              <a:gs pos="100000">
                <a:srgbClr val="387771">
                  <a:alpha val="17647"/>
                </a:srgbClr>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g29295a3bf99_0_0"/>
          <p:cNvSpPr txBox="1">
            <a:spLocks noGrp="1"/>
          </p:cNvSpPr>
          <p:nvPr>
            <p:ph type="subTitle" idx="2"/>
          </p:nvPr>
        </p:nvSpPr>
        <p:spPr>
          <a:xfrm>
            <a:off x="252725" y="3597375"/>
            <a:ext cx="40422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200"/>
              <a:buNone/>
            </a:pPr>
            <a:r>
              <a:rPr lang="es" sz="2400">
                <a:solidFill>
                  <a:schemeClr val="lt1"/>
                </a:solidFill>
              </a:rPr>
              <a:t>WHEN DID GLOBALIZATION BEGIN?</a:t>
            </a:r>
            <a:r>
              <a:rPr lang="es" sz="1600">
                <a:solidFill>
                  <a:schemeClr val="lt1"/>
                </a:solidFill>
                <a:latin typeface="Fira Sans Extra Condensed"/>
                <a:ea typeface="Fira Sans Extra Condensed"/>
                <a:cs typeface="Fira Sans Extra Condensed"/>
                <a:sym typeface="Fira Sans Extra Condensed"/>
              </a:rPr>
              <a:t> </a:t>
            </a:r>
            <a:endParaRPr sz="1600">
              <a:solidFill>
                <a:schemeClr val="lt1"/>
              </a:solidFill>
              <a:latin typeface="Catamaran"/>
              <a:ea typeface="Catamaran"/>
              <a:cs typeface="Catamaran"/>
              <a:sym typeface="Catamaran"/>
            </a:endParaRPr>
          </a:p>
        </p:txBody>
      </p:sp>
      <p:sp>
        <p:nvSpPr>
          <p:cNvPr id="178" name="Google Shape;178;g29295a3bf99_0_0"/>
          <p:cNvSpPr txBox="1">
            <a:spLocks noGrp="1"/>
          </p:cNvSpPr>
          <p:nvPr>
            <p:ph type="ctrTitle" idx="4294967295"/>
          </p:nvPr>
        </p:nvSpPr>
        <p:spPr>
          <a:xfrm rot="5400000">
            <a:off x="6139275" y="2490650"/>
            <a:ext cx="4311300" cy="48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s" sz="2400" b="1" i="0" u="none" strike="noStrike" cap="none">
                <a:solidFill>
                  <a:schemeClr val="lt1"/>
                </a:solidFill>
                <a:latin typeface="Livvic"/>
                <a:ea typeface="Livvic"/>
                <a:cs typeface="Livvic"/>
                <a:sym typeface="Livvic"/>
              </a:rPr>
              <a:t>0</a:t>
            </a:r>
            <a:r>
              <a:rPr lang="es" sz="2400">
                <a:solidFill>
                  <a:schemeClr val="lt1"/>
                </a:solidFill>
              </a:rPr>
              <a:t>2 HISTORICAL BACKGROUND </a:t>
            </a:r>
            <a:endParaRPr sz="2400" b="1" i="0" u="none" strike="noStrike" cap="none">
              <a:solidFill>
                <a:schemeClr val="lt1"/>
              </a:solidFill>
              <a:latin typeface="Livvic"/>
              <a:ea typeface="Livvic"/>
              <a:cs typeface="Livvic"/>
              <a:sym typeface="Livvic"/>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91c3f146f0_0_11"/>
          <p:cNvSpPr/>
          <p:nvPr/>
        </p:nvSpPr>
        <p:spPr>
          <a:xfrm>
            <a:off x="21300" y="0"/>
            <a:ext cx="7217700" cy="514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Light"/>
              <a:ea typeface="Catamaran Light"/>
              <a:cs typeface="Catamaran Light"/>
              <a:sym typeface="Catamaran Light"/>
            </a:endParaRPr>
          </a:p>
        </p:txBody>
      </p:sp>
      <p:sp>
        <p:nvSpPr>
          <p:cNvPr id="184" name="Google Shape;184;g291c3f146f0_0_11"/>
          <p:cNvSpPr txBox="1"/>
          <p:nvPr/>
        </p:nvSpPr>
        <p:spPr>
          <a:xfrm>
            <a:off x="550050" y="470400"/>
            <a:ext cx="6160200" cy="4202700"/>
          </a:xfrm>
          <a:prstGeom prst="rect">
            <a:avLst/>
          </a:prstGeom>
          <a:noFill/>
          <a:ln>
            <a:noFill/>
          </a:ln>
        </p:spPr>
        <p:txBody>
          <a:bodyPr spcFirstLastPara="1" wrap="square" lIns="91425" tIns="91425" rIns="91425" bIns="91425" anchor="t" anchorCtr="0">
            <a:noAutofit/>
          </a:bodyPr>
          <a:lstStyle/>
          <a:p>
            <a:pPr marL="457200" marR="0" lvl="0" indent="-336550" algn="l" rtl="0">
              <a:lnSpc>
                <a:spcPct val="115000"/>
              </a:lnSpc>
              <a:spcBef>
                <a:spcPts val="0"/>
              </a:spcBef>
              <a:spcAft>
                <a:spcPts val="0"/>
              </a:spcAft>
              <a:buClr>
                <a:schemeClr val="lt2"/>
              </a:buClr>
              <a:buSzPts val="1700"/>
              <a:buFont typeface="Catamaran"/>
              <a:buChar char="●"/>
            </a:pPr>
            <a:r>
              <a:rPr lang="es" sz="1700" b="0" i="0" u="none" strike="noStrike" cap="none">
                <a:solidFill>
                  <a:schemeClr val="lt2"/>
                </a:solidFill>
                <a:latin typeface="Catamaran"/>
                <a:ea typeface="Catamaran"/>
                <a:cs typeface="Catamaran"/>
                <a:sym typeface="Catamaran"/>
              </a:rPr>
              <a:t>3 periods of globalization (Friedman, 2005)</a:t>
            </a:r>
            <a:endParaRPr sz="1700" b="0" i="0" u="none" strike="noStrike" cap="none">
              <a:solidFill>
                <a:schemeClr val="lt2"/>
              </a:solidFill>
              <a:latin typeface="Catamaran"/>
              <a:ea typeface="Catamaran"/>
              <a:cs typeface="Catamaran"/>
              <a:sym typeface="Catamaran"/>
            </a:endParaRPr>
          </a:p>
          <a:p>
            <a:pPr marL="914400" marR="0" lvl="1" indent="-336550" algn="l" rtl="0">
              <a:lnSpc>
                <a:spcPct val="115000"/>
              </a:lnSpc>
              <a:spcBef>
                <a:spcPts val="0"/>
              </a:spcBef>
              <a:spcAft>
                <a:spcPts val="0"/>
              </a:spcAft>
              <a:buClr>
                <a:schemeClr val="lt2"/>
              </a:buClr>
              <a:buSzPts val="1700"/>
              <a:buFont typeface="Catamaran"/>
              <a:buChar char="○"/>
            </a:pPr>
            <a:r>
              <a:rPr lang="es" sz="1700" b="0" i="0" u="none" strike="noStrike" cap="none">
                <a:solidFill>
                  <a:schemeClr val="lt2"/>
                </a:solidFill>
                <a:latin typeface="Catamaran"/>
                <a:ea typeface="Catamaran"/>
                <a:cs typeface="Catamaran"/>
                <a:sym typeface="Catamaran"/>
              </a:rPr>
              <a:t>Globalization 1.0</a:t>
            </a:r>
            <a:endParaRPr sz="1700" b="0" i="0" u="none" strike="noStrike" cap="none">
              <a:solidFill>
                <a:schemeClr val="lt2"/>
              </a:solidFill>
              <a:latin typeface="Catamaran"/>
              <a:ea typeface="Catamaran"/>
              <a:cs typeface="Catamaran"/>
              <a:sym typeface="Catamaran"/>
            </a:endParaRPr>
          </a:p>
          <a:p>
            <a:pPr marL="1371600" marR="0" lvl="2" indent="-336550" algn="l" rtl="0">
              <a:lnSpc>
                <a:spcPct val="115000"/>
              </a:lnSpc>
              <a:spcBef>
                <a:spcPts val="0"/>
              </a:spcBef>
              <a:spcAft>
                <a:spcPts val="0"/>
              </a:spcAft>
              <a:buClr>
                <a:schemeClr val="lt2"/>
              </a:buClr>
              <a:buSzPts val="1700"/>
              <a:buFont typeface="Catamaran"/>
              <a:buChar char="■"/>
            </a:pPr>
            <a:r>
              <a:rPr lang="es" sz="1700" b="0" i="0" u="none" strike="noStrike" cap="none">
                <a:solidFill>
                  <a:schemeClr val="lt2"/>
                </a:solidFill>
                <a:latin typeface="Catamaran"/>
                <a:ea typeface="Catamaran"/>
                <a:cs typeface="Catamaran"/>
                <a:sym typeface="Catamaran"/>
              </a:rPr>
              <a:t>1492 to 1800</a:t>
            </a:r>
            <a:endParaRPr sz="1700" b="0" i="0" u="none" strike="noStrike" cap="none">
              <a:solidFill>
                <a:schemeClr val="lt2"/>
              </a:solidFill>
              <a:latin typeface="Catamaran"/>
              <a:ea typeface="Catamaran"/>
              <a:cs typeface="Catamaran"/>
              <a:sym typeface="Catamaran"/>
            </a:endParaRPr>
          </a:p>
          <a:p>
            <a:pPr marL="1371600" marR="0" lvl="2" indent="-336550" algn="l" rtl="0">
              <a:lnSpc>
                <a:spcPct val="115000"/>
              </a:lnSpc>
              <a:spcBef>
                <a:spcPts val="0"/>
              </a:spcBef>
              <a:spcAft>
                <a:spcPts val="0"/>
              </a:spcAft>
              <a:buClr>
                <a:schemeClr val="lt2"/>
              </a:buClr>
              <a:buSzPts val="1700"/>
              <a:buFont typeface="Catamaran"/>
              <a:buChar char="■"/>
            </a:pPr>
            <a:r>
              <a:rPr lang="es" sz="1700" b="0" i="0" u="none" strike="noStrike" cap="none">
                <a:solidFill>
                  <a:schemeClr val="lt2"/>
                </a:solidFill>
                <a:latin typeface="Catamaran"/>
                <a:ea typeface="Catamaran"/>
                <a:cs typeface="Catamaran"/>
                <a:sym typeface="Catamaran"/>
              </a:rPr>
              <a:t>globalizing for resources and imperial conquest</a:t>
            </a:r>
            <a:endParaRPr sz="1700" b="0" i="0" u="none" strike="noStrike" cap="none">
              <a:solidFill>
                <a:schemeClr val="lt2"/>
              </a:solidFill>
              <a:latin typeface="Catamaran"/>
              <a:ea typeface="Catamaran"/>
              <a:cs typeface="Catamaran"/>
              <a:sym typeface="Catamaran"/>
            </a:endParaRPr>
          </a:p>
          <a:p>
            <a:pPr marL="1371600" marR="0" lvl="2" indent="-336550" algn="l" rtl="0">
              <a:lnSpc>
                <a:spcPct val="115000"/>
              </a:lnSpc>
              <a:spcBef>
                <a:spcPts val="0"/>
              </a:spcBef>
              <a:spcAft>
                <a:spcPts val="0"/>
              </a:spcAft>
              <a:buClr>
                <a:schemeClr val="lt2"/>
              </a:buClr>
              <a:buSzPts val="1700"/>
              <a:buFont typeface="Catamaran"/>
              <a:buChar char="■"/>
            </a:pPr>
            <a:r>
              <a:rPr lang="es" sz="1700" b="0" i="0" u="none" strike="noStrike" cap="none">
                <a:solidFill>
                  <a:schemeClr val="lt2"/>
                </a:solidFill>
                <a:latin typeface="Catamaran"/>
                <a:ea typeface="Catamaran"/>
                <a:cs typeface="Catamaran"/>
                <a:sym typeface="Catamaran"/>
              </a:rPr>
              <a:t>dynamic force: countries globalizing</a:t>
            </a:r>
            <a:endParaRPr sz="1700" b="0" i="0" u="none" strike="noStrike" cap="none">
              <a:solidFill>
                <a:schemeClr val="lt2"/>
              </a:solidFill>
              <a:latin typeface="Catamaran"/>
              <a:ea typeface="Catamaran"/>
              <a:cs typeface="Catamaran"/>
              <a:sym typeface="Catamaran"/>
            </a:endParaRPr>
          </a:p>
          <a:p>
            <a:pPr marL="914400" marR="0" lvl="1" indent="-336550" algn="l" rtl="0">
              <a:lnSpc>
                <a:spcPct val="115000"/>
              </a:lnSpc>
              <a:spcBef>
                <a:spcPts val="0"/>
              </a:spcBef>
              <a:spcAft>
                <a:spcPts val="0"/>
              </a:spcAft>
              <a:buClr>
                <a:schemeClr val="lt2"/>
              </a:buClr>
              <a:buSzPts val="1700"/>
              <a:buFont typeface="Catamaran"/>
              <a:buChar char="○"/>
            </a:pPr>
            <a:r>
              <a:rPr lang="es" sz="1700" b="0" i="0" u="none" strike="noStrike" cap="none">
                <a:solidFill>
                  <a:schemeClr val="lt2"/>
                </a:solidFill>
                <a:latin typeface="Catamaran"/>
                <a:ea typeface="Catamaran"/>
                <a:cs typeface="Catamaran"/>
                <a:sym typeface="Catamaran"/>
              </a:rPr>
              <a:t>Globalization 2.0</a:t>
            </a:r>
            <a:endParaRPr sz="1700" b="0" i="0" u="none" strike="noStrike" cap="none">
              <a:solidFill>
                <a:schemeClr val="lt2"/>
              </a:solidFill>
              <a:latin typeface="Catamaran"/>
              <a:ea typeface="Catamaran"/>
              <a:cs typeface="Catamaran"/>
              <a:sym typeface="Catamaran"/>
            </a:endParaRPr>
          </a:p>
          <a:p>
            <a:pPr marL="1371600" marR="0" lvl="2" indent="-336550" algn="l" rtl="0">
              <a:lnSpc>
                <a:spcPct val="115000"/>
              </a:lnSpc>
              <a:spcBef>
                <a:spcPts val="0"/>
              </a:spcBef>
              <a:spcAft>
                <a:spcPts val="0"/>
              </a:spcAft>
              <a:buClr>
                <a:schemeClr val="lt2"/>
              </a:buClr>
              <a:buSzPts val="1700"/>
              <a:buFont typeface="Catamaran"/>
              <a:buChar char="■"/>
            </a:pPr>
            <a:r>
              <a:rPr lang="es" sz="1700" b="0" i="0" u="none" strike="noStrike" cap="none">
                <a:solidFill>
                  <a:schemeClr val="lt2"/>
                </a:solidFill>
                <a:latin typeface="Catamaran"/>
                <a:ea typeface="Catamaran"/>
                <a:cs typeface="Catamaran"/>
                <a:sym typeface="Catamaran"/>
              </a:rPr>
              <a:t>1800 to 2000</a:t>
            </a:r>
            <a:endParaRPr sz="1700" b="0" i="0" u="none" strike="noStrike" cap="none">
              <a:solidFill>
                <a:schemeClr val="lt2"/>
              </a:solidFill>
              <a:latin typeface="Catamaran"/>
              <a:ea typeface="Catamaran"/>
              <a:cs typeface="Catamaran"/>
              <a:sym typeface="Catamaran"/>
            </a:endParaRPr>
          </a:p>
          <a:p>
            <a:pPr marL="1371600" marR="0" lvl="2" indent="-336550" algn="l" rtl="0">
              <a:lnSpc>
                <a:spcPct val="115000"/>
              </a:lnSpc>
              <a:spcBef>
                <a:spcPts val="0"/>
              </a:spcBef>
              <a:spcAft>
                <a:spcPts val="0"/>
              </a:spcAft>
              <a:buClr>
                <a:schemeClr val="lt2"/>
              </a:buClr>
              <a:buSzPts val="1700"/>
              <a:buFont typeface="Catamaran"/>
              <a:buChar char="■"/>
            </a:pPr>
            <a:r>
              <a:rPr lang="es" sz="1700" b="0" i="0" u="none" strike="noStrike" cap="none">
                <a:solidFill>
                  <a:schemeClr val="lt2"/>
                </a:solidFill>
                <a:latin typeface="Catamaran"/>
                <a:ea typeface="Catamaran"/>
                <a:cs typeface="Catamaran"/>
                <a:sym typeface="Catamaran"/>
              </a:rPr>
              <a:t>companies globalizing for markets and labor</a:t>
            </a:r>
            <a:endParaRPr sz="1700" b="0" i="0" u="none" strike="noStrike" cap="none">
              <a:solidFill>
                <a:schemeClr val="lt2"/>
              </a:solidFill>
              <a:latin typeface="Catamaran"/>
              <a:ea typeface="Catamaran"/>
              <a:cs typeface="Catamaran"/>
              <a:sym typeface="Catamaran"/>
            </a:endParaRPr>
          </a:p>
          <a:p>
            <a:pPr marL="914400" marR="0" lvl="1" indent="-336550" algn="l" rtl="0">
              <a:lnSpc>
                <a:spcPct val="115000"/>
              </a:lnSpc>
              <a:spcBef>
                <a:spcPts val="0"/>
              </a:spcBef>
              <a:spcAft>
                <a:spcPts val="0"/>
              </a:spcAft>
              <a:buClr>
                <a:schemeClr val="lt2"/>
              </a:buClr>
              <a:buSzPts val="1700"/>
              <a:buFont typeface="Catamaran"/>
              <a:buChar char="○"/>
            </a:pPr>
            <a:r>
              <a:rPr lang="es" sz="1700" b="0" i="0" u="none" strike="noStrike" cap="none">
                <a:solidFill>
                  <a:schemeClr val="lt2"/>
                </a:solidFill>
                <a:latin typeface="Catamaran"/>
                <a:ea typeface="Catamaran"/>
                <a:cs typeface="Catamaran"/>
                <a:sym typeface="Catamaran"/>
              </a:rPr>
              <a:t>Globalization 3.0</a:t>
            </a:r>
            <a:endParaRPr sz="1700" b="0" i="0" u="none" strike="noStrike" cap="none">
              <a:solidFill>
                <a:schemeClr val="lt2"/>
              </a:solidFill>
              <a:latin typeface="Catamaran"/>
              <a:ea typeface="Catamaran"/>
              <a:cs typeface="Catamaran"/>
              <a:sym typeface="Catamaran"/>
            </a:endParaRPr>
          </a:p>
          <a:p>
            <a:pPr marL="1371600" marR="0" lvl="2" indent="-336550" algn="l" rtl="0">
              <a:lnSpc>
                <a:spcPct val="115000"/>
              </a:lnSpc>
              <a:spcBef>
                <a:spcPts val="0"/>
              </a:spcBef>
              <a:spcAft>
                <a:spcPts val="0"/>
              </a:spcAft>
              <a:buClr>
                <a:schemeClr val="lt2"/>
              </a:buClr>
              <a:buSzPts val="1700"/>
              <a:buFont typeface="Catamaran"/>
              <a:buChar char="■"/>
            </a:pPr>
            <a:r>
              <a:rPr lang="es" sz="1700" b="0" i="0" u="none" strike="noStrike" cap="none">
                <a:solidFill>
                  <a:schemeClr val="lt2"/>
                </a:solidFill>
                <a:latin typeface="Catamaran"/>
                <a:ea typeface="Catamaran"/>
                <a:cs typeface="Catamaran"/>
                <a:sym typeface="Catamaran"/>
              </a:rPr>
              <a:t>starting with 2000s</a:t>
            </a:r>
            <a:endParaRPr sz="1700" b="0" i="0" u="none" strike="noStrike" cap="none">
              <a:solidFill>
                <a:schemeClr val="lt2"/>
              </a:solidFill>
              <a:latin typeface="Catamaran"/>
              <a:ea typeface="Catamaran"/>
              <a:cs typeface="Catamaran"/>
              <a:sym typeface="Catamaran"/>
            </a:endParaRPr>
          </a:p>
          <a:p>
            <a:pPr marL="1371600" marR="0" lvl="2" indent="-336550" algn="l" rtl="0">
              <a:lnSpc>
                <a:spcPct val="115000"/>
              </a:lnSpc>
              <a:spcBef>
                <a:spcPts val="0"/>
              </a:spcBef>
              <a:spcAft>
                <a:spcPts val="0"/>
              </a:spcAft>
              <a:buClr>
                <a:schemeClr val="lt2"/>
              </a:buClr>
              <a:buSzPts val="1700"/>
              <a:buFont typeface="Catamaran"/>
              <a:buChar char="■"/>
            </a:pPr>
            <a:r>
              <a:rPr lang="es" sz="1700" b="0" i="0" u="none" strike="noStrike" cap="none">
                <a:solidFill>
                  <a:schemeClr val="lt2"/>
                </a:solidFill>
                <a:latin typeface="Catamaran"/>
                <a:ea typeface="Catamaran"/>
                <a:cs typeface="Catamaran"/>
                <a:sym typeface="Catamaran"/>
              </a:rPr>
              <a:t>individuals and small groups globalizing</a:t>
            </a:r>
            <a:endParaRPr sz="1700" b="0" i="0" u="none" strike="noStrike" cap="none">
              <a:solidFill>
                <a:schemeClr val="lt2"/>
              </a:solidFill>
              <a:latin typeface="Catamaran"/>
              <a:ea typeface="Catamaran"/>
              <a:cs typeface="Catamaran"/>
              <a:sym typeface="Catamaran"/>
            </a:endParaRPr>
          </a:p>
          <a:p>
            <a:pPr marL="1371600" marR="0" lvl="2" indent="-336550" algn="l" rtl="0">
              <a:lnSpc>
                <a:spcPct val="115000"/>
              </a:lnSpc>
              <a:spcBef>
                <a:spcPts val="0"/>
              </a:spcBef>
              <a:spcAft>
                <a:spcPts val="0"/>
              </a:spcAft>
              <a:buClr>
                <a:schemeClr val="lt2"/>
              </a:buClr>
              <a:buSzPts val="1700"/>
              <a:buFont typeface="Catamaran"/>
              <a:buChar char="■"/>
            </a:pPr>
            <a:r>
              <a:rPr lang="es" sz="1700" b="0" i="0" u="none" strike="noStrike" cap="none">
                <a:solidFill>
                  <a:schemeClr val="lt2"/>
                </a:solidFill>
                <a:latin typeface="Catamaran"/>
                <a:ea typeface="Catamaran"/>
                <a:cs typeface="Catamaran"/>
                <a:sym typeface="Catamaran"/>
              </a:rPr>
              <a:t>driven by non-Western people</a:t>
            </a:r>
            <a:endParaRPr sz="1700" b="0" i="0" u="none" strike="noStrike" cap="none">
              <a:solidFill>
                <a:schemeClr val="lt2"/>
              </a:solidFill>
              <a:latin typeface="Catamaran"/>
              <a:ea typeface="Catamaran"/>
              <a:cs typeface="Catamaran"/>
              <a:sym typeface="Catamaran"/>
            </a:endParaRPr>
          </a:p>
          <a:p>
            <a:pPr marL="914400" marR="0" lvl="1" indent="-336550" algn="l" rtl="0">
              <a:lnSpc>
                <a:spcPct val="115000"/>
              </a:lnSpc>
              <a:spcBef>
                <a:spcPts val="0"/>
              </a:spcBef>
              <a:spcAft>
                <a:spcPts val="0"/>
              </a:spcAft>
              <a:buClr>
                <a:schemeClr val="lt2"/>
              </a:buClr>
              <a:buSzPts val="1700"/>
              <a:buFont typeface="Catamaran"/>
              <a:buChar char="○"/>
            </a:pPr>
            <a:r>
              <a:rPr lang="es" sz="1700" b="0" i="0" u="none" strike="noStrike" cap="none">
                <a:solidFill>
                  <a:schemeClr val="lt2"/>
                </a:solidFill>
                <a:latin typeface="Catamaran"/>
                <a:ea typeface="Catamaran"/>
                <a:cs typeface="Catamaran"/>
                <a:sym typeface="Catamaran"/>
              </a:rPr>
              <a:t>Globalization 4.0 (World Economic Forum, 2019)</a:t>
            </a:r>
            <a:endParaRPr sz="1700" b="0" i="0" u="none" strike="noStrike" cap="none">
              <a:solidFill>
                <a:schemeClr val="lt2"/>
              </a:solidFill>
              <a:latin typeface="Catamaran"/>
              <a:ea typeface="Catamaran"/>
              <a:cs typeface="Catamaran"/>
              <a:sym typeface="Catamaran"/>
            </a:endParaRPr>
          </a:p>
          <a:p>
            <a:pPr marL="1371600" marR="0" lvl="0" indent="0" algn="l" rtl="0">
              <a:lnSpc>
                <a:spcPct val="115000"/>
              </a:lnSpc>
              <a:spcBef>
                <a:spcPts val="0"/>
              </a:spcBef>
              <a:spcAft>
                <a:spcPts val="0"/>
              </a:spcAft>
              <a:buClr>
                <a:srgbClr val="000000"/>
              </a:buClr>
              <a:buSzPts val="1700"/>
              <a:buFont typeface="Arial"/>
              <a:buNone/>
            </a:pPr>
            <a:endParaRPr sz="1700" b="0" i="0" u="none" strike="noStrike" cap="none">
              <a:solidFill>
                <a:schemeClr val="lt2"/>
              </a:solidFill>
              <a:latin typeface="Catamaran"/>
              <a:ea typeface="Catamaran"/>
              <a:cs typeface="Catamaran"/>
              <a:sym typeface="Catamaran"/>
            </a:endParaRPr>
          </a:p>
          <a:p>
            <a:pPr marL="1371600" marR="0" lvl="0" indent="0" algn="l" rtl="0">
              <a:lnSpc>
                <a:spcPct val="115000"/>
              </a:lnSpc>
              <a:spcBef>
                <a:spcPts val="0"/>
              </a:spcBef>
              <a:spcAft>
                <a:spcPts val="0"/>
              </a:spcAft>
              <a:buClr>
                <a:srgbClr val="000000"/>
              </a:buClr>
              <a:buSzPts val="1700"/>
              <a:buFont typeface="Arial"/>
              <a:buNone/>
            </a:pPr>
            <a:endParaRPr sz="1700" b="0" i="0" u="none" strike="noStrike" cap="none">
              <a:solidFill>
                <a:schemeClr val="lt2"/>
              </a:solidFill>
              <a:latin typeface="Catamaran"/>
              <a:ea typeface="Catamaran"/>
              <a:cs typeface="Catamaran"/>
              <a:sym typeface="Catamaran"/>
            </a:endParaRPr>
          </a:p>
          <a:p>
            <a:pPr marL="0" marR="0" lvl="0" indent="0" algn="l" rtl="0">
              <a:lnSpc>
                <a:spcPct val="115000"/>
              </a:lnSpc>
              <a:spcBef>
                <a:spcPts val="0"/>
              </a:spcBef>
              <a:spcAft>
                <a:spcPts val="0"/>
              </a:spcAft>
              <a:buClr>
                <a:srgbClr val="000000"/>
              </a:buClr>
              <a:buSzPts val="1700"/>
              <a:buFont typeface="Arial"/>
              <a:buNone/>
            </a:pPr>
            <a:endParaRPr sz="1700" b="0" i="0" u="none" strike="noStrike" cap="none">
              <a:solidFill>
                <a:schemeClr val="lt2"/>
              </a:solidFill>
              <a:latin typeface="Catamaran"/>
              <a:ea typeface="Catamaran"/>
              <a:cs typeface="Catamaran"/>
              <a:sym typeface="Catamaran"/>
            </a:endParaRPr>
          </a:p>
          <a:p>
            <a:pPr marL="0" marR="0" lvl="0" indent="0" algn="l" rtl="0">
              <a:lnSpc>
                <a:spcPct val="115000"/>
              </a:lnSpc>
              <a:spcBef>
                <a:spcPts val="0"/>
              </a:spcBef>
              <a:spcAft>
                <a:spcPts val="0"/>
              </a:spcAft>
              <a:buClr>
                <a:srgbClr val="000000"/>
              </a:buClr>
              <a:buSzPts val="1700"/>
              <a:buFont typeface="Arial"/>
              <a:buNone/>
            </a:pPr>
            <a:endParaRPr sz="1700" b="0" i="0" u="none" strike="noStrike" cap="none">
              <a:solidFill>
                <a:schemeClr val="lt2"/>
              </a:solidFill>
              <a:latin typeface="Catamaran"/>
              <a:ea typeface="Catamaran"/>
              <a:cs typeface="Catamaran"/>
              <a:sym typeface="Catamaran"/>
            </a:endParaRPr>
          </a:p>
          <a:p>
            <a:pPr marL="1371600" marR="0" lvl="0" indent="0" algn="l" rtl="0">
              <a:lnSpc>
                <a:spcPct val="115000"/>
              </a:lnSpc>
              <a:spcBef>
                <a:spcPts val="0"/>
              </a:spcBef>
              <a:spcAft>
                <a:spcPts val="0"/>
              </a:spcAft>
              <a:buClr>
                <a:srgbClr val="000000"/>
              </a:buClr>
              <a:buSzPts val="1700"/>
              <a:buFont typeface="Arial"/>
              <a:buNone/>
            </a:pPr>
            <a:endParaRPr sz="1700" b="0" i="0" u="none" strike="noStrike" cap="none">
              <a:solidFill>
                <a:schemeClr val="lt2"/>
              </a:solidFill>
              <a:latin typeface="Catamaran"/>
              <a:ea typeface="Catamaran"/>
              <a:cs typeface="Catamaran"/>
              <a:sym typeface="Catamaran"/>
            </a:endParaRPr>
          </a:p>
          <a:p>
            <a:pPr marL="1371600" marR="0" lvl="0" indent="457200" algn="l" rtl="0">
              <a:lnSpc>
                <a:spcPct val="115000"/>
              </a:lnSpc>
              <a:spcBef>
                <a:spcPts val="0"/>
              </a:spcBef>
              <a:spcAft>
                <a:spcPts val="0"/>
              </a:spcAft>
              <a:buClr>
                <a:srgbClr val="000000"/>
              </a:buClr>
              <a:buSzPts val="1700"/>
              <a:buFont typeface="Arial"/>
              <a:buNone/>
            </a:pPr>
            <a:endParaRPr sz="1700" b="0" i="0" u="none" strike="noStrike" cap="none">
              <a:solidFill>
                <a:schemeClr val="lt2"/>
              </a:solidFill>
              <a:latin typeface="Catamaran"/>
              <a:ea typeface="Catamaran"/>
              <a:cs typeface="Catamaran"/>
              <a:sym typeface="Catamaran"/>
            </a:endParaRPr>
          </a:p>
          <a:p>
            <a:pPr marL="0" marR="0" lvl="0" indent="0" algn="l" rtl="0">
              <a:lnSpc>
                <a:spcPct val="115000"/>
              </a:lnSpc>
              <a:spcBef>
                <a:spcPts val="0"/>
              </a:spcBef>
              <a:spcAft>
                <a:spcPts val="0"/>
              </a:spcAft>
              <a:buClr>
                <a:srgbClr val="000000"/>
              </a:buClr>
              <a:buSzPts val="1700"/>
              <a:buFont typeface="Arial"/>
              <a:buNone/>
            </a:pPr>
            <a:endParaRPr sz="1700" b="0" i="0" u="none" strike="noStrike" cap="none">
              <a:solidFill>
                <a:schemeClr val="lt2"/>
              </a:solidFill>
              <a:latin typeface="Catamaran"/>
              <a:ea typeface="Catamaran"/>
              <a:cs typeface="Catamaran"/>
              <a:sym typeface="Catamaran"/>
            </a:endParaRPr>
          </a:p>
          <a:p>
            <a:pPr marL="0" marR="0" lvl="0" indent="0" algn="l" rtl="0">
              <a:lnSpc>
                <a:spcPct val="115000"/>
              </a:lnSpc>
              <a:spcBef>
                <a:spcPts val="0"/>
              </a:spcBef>
              <a:spcAft>
                <a:spcPts val="0"/>
              </a:spcAft>
              <a:buClr>
                <a:srgbClr val="000000"/>
              </a:buClr>
              <a:buSzPts val="1700"/>
              <a:buFont typeface="Arial"/>
              <a:buNone/>
            </a:pPr>
            <a:endParaRPr sz="1700" b="0" i="0" u="none" strike="noStrike" cap="none">
              <a:solidFill>
                <a:schemeClr val="lt2"/>
              </a:solidFill>
              <a:latin typeface="Catamaran"/>
              <a:ea typeface="Catamaran"/>
              <a:cs typeface="Catamaran"/>
              <a:sym typeface="Catamaran"/>
            </a:endParaRPr>
          </a:p>
        </p:txBody>
      </p:sp>
      <p:sp>
        <p:nvSpPr>
          <p:cNvPr id="185" name="Google Shape;185;g291c3f146f0_0_11"/>
          <p:cNvSpPr txBox="1">
            <a:spLocks noGrp="1"/>
          </p:cNvSpPr>
          <p:nvPr>
            <p:ph type="ctrTitle" idx="4294967295"/>
          </p:nvPr>
        </p:nvSpPr>
        <p:spPr>
          <a:xfrm rot="5400000">
            <a:off x="5882475" y="2449228"/>
            <a:ext cx="4519200" cy="48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s" sz="2800" b="1" i="0" u="none" strike="noStrike" cap="none">
                <a:solidFill>
                  <a:schemeClr val="dk1"/>
                </a:solidFill>
                <a:latin typeface="Livvic"/>
                <a:ea typeface="Livvic"/>
                <a:cs typeface="Livvic"/>
                <a:sym typeface="Livvic"/>
              </a:rPr>
              <a:t>0</a:t>
            </a:r>
            <a:r>
              <a:rPr lang="es"/>
              <a:t>2</a:t>
            </a:r>
            <a:r>
              <a:rPr lang="es" sz="2800" b="1" i="0" u="none" strike="noStrike" cap="none">
                <a:solidFill>
                  <a:schemeClr val="dk1"/>
                </a:solidFill>
                <a:latin typeface="Livvic"/>
                <a:ea typeface="Livvic"/>
                <a:cs typeface="Livvic"/>
                <a:sym typeface="Livvic"/>
              </a:rPr>
              <a:t> </a:t>
            </a:r>
            <a:r>
              <a:rPr lang="es"/>
              <a:t>HISTORICAL BACKGROUND </a:t>
            </a:r>
            <a:endParaRPr sz="2800" b="1" i="0" u="none" strike="noStrike" cap="none">
              <a:solidFill>
                <a:schemeClr val="dk1"/>
              </a:solidFill>
              <a:latin typeface="Livvic"/>
              <a:ea typeface="Livvic"/>
              <a:cs typeface="Livvic"/>
              <a:sym typeface="Livvic"/>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71"/>
          <p:cNvPicPr preferRelativeResize="0"/>
          <p:nvPr/>
        </p:nvPicPr>
        <p:blipFill rotWithShape="1">
          <a:blip r:embed="rId3">
            <a:alphaModFix/>
          </a:blip>
          <a:srcRect l="39" r="39"/>
          <a:stretch/>
        </p:blipFill>
        <p:spPr>
          <a:xfrm>
            <a:off x="1634401" y="0"/>
            <a:ext cx="4274874" cy="2849952"/>
          </a:xfrm>
          <a:prstGeom prst="rect">
            <a:avLst/>
          </a:prstGeom>
          <a:noFill/>
          <a:ln>
            <a:noFill/>
          </a:ln>
        </p:spPr>
      </p:pic>
      <p:sp>
        <p:nvSpPr>
          <p:cNvPr id="191" name="Google Shape;191;p71"/>
          <p:cNvSpPr/>
          <p:nvPr/>
        </p:nvSpPr>
        <p:spPr>
          <a:xfrm>
            <a:off x="1634400" y="2849950"/>
            <a:ext cx="4275000" cy="229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71"/>
          <p:cNvSpPr txBox="1">
            <a:spLocks noGrp="1"/>
          </p:cNvSpPr>
          <p:nvPr>
            <p:ph type="subTitle" idx="1"/>
          </p:nvPr>
        </p:nvSpPr>
        <p:spPr>
          <a:xfrm>
            <a:off x="1634400" y="2859925"/>
            <a:ext cx="4275000" cy="20718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chemeClr val="lt1"/>
              </a:buClr>
              <a:buSzPts val="1700"/>
              <a:buChar char="-"/>
            </a:pPr>
            <a:r>
              <a:rPr lang="es" sz="1700">
                <a:solidFill>
                  <a:schemeClr val="lt1"/>
                </a:solidFill>
              </a:rPr>
              <a:t>British Sociologist (*1938)</a:t>
            </a:r>
            <a:endParaRPr sz="1700">
              <a:solidFill>
                <a:schemeClr val="lt1"/>
              </a:solidFill>
            </a:endParaRPr>
          </a:p>
          <a:p>
            <a:pPr marL="457200" lvl="0" indent="-336550" algn="l" rtl="0">
              <a:lnSpc>
                <a:spcPct val="115000"/>
              </a:lnSpc>
              <a:spcBef>
                <a:spcPts val="0"/>
              </a:spcBef>
              <a:spcAft>
                <a:spcPts val="0"/>
              </a:spcAft>
              <a:buClr>
                <a:schemeClr val="lt1"/>
              </a:buClr>
              <a:buSzPts val="1700"/>
              <a:buChar char="-"/>
            </a:pPr>
            <a:r>
              <a:rPr lang="es" sz="1700">
                <a:solidFill>
                  <a:schemeClr val="lt1"/>
                </a:solidFill>
              </a:rPr>
              <a:t>“the intensification of worldwide social relations which link distant localities in such a way that local happenings are shaped by events occurring many miles away and vice versa” (Giddens,1990,64)</a:t>
            </a:r>
            <a:endParaRPr sz="1700">
              <a:solidFill>
                <a:schemeClr val="lt1"/>
              </a:solidFill>
            </a:endParaRPr>
          </a:p>
          <a:p>
            <a:pPr marL="457200" lvl="0" indent="-336550" algn="l" rtl="0">
              <a:lnSpc>
                <a:spcPct val="115000"/>
              </a:lnSpc>
              <a:spcBef>
                <a:spcPts val="0"/>
              </a:spcBef>
              <a:spcAft>
                <a:spcPts val="0"/>
              </a:spcAft>
              <a:buClr>
                <a:schemeClr val="lt1"/>
              </a:buClr>
              <a:buSzPts val="1700"/>
              <a:buChar char="-"/>
            </a:pPr>
            <a:r>
              <a:rPr lang="es" sz="1700">
                <a:solidFill>
                  <a:schemeClr val="lt1"/>
                </a:solidFill>
              </a:rPr>
              <a:t>risk consciousness &amp; detraditionalization</a:t>
            </a:r>
            <a:endParaRPr sz="1700">
              <a:solidFill>
                <a:schemeClr val="lt1"/>
              </a:solidFill>
            </a:endParaRPr>
          </a:p>
        </p:txBody>
      </p:sp>
      <p:sp>
        <p:nvSpPr>
          <p:cNvPr id="193" name="Google Shape;193;p71"/>
          <p:cNvSpPr txBox="1">
            <a:spLocks noGrp="1"/>
          </p:cNvSpPr>
          <p:nvPr>
            <p:ph type="ctrTitle"/>
          </p:nvPr>
        </p:nvSpPr>
        <p:spPr>
          <a:xfrm rot="5400000">
            <a:off x="5858775" y="2467375"/>
            <a:ext cx="4555500" cy="48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s"/>
              <a:t>03 CONTEMPORARY THEORISTS</a:t>
            </a:r>
            <a:endParaRPr/>
          </a:p>
        </p:txBody>
      </p:sp>
      <p:sp>
        <p:nvSpPr>
          <p:cNvPr id="194" name="Google Shape;194;p71"/>
          <p:cNvSpPr/>
          <p:nvPr/>
        </p:nvSpPr>
        <p:spPr>
          <a:xfrm rot="10800000" flipH="1">
            <a:off x="-3588575" y="311825"/>
            <a:ext cx="7215000" cy="207300"/>
          </a:xfrm>
          <a:prstGeom prst="rect">
            <a:avLst/>
          </a:prstGeom>
          <a:solidFill>
            <a:schemeClr val="dk2">
              <a:alpha val="6078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71"/>
          <p:cNvSpPr txBox="1"/>
          <p:nvPr/>
        </p:nvSpPr>
        <p:spPr>
          <a:xfrm>
            <a:off x="1634400" y="217775"/>
            <a:ext cx="2457600" cy="15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chemeClr val="lt1"/>
                </a:solidFill>
                <a:latin typeface="Livvic"/>
                <a:ea typeface="Livvic"/>
                <a:cs typeface="Livvic"/>
                <a:sym typeface="Livvic"/>
              </a:rPr>
              <a:t>ANTHONY GIDDENS</a:t>
            </a:r>
            <a:endParaRPr b="1">
              <a:solidFill>
                <a:schemeClr val="lt1"/>
              </a:solidFill>
              <a:latin typeface="Livvic"/>
              <a:ea typeface="Livvic"/>
              <a:cs typeface="Livvic"/>
              <a:sym typeface="Livvic"/>
            </a:endParaRPr>
          </a:p>
        </p:txBody>
      </p:sp>
      <p:sp>
        <p:nvSpPr>
          <p:cNvPr id="196" name="Google Shape;196;p71"/>
          <p:cNvSpPr txBox="1"/>
          <p:nvPr/>
        </p:nvSpPr>
        <p:spPr>
          <a:xfrm>
            <a:off x="1695250" y="2489875"/>
            <a:ext cx="11685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
                <a:solidFill>
                  <a:schemeClr val="dk2"/>
                </a:solidFill>
                <a:latin typeface="Catamaran Light"/>
                <a:ea typeface="Catamaran Light"/>
                <a:cs typeface="Catamaran Light"/>
                <a:sym typeface="Catamaran Light"/>
              </a:rPr>
              <a:t>Source: https://www.timeshighereducation.com/news/lord-giddens-accidental-academic-who-reached-top</a:t>
            </a:r>
            <a:endParaRPr sz="300">
              <a:solidFill>
                <a:schemeClr val="dk2"/>
              </a:solidFill>
              <a:latin typeface="Catamaran Light"/>
              <a:ea typeface="Catamaran Light"/>
              <a:cs typeface="Catamaran Light"/>
              <a:sym typeface="Catamaran Light"/>
            </a:endParaRP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926898d14d_0_7"/>
          <p:cNvSpPr/>
          <p:nvPr/>
        </p:nvSpPr>
        <p:spPr>
          <a:xfrm>
            <a:off x="1620075" y="2432900"/>
            <a:ext cx="4923600" cy="2768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g2926898d14d_0_7"/>
          <p:cNvSpPr txBox="1">
            <a:spLocks noGrp="1"/>
          </p:cNvSpPr>
          <p:nvPr>
            <p:ph type="subTitle" idx="1"/>
          </p:nvPr>
        </p:nvSpPr>
        <p:spPr>
          <a:xfrm>
            <a:off x="1620075" y="2394600"/>
            <a:ext cx="4923600" cy="23946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chemeClr val="lt1"/>
              </a:buClr>
              <a:buSzPts val="1700"/>
              <a:buChar char="-"/>
            </a:pPr>
            <a:r>
              <a:rPr lang="es" sz="1700">
                <a:solidFill>
                  <a:schemeClr val="lt1"/>
                </a:solidFill>
              </a:rPr>
              <a:t>German sociologist</a:t>
            </a:r>
            <a:endParaRPr sz="1700">
              <a:solidFill>
                <a:schemeClr val="lt1"/>
              </a:solidFill>
            </a:endParaRPr>
          </a:p>
          <a:p>
            <a:pPr marL="457200" lvl="0" indent="-336550" algn="l" rtl="0">
              <a:spcBef>
                <a:spcPts val="0"/>
              </a:spcBef>
              <a:spcAft>
                <a:spcPts val="0"/>
              </a:spcAft>
              <a:buClr>
                <a:schemeClr val="lt1"/>
              </a:buClr>
              <a:buSzPts val="1700"/>
              <a:buChar char="-"/>
            </a:pPr>
            <a:r>
              <a:rPr lang="es" sz="1700">
                <a:solidFill>
                  <a:schemeClr val="lt1"/>
                </a:solidFill>
              </a:rPr>
              <a:t>…the advent of globalization challenges the territoriality and sovereignty of the nation-state, reduces the authority of the state and its citizens to act unilaterally or independently, and compromises economic sovereignty by forcing states to act in ways and adopt policies broadly commensurate with the whims of highly mobile capital”(Jarvis, 2008 5)</a:t>
            </a:r>
            <a:endParaRPr sz="1700">
              <a:solidFill>
                <a:schemeClr val="lt1"/>
              </a:solidFill>
            </a:endParaRPr>
          </a:p>
        </p:txBody>
      </p:sp>
      <p:sp>
        <p:nvSpPr>
          <p:cNvPr id="203" name="Google Shape;203;g2926898d14d_0_7"/>
          <p:cNvSpPr txBox="1">
            <a:spLocks noGrp="1"/>
          </p:cNvSpPr>
          <p:nvPr>
            <p:ph type="ctrTitle"/>
          </p:nvPr>
        </p:nvSpPr>
        <p:spPr>
          <a:xfrm rot="5400000">
            <a:off x="5858775" y="2467375"/>
            <a:ext cx="4555500" cy="48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s"/>
              <a:t>03 CONTEMPORARY THEORISTS</a:t>
            </a:r>
            <a:endParaRPr/>
          </a:p>
        </p:txBody>
      </p:sp>
      <p:pic>
        <p:nvPicPr>
          <p:cNvPr id="204" name="Google Shape;204;g2926898d14d_0_7"/>
          <p:cNvPicPr preferRelativeResize="0"/>
          <p:nvPr/>
        </p:nvPicPr>
        <p:blipFill rotWithShape="1">
          <a:blip r:embed="rId3">
            <a:alphaModFix/>
          </a:blip>
          <a:srcRect b="17191"/>
          <a:stretch/>
        </p:blipFill>
        <p:spPr>
          <a:xfrm>
            <a:off x="1620000" y="0"/>
            <a:ext cx="4923750" cy="2531125"/>
          </a:xfrm>
          <a:prstGeom prst="rect">
            <a:avLst/>
          </a:prstGeom>
          <a:noFill/>
          <a:ln>
            <a:noFill/>
          </a:ln>
        </p:spPr>
      </p:pic>
      <p:sp>
        <p:nvSpPr>
          <p:cNvPr id="205" name="Google Shape;205;g2926898d14d_0_7"/>
          <p:cNvSpPr/>
          <p:nvPr/>
        </p:nvSpPr>
        <p:spPr>
          <a:xfrm rot="10800000" flipH="1">
            <a:off x="-3588575" y="311825"/>
            <a:ext cx="7215000" cy="207300"/>
          </a:xfrm>
          <a:prstGeom prst="rect">
            <a:avLst/>
          </a:prstGeom>
          <a:solidFill>
            <a:schemeClr val="dk2">
              <a:alpha val="6078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g2926898d14d_0_7"/>
          <p:cNvSpPr txBox="1"/>
          <p:nvPr/>
        </p:nvSpPr>
        <p:spPr>
          <a:xfrm>
            <a:off x="1634400" y="217775"/>
            <a:ext cx="2457600" cy="15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chemeClr val="lt1"/>
                </a:solidFill>
                <a:latin typeface="Livvic"/>
                <a:ea typeface="Livvic"/>
                <a:cs typeface="Livvic"/>
                <a:sym typeface="Livvic"/>
              </a:rPr>
              <a:t>Ulrich Beck</a:t>
            </a:r>
            <a:endParaRPr b="1">
              <a:solidFill>
                <a:schemeClr val="lt1"/>
              </a:solidFill>
              <a:latin typeface="Livvic"/>
              <a:ea typeface="Livvic"/>
              <a:cs typeface="Livvic"/>
              <a:sym typeface="Livvic"/>
            </a:endParaRPr>
          </a:p>
          <a:p>
            <a:pPr marL="0" lvl="0" indent="0" algn="l" rtl="0">
              <a:spcBef>
                <a:spcPts val="0"/>
              </a:spcBef>
              <a:spcAft>
                <a:spcPts val="0"/>
              </a:spcAft>
              <a:buNone/>
            </a:pPr>
            <a:endParaRPr b="1">
              <a:solidFill>
                <a:schemeClr val="lt1"/>
              </a:solidFill>
              <a:latin typeface="Livvic"/>
              <a:ea typeface="Livvic"/>
              <a:cs typeface="Livvic"/>
              <a:sym typeface="Livvic"/>
            </a:endParaRPr>
          </a:p>
        </p:txBody>
      </p:sp>
      <p:sp>
        <p:nvSpPr>
          <p:cNvPr id="207" name="Google Shape;207;g2926898d14d_0_7"/>
          <p:cNvSpPr txBox="1"/>
          <p:nvPr/>
        </p:nvSpPr>
        <p:spPr>
          <a:xfrm>
            <a:off x="1634400" y="2531125"/>
            <a:ext cx="11685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
                <a:solidFill>
                  <a:schemeClr val="dk2"/>
                </a:solidFill>
                <a:latin typeface="Catamaran Light"/>
                <a:ea typeface="Catamaran Light"/>
                <a:cs typeface="Catamaran Light"/>
                <a:sym typeface="Catamaran Light"/>
              </a:rPr>
              <a:t>Source: https://www.timeshighereducation.com/news/lord-giddens-accidental-academic-who-reached-top</a:t>
            </a:r>
            <a:endParaRPr sz="300">
              <a:solidFill>
                <a:schemeClr val="dk2"/>
              </a:solidFill>
              <a:latin typeface="Catamaran Light"/>
              <a:ea typeface="Catamaran Light"/>
              <a:cs typeface="Catamaran Light"/>
              <a:sym typeface="Catamaran Light"/>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
          <p:cNvSpPr txBox="1"/>
          <p:nvPr/>
        </p:nvSpPr>
        <p:spPr>
          <a:xfrm>
            <a:off x="1767465" y="2516019"/>
            <a:ext cx="3499242"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00000"/>
                </a:solidFill>
                <a:latin typeface="Catamaran"/>
                <a:ea typeface="Catamaran"/>
                <a:cs typeface="Catamaran"/>
                <a:sym typeface="Catamaran"/>
              </a:rPr>
              <a:t>Source: https://medium.com/@kendallgrace15/periphery-role-in-the-world-systems-theory-fa5d291cac55</a:t>
            </a:r>
            <a:endParaRPr sz="1400" b="0" i="0" u="none" strike="noStrike" cap="none">
              <a:solidFill>
                <a:srgbClr val="000000"/>
              </a:solidFill>
              <a:latin typeface="Arial"/>
              <a:ea typeface="Arial"/>
              <a:cs typeface="Arial"/>
              <a:sym typeface="Arial"/>
            </a:endParaRPr>
          </a:p>
        </p:txBody>
      </p:sp>
      <p:pic>
        <p:nvPicPr>
          <p:cNvPr id="213" name="Google Shape;213;p2" descr="Periphery Role in the World Systems Theory | by Kendall Moyer | Medium"/>
          <p:cNvPicPr preferRelativeResize="0"/>
          <p:nvPr/>
        </p:nvPicPr>
        <p:blipFill rotWithShape="1">
          <a:blip r:embed="rId3">
            <a:alphaModFix/>
          </a:blip>
          <a:srcRect r="-32" b="9547"/>
          <a:stretch/>
        </p:blipFill>
        <p:spPr>
          <a:xfrm>
            <a:off x="1712015" y="49478"/>
            <a:ext cx="3341689" cy="2522272"/>
          </a:xfrm>
          <a:prstGeom prst="rect">
            <a:avLst/>
          </a:prstGeom>
          <a:noFill/>
          <a:ln>
            <a:noFill/>
          </a:ln>
        </p:spPr>
      </p:pic>
      <p:sp>
        <p:nvSpPr>
          <p:cNvPr id="214" name="Google Shape;214;p2"/>
          <p:cNvSpPr txBox="1">
            <a:spLocks noGrp="1"/>
          </p:cNvSpPr>
          <p:nvPr>
            <p:ph type="ctrTitle" idx="4"/>
          </p:nvPr>
        </p:nvSpPr>
        <p:spPr>
          <a:xfrm rot="5400000">
            <a:off x="6035021" y="2296685"/>
            <a:ext cx="4214131" cy="48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s"/>
              <a:t>04 THEORIES &amp; CONCEPTS</a:t>
            </a:r>
            <a:endParaRPr/>
          </a:p>
        </p:txBody>
      </p:sp>
      <p:sp>
        <p:nvSpPr>
          <p:cNvPr id="215" name="Google Shape;215;p2"/>
          <p:cNvSpPr/>
          <p:nvPr/>
        </p:nvSpPr>
        <p:spPr>
          <a:xfrm>
            <a:off x="0" y="2632200"/>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
          <p:cNvSpPr/>
          <p:nvPr/>
        </p:nvSpPr>
        <p:spPr>
          <a:xfrm rot="10800000" flipH="1">
            <a:off x="0" y="2424900"/>
            <a:ext cx="7215000" cy="207300"/>
          </a:xfrm>
          <a:prstGeom prst="rect">
            <a:avLst/>
          </a:prstGeom>
          <a:solidFill>
            <a:schemeClr val="dk2">
              <a:alpha val="6078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
          <p:cNvSpPr txBox="1"/>
          <p:nvPr/>
        </p:nvSpPr>
        <p:spPr>
          <a:xfrm>
            <a:off x="411061" y="2861250"/>
            <a:ext cx="5842931" cy="19236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EEEEE"/>
              </a:buClr>
              <a:buSzPts val="1200"/>
              <a:buFont typeface="Catamaran Light"/>
              <a:buNone/>
            </a:pPr>
            <a:r>
              <a:rPr lang="es" sz="1700" b="1" i="0" u="none" strike="noStrike" cap="none">
                <a:solidFill>
                  <a:srgbClr val="EEEEEE"/>
                </a:solidFill>
                <a:latin typeface="Livvic"/>
                <a:ea typeface="Livvic"/>
                <a:cs typeface="Livvic"/>
                <a:sym typeface="Livvic"/>
              </a:rPr>
              <a:t>WORLD SYSTEMS THEORY (WALLERSTEIN)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EEEEEE"/>
              </a:buClr>
              <a:buSzPts val="1200"/>
              <a:buFont typeface="Catamaran Light"/>
              <a:buNone/>
            </a:pPr>
            <a:endParaRPr sz="1700" b="1" i="0" u="none" strike="noStrike" cap="none">
              <a:solidFill>
                <a:srgbClr val="EEEEEE"/>
              </a:solidFill>
              <a:latin typeface="Livvic"/>
              <a:ea typeface="Livvic"/>
              <a:cs typeface="Livvic"/>
              <a:sym typeface="Livvic"/>
            </a:endParaRPr>
          </a:p>
          <a:p>
            <a:pPr marL="171450" marR="0" lvl="0" indent="-171450" algn="l" rtl="0">
              <a:lnSpc>
                <a:spcPct val="100000"/>
              </a:lnSpc>
              <a:spcBef>
                <a:spcPts val="0"/>
              </a:spcBef>
              <a:spcAft>
                <a:spcPts val="0"/>
              </a:spcAft>
              <a:buClr>
                <a:srgbClr val="EEEEEE"/>
              </a:buClr>
              <a:buSzPts val="1200"/>
              <a:buFont typeface="Noto Sans Symbols"/>
              <a:buChar char="−"/>
            </a:pPr>
            <a:r>
              <a:rPr lang="es" sz="1700" b="0" i="0" u="none" strike="noStrike" cap="none">
                <a:solidFill>
                  <a:srgbClr val="EEEEEE"/>
                </a:solidFill>
                <a:latin typeface="Catamaran Light"/>
                <a:ea typeface="Catamaran Light"/>
                <a:cs typeface="Catamaran Light"/>
                <a:sym typeface="Catamaran Light"/>
              </a:rPr>
              <a:t>Capitalist economy</a:t>
            </a:r>
            <a:endParaRPr sz="1700" b="0" i="0" u="none" strike="noStrike" cap="none">
              <a:solidFill>
                <a:srgbClr val="EEEEEE"/>
              </a:solidFill>
              <a:latin typeface="Catamaran Light"/>
              <a:ea typeface="Catamaran Light"/>
              <a:cs typeface="Catamaran Light"/>
              <a:sym typeface="Catamaran Light"/>
            </a:endParaRPr>
          </a:p>
          <a:p>
            <a:pPr marL="171450" marR="0" lvl="0" indent="-171450" algn="l" rtl="0">
              <a:lnSpc>
                <a:spcPct val="100000"/>
              </a:lnSpc>
              <a:spcBef>
                <a:spcPts val="0"/>
              </a:spcBef>
              <a:spcAft>
                <a:spcPts val="0"/>
              </a:spcAft>
              <a:buClr>
                <a:srgbClr val="EEEEEE"/>
              </a:buClr>
              <a:buSzPts val="1200"/>
              <a:buFont typeface="Noto Sans Symbols"/>
              <a:buChar char="−"/>
            </a:pPr>
            <a:r>
              <a:rPr lang="es" sz="1700" b="0" i="0" u="none" strike="noStrike" cap="none">
                <a:solidFill>
                  <a:srgbClr val="EEEEEE"/>
                </a:solidFill>
                <a:latin typeface="Catamaran Light"/>
                <a:ea typeface="Catamaran Light"/>
                <a:cs typeface="Catamaran Light"/>
                <a:sym typeface="Catamaran Light"/>
              </a:rPr>
              <a:t>Core Countries: high-skill, capital-intensive industries</a:t>
            </a:r>
            <a:endParaRPr sz="1700" b="0" i="0" u="none" strike="noStrike" cap="none">
              <a:solidFill>
                <a:srgbClr val="EEEEEE"/>
              </a:solidFill>
              <a:latin typeface="Catamaran Light"/>
              <a:ea typeface="Catamaran Light"/>
              <a:cs typeface="Catamaran Light"/>
              <a:sym typeface="Catamaran Light"/>
            </a:endParaRPr>
          </a:p>
          <a:p>
            <a:pPr marL="171450" marR="0" lvl="0" indent="-171450" algn="l" rtl="0">
              <a:lnSpc>
                <a:spcPct val="100000"/>
              </a:lnSpc>
              <a:spcBef>
                <a:spcPts val="0"/>
              </a:spcBef>
              <a:spcAft>
                <a:spcPts val="0"/>
              </a:spcAft>
              <a:buClr>
                <a:srgbClr val="EEEEEE"/>
              </a:buClr>
              <a:buSzPts val="1200"/>
              <a:buFont typeface="Noto Sans Symbols"/>
              <a:buChar char="−"/>
            </a:pPr>
            <a:r>
              <a:rPr lang="es" sz="1700" b="0" i="0" u="none" strike="noStrike" cap="none">
                <a:solidFill>
                  <a:srgbClr val="EEEEEE"/>
                </a:solidFill>
                <a:latin typeface="Catamaran Light"/>
                <a:ea typeface="Catamaran Light"/>
                <a:cs typeface="Catamaran Light"/>
                <a:sym typeface="Catamaran Light"/>
              </a:rPr>
              <a:t>(Semi-) Periphery Countries: low-skill, labor-intensive industries, raw materials</a:t>
            </a:r>
            <a:endParaRPr sz="1700" b="0" i="0" u="none" strike="noStrike" cap="none">
              <a:solidFill>
                <a:srgbClr val="EEEEEE"/>
              </a:solidFill>
              <a:latin typeface="Catamaran Light"/>
              <a:ea typeface="Catamaran Light"/>
              <a:cs typeface="Catamaran Light"/>
              <a:sym typeface="Catamaran Light"/>
            </a:endParaRPr>
          </a:p>
          <a:p>
            <a:pPr marL="171450" marR="0" lvl="0" indent="-171450" algn="l" rtl="0">
              <a:lnSpc>
                <a:spcPct val="100000"/>
              </a:lnSpc>
              <a:spcBef>
                <a:spcPts val="0"/>
              </a:spcBef>
              <a:spcAft>
                <a:spcPts val="0"/>
              </a:spcAft>
              <a:buClr>
                <a:srgbClr val="EEEEEE"/>
              </a:buClr>
              <a:buSzPts val="1200"/>
              <a:buFont typeface="Noto Sans Symbols"/>
              <a:buChar char="−"/>
            </a:pPr>
            <a:r>
              <a:rPr lang="es" sz="1700" b="0" i="0" u="none" strike="noStrike" cap="none">
                <a:solidFill>
                  <a:srgbClr val="EEEEEE"/>
                </a:solidFill>
                <a:latin typeface="Catamaran Light"/>
                <a:ea typeface="Catamaran Light"/>
                <a:cs typeface="Catamaran Light"/>
                <a:sym typeface="Catamaran Light"/>
              </a:rPr>
              <a:t>Certain countries become hegemon (temporary)</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dir="u"/>
  </p:transition>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387771"/>
      </a:accent1>
      <a:accent2>
        <a:srgbClr val="212121"/>
      </a:accent2>
      <a:accent3>
        <a:srgbClr val="9ECFCB"/>
      </a:accent3>
      <a:accent4>
        <a:srgbClr val="289C91"/>
      </a:accent4>
      <a:accent5>
        <a:srgbClr val="619792"/>
      </a:accent5>
      <a:accent6>
        <a:srgbClr val="384C4B"/>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1434</Words>
  <Application>Microsoft Office PowerPoint</Application>
  <PresentationFormat>Bildschirmpräsentation (16:9)</PresentationFormat>
  <Paragraphs>153</Paragraphs>
  <Slides>17</Slides>
  <Notes>17</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17</vt:i4>
      </vt:variant>
    </vt:vector>
  </HeadingPairs>
  <TitlesOfParts>
    <vt:vector size="26" baseType="lpstr">
      <vt:lpstr>Arial</vt:lpstr>
      <vt:lpstr>Livvic</vt:lpstr>
      <vt:lpstr>Catamaran</vt:lpstr>
      <vt:lpstr>Roboto</vt:lpstr>
      <vt:lpstr>Fira Sans Extra Condensed</vt:lpstr>
      <vt:lpstr>Noto Sans Symbols</vt:lpstr>
      <vt:lpstr>Catamaran Light</vt:lpstr>
      <vt:lpstr>Fira Sans Extra Condensed Medium</vt:lpstr>
      <vt:lpstr>Engineering Project Proposal by Slidesgo</vt:lpstr>
      <vt:lpstr>GLOBALIZATION </vt:lpstr>
      <vt:lpstr>TABLE OF CONTENTS</vt:lpstr>
      <vt:lpstr>BEFORE WE START</vt:lpstr>
      <vt:lpstr>01 DEFINITIONS</vt:lpstr>
      <vt:lpstr>02 HISTORICAL BACKGROUND </vt:lpstr>
      <vt:lpstr>02 HISTORICAL BACKGROUND </vt:lpstr>
      <vt:lpstr>03 CONTEMPORARY THEORISTS</vt:lpstr>
      <vt:lpstr>03 CONTEMPORARY THEORISTS</vt:lpstr>
      <vt:lpstr>04 THEORIES &amp; CONCEPTS</vt:lpstr>
      <vt:lpstr>04 THEORIES &amp; CONCEPTS</vt:lpstr>
      <vt:lpstr>05 APPROACHES  </vt:lpstr>
      <vt:lpstr>06 THOUGHTS &amp; ISSUES</vt:lpstr>
      <vt:lpstr>06 THOUGHTS &amp; ISSUES</vt:lpstr>
      <vt:lpstr>06 THOUGHTS &amp; ISSUES</vt:lpstr>
      <vt:lpstr>07 REFERENCES</vt:lpstr>
      <vt:lpstr>07 CRITICAL THINKING QUESTIONS</vt:lpstr>
      <vt:lpstr>GLOBALIZATION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GLOBALIZATION </dc:title>
  <dc:creator>Taleja Schulze</dc:creator>
  <cp:lastModifiedBy>Taleja Schulze</cp:lastModifiedBy>
  <cp:revision>1</cp:revision>
  <dcterms:modified xsi:type="dcterms:W3CDTF">2023-10-24T06:47:45Z</dcterms:modified>
</cp:coreProperties>
</file>