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309" r:id="rId4"/>
    <p:sldId id="310" r:id="rId5"/>
    <p:sldId id="311" r:id="rId6"/>
    <p:sldId id="312" r:id="rId7"/>
    <p:sldId id="259" r:id="rId8"/>
    <p:sldId id="313" r:id="rId9"/>
    <p:sldId id="334" r:id="rId10"/>
    <p:sldId id="260" r:id="rId11"/>
    <p:sldId id="335" r:id="rId12"/>
    <p:sldId id="336" r:id="rId13"/>
    <p:sldId id="337" r:id="rId14"/>
    <p:sldId id="338" r:id="rId15"/>
    <p:sldId id="305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58" r:id="rId36"/>
    <p:sldId id="359" r:id="rId37"/>
    <p:sldId id="360" r:id="rId38"/>
    <p:sldId id="361" r:id="rId39"/>
    <p:sldId id="264" r:id="rId40"/>
    <p:sldId id="362" r:id="rId41"/>
    <p:sldId id="364" r:id="rId42"/>
    <p:sldId id="365" r:id="rId43"/>
    <p:sldId id="366" r:id="rId44"/>
    <p:sldId id="367" r:id="rId45"/>
    <p:sldId id="368" r:id="rId46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660668BE-8E5C-A641-A1C2-48F42252DE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53C59C-3EDB-FB4F-8B7B-B6D3CC5CF821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DB182F3-359C-A04E-966B-88BA366F4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51CADE0-ABA8-1443-BDD3-B6AD2F620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3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9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3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1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4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0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9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5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53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2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58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886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30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8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5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1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5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05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63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0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>
            <a:extLst>
              <a:ext uri="{FF2B5EF4-FFF2-40B4-BE49-F238E27FC236}">
                <a16:creationId xmlns:a16="http://schemas.microsoft.com/office/drawing/2014/main" id="{E8467072-F69D-254B-8C55-F60163AC6C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B546BD-1002-6F47-85AE-BF72B4091C9F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AC46FB2E-1C87-F449-A384-5B9317B9E1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C988745-58C2-E84C-A46E-5CD1A0A9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4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endParaRPr lang="ru-RU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что влияние предшествующего согласного сильнее, чем последующего</a:t>
            </a:r>
          </a:p>
        </p:txBody>
      </p:sp>
    </p:spTree>
    <p:extLst>
      <p:ext uri="{BB962C8B-B14F-4D97-AF65-F5344CB8AC3E}">
        <p14:creationId xmlns:p14="http://schemas.microsoft.com/office/powerpoint/2010/main" val="1818285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</a:t>
            </a:r>
            <a:r>
              <a:rPr lang="ru-RU" altLang="de-CZ" sz="2540">
                <a:latin typeface="Times New Roman" panose="02020603050405020304" pitchFamily="18" charset="0"/>
              </a:rPr>
              <a:t>что влияние предшествующего согласного сильнее, чем последующего</a:t>
            </a: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Таким образом, у каждого гласного под ударением между согласными есть четыре варианта, которые, однако, все не одинаково сильно отличаются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3987374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что влияние предшествующего согласного сильнее, чем последующего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Таким образом, у каждого гласного под ударением между согласными есть четыре варианта, которые, однако, все не одинаково сильно отличаются друг от друга.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Но есть и гласные в начале слова и в конце слова, так что вариантов может быть и больше, см. Русская грамматика (1980, 24):</a:t>
            </a:r>
          </a:p>
        </p:txBody>
      </p:sp>
    </p:spTree>
    <p:extLst>
      <p:ext uri="{BB962C8B-B14F-4D97-AF65-F5344CB8AC3E}">
        <p14:creationId xmlns:p14="http://schemas.microsoft.com/office/powerpoint/2010/main" val="2234721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Bild 1">
            <a:extLst>
              <a:ext uri="{FF2B5EF4-FFF2-40B4-BE49-F238E27FC236}">
                <a16:creationId xmlns:a16="http://schemas.microsoft.com/office/drawing/2014/main" id="{EE06BD1B-233B-F746-871C-CEA6611D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91" y="554459"/>
            <a:ext cx="5806690" cy="3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feld 2">
            <a:extLst>
              <a:ext uri="{FF2B5EF4-FFF2-40B4-BE49-F238E27FC236}">
                <a16:creationId xmlns:a16="http://schemas.microsoft.com/office/drawing/2014/main" id="{B9EA4081-2608-7244-ACFE-37B9190D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42" y="4670412"/>
            <a:ext cx="7402091" cy="15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«Принимая знак t для обозначения любого твердого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согласного, 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(...)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, знак t' -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для обозначения любого </a:t>
            </a:r>
            <a:b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мягкого согласного, (…)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и знак а - для обозначения </a:t>
            </a:r>
            <a:b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любого ударного гласного»</a:t>
            </a:r>
            <a:endParaRPr lang="de-DE" altLang="de-DE" sz="254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8612" name="Gerade Verbindung 4">
            <a:extLst>
              <a:ext uri="{FF2B5EF4-FFF2-40B4-BE49-F238E27FC236}">
                <a16:creationId xmlns:a16="http://schemas.microsoft.com/office/drawing/2014/main" id="{3A534320-EBE1-594F-B6EB-989013AE7C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33272" y="3755915"/>
            <a:ext cx="326914" cy="26066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3" name="Textfeld 6">
            <a:extLst>
              <a:ext uri="{FF2B5EF4-FFF2-40B4-BE49-F238E27FC236}">
                <a16:creationId xmlns:a16="http://schemas.microsoft.com/office/drawing/2014/main" id="{903238F9-7A75-9148-869E-2A4BD2F1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907" y="3689668"/>
            <a:ext cx="587582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de-DE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ÿ</a:t>
            </a:r>
            <a:r>
              <a:rPr lang="cs-CZ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de-DE" altLang="de-DE" sz="254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отличает вариант с гласным в начале слова (перед твердым и перед мягким согласным), но считает одинаковыми варианты в конце слова после твердого согласного (как между двумя твердыми) и после мягкого согласного (как после мягкого и перед твердым),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говорят некоторые авторы, отсутствие согласного имеет похожее влияние на гласный, как твердый гласный (но не в случае 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слова, там не может быть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вариантов здесь шесть, хотя теоретически можно отличать восемь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отличает вариант с гласным в начале слова (перед твердым и перед мягким согласным), но считает одинаковыми варианты в конце слова после твердого согласного (как между двумя твердыми) и после мягкого согласного (как после мягкого и перед твердым),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говорят некоторые авторы, отсутствие согласного имеет похожее влияние на гласный, как твердый гласный (но не в случае 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слова, там не может быть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вариантов здесь шесть, хотя теоретически можно отличать восемь</a:t>
            </a: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основная проблема системы гласных в русском языке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имеется фонетических вариантов гласных в зависимости от окружающих твердых и мягких согласных, как они отличаются друг от друга, как их можно описать и фонетически транскрибировать. См.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(2020, 51-54)</a:t>
            </a: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7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771508" cy="6480680"/>
          </a:xfrm>
        </p:spPr>
        <p:txBody>
          <a:bodyPr vert="horz" lIns="91440" tIns="25474" rIns="91440" bIns="45720" rtlCol="0" anchor="t">
            <a:normAutofit fontScale="92500" lnSpcReduction="10000"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de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Безударные гласные отличаются от гласных под ударением тем, что они ненапряженные (з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вук, находящийся под ударением, имеет более энергичную и более четкую артикуляцию) и кроме того они характеризуются меньшей длиной и качественным сдвигом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звучания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качества звучания гласного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ряд, подъем, лабиализация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данных изменений гласных в безударной позиции называются редукцией. Соответственно можно различать количественную и качественную редукцию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6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количественной редукции,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Тимберлейк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(2004, 42)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следующие данные: гласный под ударением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приблизительно от 120 (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200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гласный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степени редукции только 100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гласный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([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степени редукции только 80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меньше</a:t>
            </a:r>
            <a:endParaRPr lang="cs-CZ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качественной редукции, происходит (после твердых согласных) сдвиг в центр системы гласных, т. е. высокие гласные будут более низкими, низкие более высокими, передние перемещаются назад и задние вперёд. В общем говорящие стараются, чтобы язык в устной полости был в как можно нейтральной позиции. После мягких согласных и прежде всего между двумя мягкими язык перемещаются вперед и вверх, и из-за этого происходит процесс редукции по разному после твердых и мягких согласных. Еще особенную роль играют твердые шипящие</a:t>
            </a:r>
          </a:p>
        </p:txBody>
      </p:sp>
    </p:spTree>
    <p:extLst>
      <p:ext uri="{BB962C8B-B14F-4D97-AF65-F5344CB8AC3E}">
        <p14:creationId xmlns:p14="http://schemas.microsoft.com/office/powerpoint/2010/main" val="1759824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2248578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процессы приводят к тому, что некоторые гласные, выделяемые под ударением, перестают выделяться вне ударения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Иосад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(2012, ситуация в 1. степени редукции после твердых согласных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показаны стрелками)</a:t>
            </a:r>
            <a:endParaRPr lang="cs-CZ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D1C7DF-12A7-D146-88FA-C761D9AF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678290"/>
            <a:ext cx="4305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ервая степень редукции характеризует гласные первого предударного слога и абсолютного начала слова, вторая степень — все остальные</a:t>
            </a:r>
          </a:p>
        </p:txBody>
      </p:sp>
    </p:spTree>
    <p:extLst>
      <p:ext uri="{BB962C8B-B14F-4D97-AF65-F5344CB8AC3E}">
        <p14:creationId xmlns:p14="http://schemas.microsoft.com/office/powerpoint/2010/main" val="811286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ервая степень редукции характеризует гласные первого предударного слога и абсолютного начала слова, вторая степень — все остальные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процессы: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степени редукции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парных твердых согласных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ᵻ,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графически реализуются как {ы, а - о, у} ([е] встречается после твердых согласных только в заимствованных словах, где, однако, сегодня тоже подвергается редукции, как показывает схема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Иосада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{был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й; адрес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de-DE" sz="2800" dirty="0" err="1">
                <a:latin typeface="Times New Roman" panose="02020603050405020304" pitchFamily="18" charset="0"/>
              </a:rPr>
              <a:t>обрат</a:t>
            </a:r>
            <a:r>
              <a:rPr lang="cs-CZ" altLang="de-DE" sz="2800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dirty="0" err="1">
                <a:latin typeface="Times New Roman" panose="02020603050405020304" pitchFamily="18" charset="0"/>
              </a:rPr>
              <a:t>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23770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гласные фонетически редуцированные, но только в случае оппозиции 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a] vs. [o]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фонологическая оппозиция, существующая под ударением, вне ударения полностью нейтрализуется (ср.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называется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аканье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3584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гласные фонетически редуцированные, но только в случае оппозиции 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a] vs. [o]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фонологическая оппозиция, существующая под ударением, вне ударения полностью нейтрализуется (ср.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называется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аканье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степени редукции после мягких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различаются: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(</a:t>
            </a:r>
            <a:r>
              <a:rPr lang="de-DE" sz="2800" strike="sngStrike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которые графически изображаются как {я - е - и, ю}: 	{взял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лес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лис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любóвь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тюрьм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)}.</a:t>
            </a:r>
          </a:p>
          <a:p>
            <a:pPr marL="457200" indent="-457200">
              <a:spcAft>
                <a:spcPts val="1293"/>
              </a:spcAft>
              <a:buSzPct val="100000"/>
              <a:buFont typeface="Arial" panose="020B0604020202020204" pitchFamily="34" charset="0"/>
              <a:buChar char="•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/a/, /</a:t>
            </a:r>
            <a:r>
              <a:rPr lang="de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/i/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/о/, который не имеет специальной графической реализации, под ударением различаются: {взял - лес - лис - вёл} (иканье)</a:t>
            </a:r>
          </a:p>
        </p:txBody>
      </p:sp>
    </p:spTree>
    <p:extLst>
      <p:ext uri="{BB962C8B-B14F-4D97-AF65-F5344CB8AC3E}">
        <p14:creationId xmlns:p14="http://schemas.microsoft.com/office/powerpoint/2010/main" val="4198149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1458355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однако, более старая норма, где отличается 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остальных. См. Князев/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Пожарицкая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(2009, 71):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73FBF1-DB81-094A-BFCB-188705E3C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854200"/>
            <a:ext cx="7594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8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Аванесов (1956) отмечает, что [и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разговорной речи сливаются. И Щерба уже в 1912 году, более чем столетие назад, отмечает, что его мать еще соблюдала разницу между произношением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«мы», поколение на 20-30 лет моложе, это уже произносим одинаково...</a:t>
            </a:r>
          </a:p>
        </p:txBody>
      </p:sp>
    </p:spTree>
    <p:extLst>
      <p:ext uri="{BB962C8B-B14F-4D97-AF65-F5344CB8AC3E}">
        <p14:creationId xmlns:p14="http://schemas.microsoft.com/office/powerpoint/2010/main" val="331316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Аванесов (1956) отмечает, что [и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разговорной речи сливаются. И Щерба уже в 1912 году, более чем столетие назад, отмечает, что его мать еще соблюдала разницу между произношением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«мы», поколение на 20-30 лет моложе, это уже произносим одинаково...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интересно, как это описывают Князев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Пожарицкая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«Социологическое исследование распределения вариантов икающего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экающего</a:t>
            </a:r>
            <a:r>
              <a:rPr lang="ru-RU" altLang="de-DE" sz="2800" dirty="0">
                <a:latin typeface="Times New Roman" panose="02020603050405020304" pitchFamily="18" charset="0"/>
              </a:rPr>
              <a:t> произношения не производилось: вероятно, люди сейчас не делятся на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экальщиков</a:t>
            </a:r>
            <a:r>
              <a:rPr lang="ru-RU" altLang="de-DE" sz="2800" dirty="0">
                <a:latin typeface="Times New Roman" panose="02020603050405020304" pitchFamily="18" charset="0"/>
              </a:rPr>
              <a:t>» и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икальщиков</a:t>
            </a:r>
            <a:r>
              <a:rPr lang="ru-RU" altLang="de-DE" sz="2800" dirty="0">
                <a:latin typeface="Times New Roman" panose="02020603050405020304" pitchFamily="18" charset="0"/>
              </a:rPr>
              <a:t>»; эти варианты сосуществуют в речи каждого индивидуума и распределены в зависимости от условий продуцирования речи — в замедленном темпе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7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художественной и певческой речи больше вероятность проявления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эканья</a:t>
            </a:r>
            <a:r>
              <a:rPr lang="ru-RU" altLang="de-DE" sz="2800" dirty="0">
                <a:latin typeface="Times New Roman" panose="02020603050405020304" pitchFamily="18" charset="0"/>
              </a:rPr>
              <a:t>; в небрежной разговорной речи господствует иканье. </a:t>
            </a:r>
            <a:r>
              <a:rPr lang="ru-RU" altLang="de-DE" sz="2800" b="1" dirty="0">
                <a:latin typeface="Times New Roman" panose="02020603050405020304" pitchFamily="18" charset="0"/>
              </a:rPr>
              <a:t>Следует заметить, что дети, которых еще не обучали чтению и письму, при растягивании и скандировании безударных гласных после мягких согласных произносят только два гласных: [и] и [у]</a:t>
            </a:r>
            <a:r>
              <a:rPr lang="ru-RU" altLang="de-DE" sz="2800" dirty="0">
                <a:latin typeface="Times New Roman" panose="02020603050405020304" pitchFamily="18" charset="0"/>
              </a:rPr>
              <a:t>. И, конечно, </a:t>
            </a:r>
            <a:r>
              <a:rPr lang="ru-RU" altLang="de-DE" sz="2800" b="1" dirty="0">
                <a:latin typeface="Times New Roman" panose="02020603050405020304" pitchFamily="18" charset="0"/>
              </a:rPr>
              <a:t>только знание орфографии может провоцировать разное (по нормам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эканья</a:t>
            </a:r>
            <a:r>
              <a:rPr lang="ru-RU" altLang="de-DE" sz="2800" b="1" dirty="0">
                <a:latin typeface="Times New Roman" panose="02020603050405020304" pitchFamily="18" charset="0"/>
              </a:rPr>
              <a:t>) произношение безударных гласных</a:t>
            </a:r>
            <a:r>
              <a:rPr lang="ru-RU" altLang="de-DE" sz="2800" dirty="0">
                <a:latin typeface="Times New Roman" panose="02020603050405020304" pitchFamily="18" charset="0"/>
              </a:rPr>
              <a:t> в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гиперфонемных</a:t>
            </a:r>
            <a:r>
              <a:rPr lang="ru-RU" altLang="de-DE" sz="2800" dirty="0">
                <a:latin typeface="Times New Roman" panose="02020603050405020304" pitchFamily="18" charset="0"/>
              </a:rPr>
              <a:t> ситуациях — таких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герой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гитара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кефир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пенал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питон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метро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мятеж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медаль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мираж</a:t>
            </a:r>
            <a:r>
              <a:rPr lang="ru-RU" altLang="de-DE" sz="2800" dirty="0">
                <a:latin typeface="Times New Roman" panose="02020603050405020304" pitchFamily="18" charset="0"/>
              </a:rPr>
              <a:t> и т. п.» </a:t>
            </a:r>
            <a:r>
              <a:rPr lang="de-DE" altLang="de-DE" sz="2800" dirty="0">
                <a:latin typeface="Times New Roman" panose="02020603050405020304" pitchFamily="18" charset="0"/>
              </a:rPr>
              <a:t>(</a:t>
            </a:r>
            <a:r>
              <a:rPr lang="de-DE" altLang="de-DE" sz="2800" dirty="0" err="1">
                <a:latin typeface="Times New Roman" panose="02020603050405020304" pitchFamily="18" charset="0"/>
              </a:rPr>
              <a:t>Князев</a:t>
            </a:r>
            <a:r>
              <a:rPr lang="de-DE" altLang="de-DE" sz="2800" dirty="0">
                <a:latin typeface="Times New Roman" panose="02020603050405020304" pitchFamily="18" charset="0"/>
              </a:rPr>
              <a:t>/</a:t>
            </a:r>
            <a:r>
              <a:rPr lang="de-DE" altLang="de-DE" sz="2800" dirty="0" err="1">
                <a:latin typeface="Times New Roman" panose="02020603050405020304" pitchFamily="18" charset="0"/>
              </a:rPr>
              <a:t>Пожарицкая</a:t>
            </a:r>
            <a:r>
              <a:rPr lang="de-DE" altLang="de-DE" sz="2800" dirty="0">
                <a:latin typeface="Times New Roman" panose="02020603050405020304" pitchFamily="18" charset="0"/>
              </a:rPr>
              <a:t> 2004</a:t>
            </a:r>
            <a:r>
              <a:rPr lang="ru-RU" altLang="de-DE" sz="2800" dirty="0">
                <a:latin typeface="Times New Roman" panose="02020603050405020304" pitchFamily="18" charset="0"/>
              </a:rPr>
              <a:t>, с. </a:t>
            </a:r>
            <a:r>
              <a:rPr lang="de-DE" altLang="de-DE" sz="2800" dirty="0">
                <a:latin typeface="Times New Roman" panose="02020603050405020304" pitchFamily="18" charset="0"/>
              </a:rPr>
              <a:t>231n., </a:t>
            </a:r>
            <a:r>
              <a:rPr lang="ru-RU" altLang="de-DE" sz="2800" dirty="0">
                <a:latin typeface="Times New Roman" panose="02020603050405020304" pitchFamily="18" charset="0"/>
              </a:rPr>
              <a:t>подчёркивание</a:t>
            </a:r>
            <a:r>
              <a:rPr lang="de-DE" altLang="de-DE" sz="2800" dirty="0">
                <a:latin typeface="Times New Roman" panose="02020603050405020304" pitchFamily="18" charset="0"/>
              </a:rPr>
              <a:t> MG) 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3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/>
                <a:cs typeface="Times New Roman"/>
              </a:rPr>
              <a:t>И здесь существует более старая норма, где</a:t>
            </a:r>
            <a:r>
              <a:rPr lang="cs-CZ" altLang="de-DE" sz="2800" dirty="0">
                <a:latin typeface="Times New Roman"/>
                <a:cs typeface="Times New Roman"/>
              </a:rPr>
              <a:t> 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altLang="de-DE" sz="2800" dirty="0">
                <a:latin typeface="Times New Roman"/>
                <a:cs typeface="Times New Roman"/>
              </a:rPr>
              <a:t>] </a:t>
            </a:r>
            <a:r>
              <a:rPr lang="ru-RU" altLang="de-DE" sz="2800" dirty="0">
                <a:latin typeface="Times New Roman"/>
                <a:cs typeface="Times New Roman"/>
              </a:rPr>
              <a:t>отличается от остальных: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4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два фактора: ударение 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окружающие их твердые и мягкие согласные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398822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/>
                <a:cs typeface="Times New Roman"/>
              </a:rPr>
              <a:t>И здесь существует более старая норма, где</a:t>
            </a:r>
            <a:r>
              <a:rPr lang="cs-CZ" altLang="de-DE" sz="2800" dirty="0">
                <a:latin typeface="Times New Roman"/>
                <a:cs typeface="Times New Roman"/>
              </a:rPr>
              <a:t> 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altLang="de-DE" sz="2800" dirty="0">
                <a:latin typeface="Times New Roman"/>
                <a:cs typeface="Times New Roman"/>
              </a:rPr>
              <a:t>] </a:t>
            </a:r>
            <a:r>
              <a:rPr lang="ru-RU" altLang="de-DE" sz="2800" dirty="0">
                <a:latin typeface="Times New Roman"/>
                <a:cs typeface="Times New Roman"/>
              </a:rPr>
              <a:t>отличается от остальных (К/П 2009, 70):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B6C289-5574-9246-B7CD-0707D710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0" y="4267200"/>
            <a:ext cx="6235700" cy="2501900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1BC1E20-C965-1B4C-9D8C-2AC4AAB37BD2}"/>
              </a:ext>
            </a:extLst>
          </p:cNvPr>
          <p:cNvCxnSpPr/>
          <p:nvPr/>
        </p:nvCxnSpPr>
        <p:spPr>
          <a:xfrm>
            <a:off x="5384800" y="6186311"/>
            <a:ext cx="36350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17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Первоначально орфографическое </a:t>
            </a:r>
            <a:r>
              <a:rPr lang="de-CH" altLang="de-DE" sz="2800" dirty="0">
                <a:latin typeface="Times New Roman" panose="02020603050405020304" pitchFamily="18" charset="0"/>
              </a:rPr>
              <a:t>{</a:t>
            </a:r>
            <a:r>
              <a:rPr lang="ru-RU" altLang="de-DE" sz="2800" dirty="0">
                <a:latin typeface="Times New Roman" panose="02020603050405020304" pitchFamily="18" charset="0"/>
              </a:rPr>
              <a:t>а</a:t>
            </a:r>
            <a:r>
              <a:rPr lang="de-CH" altLang="de-DE" sz="2800" dirty="0">
                <a:latin typeface="Times New Roman" panose="02020603050405020304" pitchFamily="18" charset="0"/>
              </a:rPr>
              <a:t>}</a:t>
            </a:r>
            <a:r>
              <a:rPr lang="ru-RU" altLang="de-DE" sz="2800" dirty="0">
                <a:latin typeface="Times New Roman" panose="02020603050405020304" pitchFamily="18" charset="0"/>
              </a:rPr>
              <a:t> произносилось одинаково, как остальные гласные в этой позиции кроме </a:t>
            </a:r>
            <a:r>
              <a:rPr lang="de-CH" altLang="de-DE" sz="2800" dirty="0">
                <a:latin typeface="Times New Roman" panose="02020603050405020304" pitchFamily="18" charset="0"/>
              </a:rPr>
              <a:t>{</a:t>
            </a:r>
            <a:r>
              <a:rPr lang="ru-RU" altLang="de-DE" sz="2800" dirty="0">
                <a:latin typeface="Times New Roman" panose="02020603050405020304" pitchFamily="18" charset="0"/>
              </a:rPr>
              <a:t>у</a:t>
            </a:r>
            <a:r>
              <a:rPr lang="de-CH" altLang="de-DE" sz="2800" dirty="0">
                <a:latin typeface="Times New Roman" panose="02020603050405020304" pitchFamily="18" charset="0"/>
              </a:rPr>
              <a:t>}</a:t>
            </a:r>
            <a:r>
              <a:rPr lang="ru-RU" altLang="de-DE" sz="2800" dirty="0">
                <a:latin typeface="Times New Roman" panose="02020603050405020304" pitchFamily="18" charset="0"/>
              </a:rPr>
              <a:t>. К/П (2004) указывают на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dirty="0" err="1">
                <a:latin typeface="Times New Roman"/>
                <a:cs typeface="Times New Roman"/>
              </a:rPr>
              <a:t>шы</a:t>
            </a:r>
            <a:r>
              <a:rPr lang="cs-CZ" sz="2800" baseline="300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cs-CZ" sz="2800" dirty="0" err="1">
                <a:latin typeface="Times New Roman"/>
                <a:cs typeface="Times New Roman"/>
              </a:rPr>
              <a:t>гать</a:t>
            </a:r>
            <a:r>
              <a:rPr lang="cs-CZ" sz="2800" dirty="0">
                <a:latin typeface="Times New Roman"/>
                <a:cs typeface="Times New Roman"/>
              </a:rPr>
              <a:t>, [</a:t>
            </a:r>
            <a:r>
              <a:rPr lang="cs-CZ" sz="2800" dirty="0" err="1">
                <a:latin typeface="Times New Roman"/>
                <a:cs typeface="Times New Roman"/>
              </a:rPr>
              <a:t>жы</a:t>
            </a:r>
            <a:r>
              <a:rPr lang="cs-CZ" sz="2800" baseline="300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cs-CZ" sz="2800" dirty="0" err="1">
                <a:latin typeface="Times New Roman"/>
                <a:cs typeface="Times New Roman"/>
              </a:rPr>
              <a:t>ра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как более старое произношение, где сегодня произносится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ʂ</a:t>
            </a:r>
            <a:r>
              <a:rPr lang="cs-CZ" sz="2800" dirty="0" err="1">
                <a:latin typeface="Times New Roman"/>
                <a:cs typeface="Times New Roman"/>
              </a:rPr>
              <a:t>ʌ'gatʲ</a:t>
            </a:r>
            <a:r>
              <a:rPr lang="cs-CZ" sz="2800" dirty="0">
                <a:latin typeface="Times New Roman"/>
                <a:cs typeface="Times New Roman"/>
              </a:rPr>
              <a:t>], [</a:t>
            </a:r>
            <a:r>
              <a:rPr lang="de-DE" sz="2800" dirty="0" err="1">
                <a:latin typeface="Times New Roman"/>
                <a:cs typeface="Times New Roman"/>
              </a:rPr>
              <a:t>ʐ</a:t>
            </a:r>
            <a:r>
              <a:rPr lang="cs-CZ" sz="2800" dirty="0" err="1">
                <a:latin typeface="Times New Roman"/>
                <a:cs typeface="Times New Roman"/>
              </a:rPr>
              <a:t>ʌ'ra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. Остались </a:t>
            </a:r>
            <a:r>
              <a:rPr lang="ru-RU" sz="2800" dirty="0" err="1">
                <a:latin typeface="Times New Roman"/>
                <a:cs typeface="Times New Roman"/>
              </a:rPr>
              <a:t>лексикализованные</a:t>
            </a:r>
            <a:r>
              <a:rPr lang="ru-RU" sz="2800" dirty="0">
                <a:latin typeface="Times New Roman"/>
                <a:cs typeface="Times New Roman"/>
              </a:rPr>
              <a:t> случаи как </a:t>
            </a:r>
            <a:r>
              <a:rPr lang="cs-CZ" sz="2800" i="1" dirty="0" err="1">
                <a:latin typeface="Times New Roman"/>
                <a:cs typeface="Times New Roman"/>
              </a:rPr>
              <a:t>жалеть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к</a:t>
            </a:r>
            <a:r>
              <a:rPr lang="cs-CZ" sz="2800" i="1" dirty="0">
                <a:latin typeface="Times New Roman"/>
                <a:cs typeface="Times New Roman"/>
              </a:rPr>
              <a:t> </a:t>
            </a:r>
            <a:r>
              <a:rPr lang="cs-CZ" sz="2800" i="1" dirty="0" err="1">
                <a:latin typeface="Times New Roman"/>
                <a:cs typeface="Times New Roman"/>
              </a:rPr>
              <a:t>сожалению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лошадей</a:t>
            </a:r>
            <a:r>
              <a:rPr lang="ru-RU" sz="2800" dirty="0">
                <a:latin typeface="Times New Roman"/>
                <a:cs typeface="Times New Roman"/>
              </a:rPr>
              <a:t>, К/П (2009) это связывают с мягким согласным после данного гласного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8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ы</a:t>
            </a:r>
            <a:r>
              <a:rPr lang="de-DE" sz="2800" i="1" dirty="0" err="1">
                <a:latin typeface="Times New Roman"/>
                <a:cs typeface="Times New Roman"/>
              </a:rPr>
              <a:t>лес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с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г</a:t>
            </a:r>
            <a:r>
              <a:rPr lang="de-DE" sz="2800" b="1" i="1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род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ров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з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стот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Тоже форма аканья, см. под ударением </a:t>
            </a:r>
            <a:r>
              <a:rPr lang="cs-CZ" sz="2800" dirty="0">
                <a:latin typeface="Times New Roman"/>
                <a:cs typeface="Times New Roman"/>
              </a:rPr>
              <a:t>: </a:t>
            </a:r>
            <a:r>
              <a:rPr lang="cs-CZ" sz="2800" i="1" dirty="0" err="1">
                <a:latin typeface="Times New Roman"/>
                <a:cs typeface="Times New Roman"/>
              </a:rPr>
              <a:t>г</a:t>
            </a:r>
            <a:r>
              <a:rPr lang="cs-CZ" sz="2800" b="1" i="1" u="sng" dirty="0" err="1">
                <a:latin typeface="Times New Roman"/>
                <a:cs typeface="Times New Roman"/>
              </a:rPr>
              <a:t>о</a:t>
            </a:r>
            <a:r>
              <a:rPr lang="cs-CZ" sz="2800" i="1" dirty="0" err="1">
                <a:latin typeface="Times New Roman"/>
                <a:cs typeface="Times New Roman"/>
              </a:rPr>
              <a:t>род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dirty="0">
                <a:latin typeface="Times New Roman"/>
                <a:cs typeface="Times New Roman"/>
              </a:rPr>
              <a:t> [o, a]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Качественная и количественная редукция – более сильны, чем в первой степени редукции, но сливаются те же гласные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0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ы</a:t>
            </a:r>
            <a:r>
              <a:rPr lang="de-DE" sz="2800" i="1" dirty="0" err="1">
                <a:latin typeface="Times New Roman"/>
                <a:cs typeface="Times New Roman"/>
              </a:rPr>
              <a:t>лес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с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г</a:t>
            </a:r>
            <a:r>
              <a:rPr lang="de-DE" sz="2800" b="1" i="1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род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ров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з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стот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Тоже форма аканья, см. под ударением </a:t>
            </a:r>
            <a:r>
              <a:rPr lang="cs-CZ" sz="2800" dirty="0">
                <a:latin typeface="Times New Roman"/>
                <a:cs typeface="Times New Roman"/>
              </a:rPr>
              <a:t>: </a:t>
            </a:r>
            <a:r>
              <a:rPr lang="cs-CZ" sz="2800" i="1" dirty="0" err="1">
                <a:latin typeface="Times New Roman"/>
                <a:cs typeface="Times New Roman"/>
              </a:rPr>
              <a:t>г</a:t>
            </a:r>
            <a:r>
              <a:rPr lang="cs-CZ" sz="2800" b="1" i="1" u="sng" dirty="0" err="1">
                <a:latin typeface="Times New Roman"/>
                <a:cs typeface="Times New Roman"/>
              </a:rPr>
              <a:t>о</a:t>
            </a:r>
            <a:r>
              <a:rPr lang="cs-CZ" sz="2800" i="1" dirty="0" err="1">
                <a:latin typeface="Times New Roman"/>
                <a:cs typeface="Times New Roman"/>
              </a:rPr>
              <a:t>род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dirty="0">
                <a:latin typeface="Times New Roman"/>
                <a:cs typeface="Times New Roman"/>
              </a:rPr>
              <a:t> [o, a]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Качественная и количественная редукция – более сильны, чем в первой степени редукции, но сливаются те же гласные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В заимствованных словах может </a:t>
            </a:r>
            <a:r>
              <a:rPr lang="cs-CZ" sz="2800" dirty="0">
                <a:latin typeface="Times New Roman"/>
                <a:cs typeface="Times New Roman"/>
              </a:rPr>
              <a:t>/e/ </a:t>
            </a:r>
            <a:r>
              <a:rPr lang="ru-RU" sz="2800" dirty="0">
                <a:latin typeface="Times New Roman"/>
                <a:cs typeface="Times New Roman"/>
              </a:rPr>
              <a:t>редуцироваться как </a:t>
            </a:r>
            <a:r>
              <a:rPr lang="cs-CZ" sz="2800" dirty="0">
                <a:latin typeface="Times New Roman"/>
                <a:cs typeface="Times New Roman"/>
              </a:rPr>
              <a:t>/i/, </a:t>
            </a:r>
            <a:r>
              <a:rPr lang="ru-RU" sz="2800" dirty="0">
                <a:latin typeface="Times New Roman"/>
                <a:cs typeface="Times New Roman"/>
              </a:rPr>
              <a:t>т. е. реализоваться как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мягких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два гласного: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 (</a:t>
            </a:r>
            <a:r>
              <a:rPr lang="de-DE" sz="2800" strike="sngStrike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)]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 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я</a:t>
            </a:r>
            <a:r>
              <a:rPr lang="cs-CZ" sz="2800" dirty="0">
                <a:latin typeface="Times New Roman"/>
                <a:cs typeface="Times New Roman"/>
              </a:rPr>
              <a:t> - e - 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я</a:t>
            </a:r>
            <a:r>
              <a:rPr lang="de-DE" sz="2800" i="1" dirty="0" err="1">
                <a:latin typeface="Times New Roman"/>
                <a:cs typeface="Times New Roman"/>
              </a:rPr>
              <a:t>тач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топ</a:t>
            </a:r>
            <a:r>
              <a:rPr lang="de-DE" sz="2800" i="1" u="sng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сец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стов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й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ден</a:t>
            </a:r>
            <a:r>
              <a:rPr lang="de-DE" sz="2800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ю</a:t>
            </a:r>
            <a:r>
              <a:rPr lang="de-DE" sz="2800" i="1" dirty="0" err="1">
                <a:latin typeface="Times New Roman"/>
                <a:cs typeface="Times New Roman"/>
              </a:rPr>
              <a:t>бов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ться</a:t>
            </a:r>
            <a:r>
              <a:rPr lang="de-DE" sz="2800" dirty="0">
                <a:latin typeface="Times New Roman"/>
                <a:cs typeface="Times New Roman"/>
              </a:rPr>
              <a:t>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иканье, 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я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то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ст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д</a:t>
            </a:r>
            <a:r>
              <a:rPr lang="cs-CZ" sz="2800" dirty="0">
                <a:latin typeface="Times New Roman"/>
                <a:cs typeface="Times New Roman"/>
              </a:rPr>
              <a:t> [</a:t>
            </a:r>
            <a:r>
              <a:rPr lang="cs-CZ" sz="2800" dirty="0" err="1">
                <a:latin typeface="Times New Roman"/>
                <a:cs typeface="Times New Roman"/>
              </a:rPr>
              <a:t>æ</a:t>
            </a:r>
            <a:r>
              <a:rPr lang="cs-CZ" sz="2800" dirty="0">
                <a:latin typeface="Times New Roman"/>
                <a:cs typeface="Times New Roman"/>
              </a:rPr>
              <a:t>, e, i, o] 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Но и здесь более старая норма отличает с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стов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й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 от остальных, которые реализуются как гласный написанный в транскрипции как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ь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7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шипящих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 (</a:t>
            </a:r>
            <a:r>
              <a:rPr lang="cs-CZ" sz="2800" dirty="0" err="1">
                <a:latin typeface="Times New Roman"/>
                <a:cs typeface="Times New Roman"/>
              </a:rPr>
              <a:t>ы</a:t>
            </a:r>
            <a:r>
              <a:rPr lang="cs-CZ" sz="2800" dirty="0">
                <a:latin typeface="Times New Roman"/>
                <a:cs typeface="Times New Roman"/>
              </a:rPr>
              <a:t>), e (</a:t>
            </a:r>
            <a:r>
              <a:rPr lang="cs-CZ" sz="28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) - a,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ш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рот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лик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м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дв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дц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лтизн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равл</a:t>
            </a:r>
            <a:r>
              <a:rPr lang="de-DE" sz="2800" i="1" u="sng" dirty="0" err="1">
                <a:latin typeface="Times New Roman"/>
                <a:cs typeface="Times New Roman"/>
              </a:rPr>
              <a:t>я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Под ударением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двадц</a:t>
            </a:r>
            <a:r>
              <a:rPr lang="de-DE" sz="2800" b="1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u="sng" dirty="0" err="1">
                <a:latin typeface="Times New Roman"/>
                <a:cs typeface="Times New Roman"/>
              </a:rPr>
              <a:t>ё</a:t>
            </a:r>
            <a:r>
              <a:rPr lang="de-DE" sz="2800" i="1" dirty="0" err="1">
                <a:latin typeface="Times New Roman"/>
                <a:cs typeface="Times New Roman"/>
              </a:rPr>
              <a:t>лтый</a:t>
            </a:r>
            <a:r>
              <a:rPr lang="de-DE" sz="2800" dirty="0">
                <a:latin typeface="Times New Roman"/>
                <a:cs typeface="Times New Roman"/>
              </a:rPr>
              <a:t> [</a:t>
            </a:r>
            <a:r>
              <a:rPr lang="de-DE" sz="2800" dirty="0" err="1">
                <a:latin typeface="Times New Roman"/>
                <a:cs typeface="Times New Roman"/>
              </a:rPr>
              <a:t>ɛ</a:t>
            </a:r>
            <a:r>
              <a:rPr lang="de-DE" sz="2800" dirty="0">
                <a:latin typeface="Times New Roman"/>
                <a:cs typeface="Times New Roman"/>
              </a:rPr>
              <a:t>, a, o]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3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шипящих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 (</a:t>
            </a:r>
            <a:r>
              <a:rPr lang="cs-CZ" sz="2800" dirty="0" err="1">
                <a:latin typeface="Times New Roman"/>
                <a:cs typeface="Times New Roman"/>
              </a:rPr>
              <a:t>ы</a:t>
            </a:r>
            <a:r>
              <a:rPr lang="cs-CZ" sz="2800" dirty="0">
                <a:latin typeface="Times New Roman"/>
                <a:cs typeface="Times New Roman"/>
              </a:rPr>
              <a:t>), e (</a:t>
            </a:r>
            <a:r>
              <a:rPr lang="cs-CZ" sz="28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) - a,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ш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рот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лик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м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дв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дц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лтизн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равл</a:t>
            </a:r>
            <a:r>
              <a:rPr lang="de-DE" sz="2800" i="1" u="sng" dirty="0" err="1">
                <a:latin typeface="Times New Roman"/>
                <a:cs typeface="Times New Roman"/>
              </a:rPr>
              <a:t>я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Под ударением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двадц</a:t>
            </a:r>
            <a:r>
              <a:rPr lang="de-DE" sz="2800" b="1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u="sng" dirty="0" err="1">
                <a:latin typeface="Times New Roman"/>
                <a:cs typeface="Times New Roman"/>
              </a:rPr>
              <a:t>ё</a:t>
            </a:r>
            <a:r>
              <a:rPr lang="de-DE" sz="2800" i="1" dirty="0" err="1">
                <a:latin typeface="Times New Roman"/>
                <a:cs typeface="Times New Roman"/>
              </a:rPr>
              <a:t>лтый</a:t>
            </a:r>
            <a:r>
              <a:rPr lang="de-DE" sz="2800" dirty="0">
                <a:latin typeface="Times New Roman"/>
                <a:cs typeface="Times New Roman"/>
              </a:rPr>
              <a:t> [</a:t>
            </a:r>
            <a:r>
              <a:rPr lang="de-DE" sz="2800" dirty="0" err="1">
                <a:latin typeface="Times New Roman"/>
                <a:cs typeface="Times New Roman"/>
              </a:rPr>
              <a:t>ɛ</a:t>
            </a:r>
            <a:r>
              <a:rPr lang="de-DE" sz="2800" dirty="0">
                <a:latin typeface="Times New Roman"/>
                <a:cs typeface="Times New Roman"/>
              </a:rPr>
              <a:t>, a, o]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Осторожно: в отличие от первой степени редукции, где графические {е</a:t>
            </a:r>
            <a:r>
              <a:rPr lang="de-DE" sz="2800" dirty="0">
                <a:latin typeface="Times New Roman"/>
                <a:cs typeface="Times New Roman"/>
              </a:rPr>
              <a:t>} </a:t>
            </a:r>
            <a:r>
              <a:rPr lang="ru-RU" sz="2800" dirty="0">
                <a:latin typeface="Times New Roman"/>
                <a:cs typeface="Times New Roman"/>
              </a:rPr>
              <a:t>и {и</a:t>
            </a:r>
            <a:r>
              <a:rPr lang="de-DE" sz="2800" dirty="0">
                <a:latin typeface="Times New Roman"/>
                <a:cs typeface="Times New Roman"/>
              </a:rPr>
              <a:t>} (</a:t>
            </a:r>
            <a:r>
              <a:rPr lang="ru-RU" sz="2800" dirty="0">
                <a:latin typeface="Times New Roman"/>
                <a:cs typeface="Times New Roman"/>
              </a:rPr>
              <a:t>фонологические /</a:t>
            </a:r>
            <a:r>
              <a:rPr lang="de-DE" sz="2800" dirty="0" err="1">
                <a:latin typeface="Times New Roman"/>
                <a:cs typeface="Times New Roman"/>
              </a:rPr>
              <a:t>e</a:t>
            </a:r>
            <a:r>
              <a:rPr lang="de-DE" sz="2800" dirty="0">
                <a:latin typeface="Times New Roman"/>
                <a:cs typeface="Times New Roman"/>
              </a:rPr>
              <a:t>/, /o/, /i/) </a:t>
            </a:r>
            <a:r>
              <a:rPr lang="ru-RU" sz="2800" dirty="0">
                <a:latin typeface="Times New Roman"/>
                <a:cs typeface="Times New Roman"/>
              </a:rPr>
              <a:t>реализуются после твердых шипящих одинаково, здесь происходит слияние графических {е</a:t>
            </a:r>
            <a:r>
              <a:rPr lang="de-DE" sz="2800" dirty="0">
                <a:latin typeface="Times New Roman"/>
                <a:cs typeface="Times New Roman"/>
              </a:rPr>
              <a:t>} </a:t>
            </a:r>
            <a:r>
              <a:rPr lang="ru-RU" sz="2800" dirty="0">
                <a:latin typeface="Times New Roman"/>
                <a:cs typeface="Times New Roman"/>
              </a:rPr>
              <a:t>и {а</a:t>
            </a:r>
            <a:r>
              <a:rPr lang="de-DE" sz="2800" dirty="0">
                <a:latin typeface="Times New Roman"/>
                <a:cs typeface="Times New Roman"/>
              </a:rPr>
              <a:t>} (</a:t>
            </a:r>
            <a:r>
              <a:rPr lang="ru-RU" sz="2800" dirty="0">
                <a:latin typeface="Times New Roman"/>
                <a:cs typeface="Times New Roman"/>
              </a:rPr>
              <a:t>фонологических /</a:t>
            </a:r>
            <a:r>
              <a:rPr lang="de-DE" sz="2800" dirty="0" err="1">
                <a:latin typeface="Times New Roman"/>
                <a:cs typeface="Times New Roman"/>
              </a:rPr>
              <a:t>e</a:t>
            </a:r>
            <a:r>
              <a:rPr lang="de-DE" sz="2800" dirty="0">
                <a:latin typeface="Times New Roman"/>
                <a:cs typeface="Times New Roman"/>
              </a:rPr>
              <a:t>/, /o/, /a/).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68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1786896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457200" indent="-457200">
              <a:spcAft>
                <a:spcPts val="1293"/>
              </a:spcAft>
              <a:buSzPct val="100000"/>
              <a:buFont typeface="Arial" panose="020B0604020202020204" pitchFamily="34" charset="0"/>
              <a:buChar char="•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Однако: существует тенденция реализовать вообще все гласные (кроме /</a:t>
            </a:r>
            <a:r>
              <a:rPr lang="cs-CZ" altLang="de-DE" sz="2800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/, но и там уже этот процесс начинается)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после твердых согласных во второй степени редукции как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 (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)</a:t>
            </a:r>
            <a:r>
              <a:rPr lang="cs-CZ" sz="2800" dirty="0">
                <a:latin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cs typeface="Times New Roman"/>
              </a:rPr>
              <a:t>См. К/П (2009, 72):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F90F5D-1F26-E445-AC47-9B5B1CBE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2445455"/>
            <a:ext cx="62928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1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0D4B2-B0C3-864A-8249-BDE8E913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89"/>
            <a:ext cx="10515600" cy="56576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понимаем: редукция гласных, это не только синхронический, но главным образом и диахронический, исторический процесс. См. Панов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(1968, 22-23):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RJSO_22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797" y="-952513"/>
            <a:ext cx="6413044" cy="86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два фактора: ударение 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окружающие их твердые и мягкие согласные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и мягкие согласные: происходит ассимиляция гласных согласными. С точки зрения артикуляции это значит, что в позициях после мягких согласных гласные передвигаются вперед в начале своего образования, то же самое происходит – но слабее – перед мягкими согласными, т. е. гласные передвигаются вперед в конце своего образования.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лучше всего наблюдается у гласного между двумя мягкими согласными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48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9AB49-4FAE-ED4D-8D4D-0C0C49CB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для фонологии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гласных фонем? Какие отношения между гласными под ударением и безударными гласными? Это одни и те же фонемы, или это разные фонемы? Надо учесть особые, безударные, «слабые» фонемы, или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такой анализ в конце концов нецелесообразным?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Ответами на эти вопросы отличаются главные фонологические теории в области русистики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фонологическая школа (в деталях по-разному!) считает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сильными и слабыми позициями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сильных позициях фонемы максимально отличаются, в слабых позициях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2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574798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дистинктивные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не реализовываются. Некоторые представители этой школы постулируют в такой позиции особую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слабую фонему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(напр. Р. И. Аванесов), напр.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однозначно идентифицировать последнюю фонему, потому что она находится в слабой позиции оппозиции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(звонкости), так что предполагают особую слабую фонему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слабая позиция гласного – нельзя различать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что здесь постулируется слабая фонема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|𝞪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говорят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гиперфонеме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(Реформатский)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описываем данные факты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описываем только слабые позиции, в слабой позиции нельзя различать определенные фонемы, 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постулировать особые слабые фонемы не нужно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40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фонематическая транскрипция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l,iš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обозначает, что последняя фонема может быть 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ее определить не умеем и ничего больше сказать не умеем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мы пишем /а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что значит, что здесь фонема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фонема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которая из них, мы не знаем.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разновидностей МФШ важно то, что в случае, что на одном и том же месте в одном и том же морфе иногда появляется звук в сильной, иногда в слабой позиции, можно слабую позицию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по сильной позиции: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фонетическое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/>
                <a:cs typeface="Times New Roman"/>
              </a:rPr>
              <a:t>ʂ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перед гласным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ʐ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определяется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/o/,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во формах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воды, 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[o].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МФШ предполагают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разных реализаций одной и той же фонемы. Но надо различать автоматическое фонетическое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63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(в русском лит. языке нельзя реализовать в безударной позиции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перед глухим согласным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ʐ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морфологического чередования типа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– можешь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– друзья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См. К/П (2009, 219-229), Касаткин (2003,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122-130)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(Петербургской) фонологической школе большее внимание уделяют конкретной фонетической реализации фонемы. Известно, что представители Л(П)ФШ считают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самостоятельной фонемой. См. К/П (2009, 210):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«Конечно, с формальной (логической) точки зрения отношения между широким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узким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разными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идентичны отношениям между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в первых двух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24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Л.В. Щерба постулирует разные оттенки одной фонемы, а во втором — две разные фонемы, что является явным логическим противоречием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другой стороны, разница между двумя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не осознается носителями русского языка, разница между двумя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осознается с трудом — тем самым эти различия не могут быть использованы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смыслоразличения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теоретически, в то время как различие между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 для любого носителя русского языка (и к тому же поддерживается орфографически) — тем самым теоретически эти гласные могли бы самостоятельно различать слова (например, в позиции начала слова). Таким образом, решение о том, являются 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фонемами, зависит только от того, какой критерий исследователь считает более существенным: в МФШ выбор делается в пользу формального, что позволяет избежать логических противоречий; у Л.В. Щербы и его последователей — в пользу психологического, что, возможно, позволяет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11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приблизиться к пониманию реального речевого поведения носителей СРЛЯ»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во 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Л(П)ФШ в первом слоге видят фонему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похож на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фонему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принципиальные проблемы решаются во всех фонологических теориях в русистике и часто отличает их друг от друга, это касается и тех, которые возникли вне России, как можно наблюдать напр. в Русской грамматике (Прага 1979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Barnetová et al.,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раздела о фонетике и фонологии был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Oldřich Leška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1964, 1970,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53915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45FD6-7CE6-5249-9CF9-1FC54844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228600"/>
            <a:ext cx="7378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9F077C4-C4A5-BD41-AC46-5DE9D758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77" y="311150"/>
            <a:ext cx="74422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 – мять, мэр – верь, был – бить, тот – тётя, тур – тюрьмы</a:t>
            </a:r>
          </a:p>
        </p:txBody>
      </p:sp>
    </p:spTree>
    <p:extLst>
      <p:ext uri="{BB962C8B-B14F-4D97-AF65-F5344CB8AC3E}">
        <p14:creationId xmlns:p14="http://schemas.microsoft.com/office/powerpoint/2010/main" val="366428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 – мять, мэр – верь, был – бить, тот – тётя, тур – тюрьмы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схему их артикуляции из «академической грамматики» русского языка из бывшей НДР: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точки (выделены красным кругом) – гласные между двумя твердыми согласными, белые точки (выделены синим кругом) – гласные между двумя мягкими согласными </a:t>
            </a:r>
          </a:p>
        </p:txBody>
      </p:sp>
    </p:spTree>
    <p:extLst>
      <p:ext uri="{BB962C8B-B14F-4D97-AF65-F5344CB8AC3E}">
        <p14:creationId xmlns:p14="http://schemas.microsoft.com/office/powerpoint/2010/main" val="82084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Bild 5">
            <a:extLst>
              <a:ext uri="{FF2B5EF4-FFF2-40B4-BE49-F238E27FC236}">
                <a16:creationId xmlns:a16="http://schemas.microsoft.com/office/drawing/2014/main" id="{7C7D9F7C-3EF3-8A49-B2A1-4FDDBC48C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4" y="227545"/>
            <a:ext cx="6467719" cy="63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Oval 1">
            <a:extLst>
              <a:ext uri="{FF2B5EF4-FFF2-40B4-BE49-F238E27FC236}">
                <a16:creationId xmlns:a16="http://schemas.microsoft.com/office/drawing/2014/main" id="{EE082A1B-3AFC-A54A-94F1-7FA338DC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4408304"/>
            <a:ext cx="326915" cy="2621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6" name="Oval 3">
            <a:extLst>
              <a:ext uri="{FF2B5EF4-FFF2-40B4-BE49-F238E27FC236}">
                <a16:creationId xmlns:a16="http://schemas.microsoft.com/office/drawing/2014/main" id="{14BB71D1-FFED-A648-9011-1AFF4F96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055" y="3951775"/>
            <a:ext cx="326915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7" name="Oval 4">
            <a:extLst>
              <a:ext uri="{FF2B5EF4-FFF2-40B4-BE49-F238E27FC236}">
                <a16:creationId xmlns:a16="http://schemas.microsoft.com/office/drawing/2014/main" id="{EEDDD13F-27FD-AB4A-A354-E442C23B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3429001"/>
            <a:ext cx="326915" cy="26066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8" name="Oval 6">
            <a:extLst>
              <a:ext uri="{FF2B5EF4-FFF2-40B4-BE49-F238E27FC236}">
                <a16:creationId xmlns:a16="http://schemas.microsoft.com/office/drawing/2014/main" id="{4216B413-A30E-7146-8C4B-42002B1B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70" y="2841420"/>
            <a:ext cx="325474" cy="26066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9" name="Oval 7">
            <a:extLst>
              <a:ext uri="{FF2B5EF4-FFF2-40B4-BE49-F238E27FC236}">
                <a16:creationId xmlns:a16="http://schemas.microsoft.com/office/drawing/2014/main" id="{DBFF38EF-C2EC-5049-9F5A-F580A28C1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19" y="3364194"/>
            <a:ext cx="326914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0" name="Oval 9">
            <a:extLst>
              <a:ext uri="{FF2B5EF4-FFF2-40B4-BE49-F238E27FC236}">
                <a16:creationId xmlns:a16="http://schemas.microsoft.com/office/drawing/2014/main" id="{E21FDE68-D3A9-BE4B-AFF8-5B06A677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334" y="2710365"/>
            <a:ext cx="325474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51E4C-E59B-2945-92C9-D96DA9DD025A}"/>
              </a:ext>
            </a:extLst>
          </p:cNvPr>
          <p:cNvSpPr txBox="1"/>
          <p:nvPr/>
        </p:nvSpPr>
        <p:spPr>
          <a:xfrm>
            <a:off x="1488333" y="891905"/>
            <a:ext cx="1275157" cy="533485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Гласные под ударением между двумя </a:t>
            </a:r>
            <a:br>
              <a:rPr lang="ru-RU" sz="2540" dirty="0">
                <a:latin typeface="Times New Roman"/>
                <a:ea typeface="ＭＳ Ｐゴシック" charset="0"/>
                <a:cs typeface="Times New Roman"/>
              </a:rPr>
            </a:b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твердыми и между двумя мягкими</a:t>
            </a:r>
            <a:br>
              <a:rPr lang="ru-RU" sz="2540" dirty="0">
                <a:latin typeface="Times New Roman"/>
                <a:ea typeface="ＭＳ Ｐゴシック" charset="0"/>
                <a:cs typeface="Times New Roman"/>
              </a:rPr>
            </a:b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согласными</a:t>
            </a:r>
            <a:endParaRPr lang="de-DE" sz="254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4522" name="Oval 10">
            <a:extLst>
              <a:ext uri="{FF2B5EF4-FFF2-40B4-BE49-F238E27FC236}">
                <a16:creationId xmlns:a16="http://schemas.microsoft.com/office/drawing/2014/main" id="{61EFD197-767F-7F4B-8944-A44C0051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4866272"/>
            <a:ext cx="326915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3" name="Oval 11">
            <a:extLst>
              <a:ext uri="{FF2B5EF4-FFF2-40B4-BE49-F238E27FC236}">
                <a16:creationId xmlns:a16="http://schemas.microsoft.com/office/drawing/2014/main" id="{D3670CCB-F15B-9841-89C3-887BE3D1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365" y="3493807"/>
            <a:ext cx="326915" cy="26210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4" name="Oval 12">
            <a:extLst>
              <a:ext uri="{FF2B5EF4-FFF2-40B4-BE49-F238E27FC236}">
                <a16:creationId xmlns:a16="http://schemas.microsoft.com/office/drawing/2014/main" id="{D30F3FF0-B363-EB42-9C71-68D9635E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838" y="2841420"/>
            <a:ext cx="325474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5" name="Oval 13">
            <a:extLst>
              <a:ext uri="{FF2B5EF4-FFF2-40B4-BE49-F238E27FC236}">
                <a16:creationId xmlns:a16="http://schemas.microsoft.com/office/drawing/2014/main" id="{F791F0AA-800E-B441-84AE-1CFA920D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2187591"/>
            <a:ext cx="326915" cy="26210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id="{F1363F1C-85E5-CB41-ADAB-96FF053D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280" y="3037280"/>
            <a:ext cx="326914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7" name="Oval 15">
            <a:extLst>
              <a:ext uri="{FF2B5EF4-FFF2-40B4-BE49-F238E27FC236}">
                <a16:creationId xmlns:a16="http://schemas.microsoft.com/office/drawing/2014/main" id="{3FFFD2C7-FCD3-5642-93A8-11DD1CEDC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280" y="2514504"/>
            <a:ext cx="326914" cy="26066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3196</Words>
  <Application>Microsoft Macintosh PowerPoint</Application>
  <PresentationFormat>Breitbild</PresentationFormat>
  <Paragraphs>173</Paragraphs>
  <Slides>45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Актуальные проблемы системы гласных</vt:lpstr>
      <vt:lpstr>Актуальные проблемы системы гласных</vt:lpstr>
      <vt:lpstr>Актуальные проблемы системы гласных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Проблемы для фонологии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227</cp:revision>
  <dcterms:created xsi:type="dcterms:W3CDTF">2021-09-25T11:08:35Z</dcterms:created>
  <dcterms:modified xsi:type="dcterms:W3CDTF">2023-10-12T14:05:26Z</dcterms:modified>
</cp:coreProperties>
</file>