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66" r:id="rId5"/>
    <p:sldId id="259" r:id="rId6"/>
    <p:sldId id="261" r:id="rId7"/>
    <p:sldId id="268" r:id="rId8"/>
    <p:sldId id="262" r:id="rId9"/>
    <p:sldId id="263" r:id="rId10"/>
    <p:sldId id="260" r:id="rId11"/>
    <p:sldId id="267" r:id="rId12"/>
    <p:sldId id="264" r:id="rId13"/>
    <p:sldId id="257" r:id="rId14"/>
    <p:sldId id="25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1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41A9-C0D3-44A6-B5B3-BA7330951B4E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BFC-2880-4F99-86D7-E35887303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85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41A9-C0D3-44A6-B5B3-BA7330951B4E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BFC-2880-4F99-86D7-E35887303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53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41A9-C0D3-44A6-B5B3-BA7330951B4E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BFC-2880-4F99-86D7-E35887303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89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41A9-C0D3-44A6-B5B3-BA7330951B4E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BFC-2880-4F99-86D7-E35887303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11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41A9-C0D3-44A6-B5B3-BA7330951B4E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BFC-2880-4F99-86D7-E35887303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64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41A9-C0D3-44A6-B5B3-BA7330951B4E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BFC-2880-4F99-86D7-E35887303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8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41A9-C0D3-44A6-B5B3-BA7330951B4E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BFC-2880-4F99-86D7-E35887303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41A9-C0D3-44A6-B5B3-BA7330951B4E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BFC-2880-4F99-86D7-E35887303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0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41A9-C0D3-44A6-B5B3-BA7330951B4E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BFC-2880-4F99-86D7-E35887303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09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41A9-C0D3-44A6-B5B3-BA7330951B4E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BFC-2880-4F99-86D7-E35887303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40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41A9-C0D3-44A6-B5B3-BA7330951B4E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BFC-2880-4F99-86D7-E35887303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67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B41A9-C0D3-44A6-B5B3-BA7330951B4E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10BFC-2880-4F99-86D7-E35887303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09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mania.com/cs/kultura" TargetMode="External"/><Relationship Id="rId2" Type="http://schemas.openxmlformats.org/officeDocument/2006/relationships/hyperlink" Target="https://managementmania.com/cs/ekonomi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nagementmania.com/cs/zivotni-prostredi" TargetMode="External"/><Relationship Id="rId5" Type="http://schemas.openxmlformats.org/officeDocument/2006/relationships/hyperlink" Target="https://managementmania.com/cs/legislativa" TargetMode="External"/><Relationship Id="rId4" Type="http://schemas.openxmlformats.org/officeDocument/2006/relationships/hyperlink" Target="https://managementmania.com/cs/technologi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251512741877217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FINANČNÍ ŘÍZENÍ A BUSINESS PLÁN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66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Proposition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72" y="1914313"/>
            <a:ext cx="8992855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DOBRÝ NÁPAD ≠ DOBRÝ BUSINESS PLÁN</a:t>
            </a:r>
          </a:p>
        </p:txBody>
      </p:sp>
      <p:pic>
        <p:nvPicPr>
          <p:cNvPr id="4098" name="Picture 2" descr="Human Centere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1332200"/>
            <a:ext cx="11747815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euc-powerpoint.officeapps.live.com/pods/GetClipboardImage.ashx?Id=9b6fd53a-9f26-4666-afb3-0aea71df4084&amp;DC=GEU5&amp;pkey=327a0e8b-57dc-4ce3-91c9-f6a25065b240&amp;wdwaccluster=GEU5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https://euc-powerpoint.officeapps.live.com/pods/GetClipboardImage.ashx?Id=9b6fd53a-9f26-4666-afb3-0aea71df4084&amp;DC=GEU5&amp;pkey=327a0e8b-57dc-4ce3-91c9-f6a25065b240&amp;wdwaccluster=GEU5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euc-powerpoint.officeapps.live.com/pods/GetClipboardImage.ashx?Id=f4733ffa-897f-45a3-b3b4-5fa82da009ff&amp;DC=GEU5&amp;pkey=621a2e83-1506-4b59-aa3b-1ef9053c3f48&amp;wdwaccluster=GEU5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19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8c/f7/85/8cf7850bfee8829598e23c455fbfaf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76" y="688452"/>
            <a:ext cx="8029448" cy="548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6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PESTLE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P</a:t>
            </a:r>
            <a:r>
              <a:rPr lang="cs-CZ" dirty="0"/>
              <a:t> – </a:t>
            </a:r>
            <a:r>
              <a:rPr lang="cs-CZ" b="1" dirty="0" err="1"/>
              <a:t>Political</a:t>
            </a:r>
            <a:r>
              <a:rPr lang="cs-CZ" dirty="0"/>
              <a:t> - </a:t>
            </a:r>
            <a:r>
              <a:rPr lang="cs-CZ" b="1" dirty="0"/>
              <a:t>politické</a:t>
            </a:r>
            <a:r>
              <a:rPr lang="cs-CZ" dirty="0"/>
              <a:t> – existující a potenciální působení politických vlivů</a:t>
            </a:r>
          </a:p>
          <a:p>
            <a:r>
              <a:rPr lang="cs-CZ" b="1" dirty="0"/>
              <a:t>E</a:t>
            </a:r>
            <a:r>
              <a:rPr lang="cs-CZ" dirty="0"/>
              <a:t> – </a:t>
            </a:r>
            <a:r>
              <a:rPr lang="cs-CZ" b="1" dirty="0" err="1"/>
              <a:t>Economical</a:t>
            </a:r>
            <a:r>
              <a:rPr lang="cs-CZ" dirty="0"/>
              <a:t> - </a:t>
            </a:r>
            <a:r>
              <a:rPr lang="cs-CZ" b="1" dirty="0"/>
              <a:t>ekonomické</a:t>
            </a:r>
            <a:r>
              <a:rPr lang="cs-CZ" dirty="0"/>
              <a:t> – působení a vliv místní, národní a světové </a:t>
            </a:r>
            <a:r>
              <a:rPr lang="cs-CZ" u="sng" dirty="0">
                <a:hlinkClick r:id="rId2" tooltip="Ekonomika (Economy)"/>
              </a:rPr>
              <a:t>ekonomiky</a:t>
            </a:r>
            <a:endParaRPr lang="cs-CZ" dirty="0"/>
          </a:p>
          <a:p>
            <a:r>
              <a:rPr lang="cs-CZ" b="1" dirty="0"/>
              <a:t>S</a:t>
            </a:r>
            <a:r>
              <a:rPr lang="cs-CZ" dirty="0"/>
              <a:t> – </a:t>
            </a:r>
            <a:r>
              <a:rPr lang="cs-CZ" b="1" dirty="0" err="1"/>
              <a:t>Social</a:t>
            </a:r>
            <a:r>
              <a:rPr lang="cs-CZ" dirty="0"/>
              <a:t> - </a:t>
            </a:r>
            <a:r>
              <a:rPr lang="cs-CZ" b="1" dirty="0"/>
              <a:t>sociální</a:t>
            </a:r>
            <a:r>
              <a:rPr lang="cs-CZ" dirty="0"/>
              <a:t> – průmět sociálních změn dovnitř organizace, součástí jsou i </a:t>
            </a:r>
            <a:r>
              <a:rPr lang="cs-CZ" u="sng" dirty="0">
                <a:hlinkClick r:id="rId3" tooltip="Kultura (Culture)"/>
              </a:rPr>
              <a:t>kulturní</a:t>
            </a:r>
            <a:r>
              <a:rPr lang="cs-CZ" dirty="0"/>
              <a:t> vlivy (lokální, národní, regionální, světové)</a:t>
            </a:r>
          </a:p>
          <a:p>
            <a:r>
              <a:rPr lang="cs-CZ" b="1" dirty="0"/>
              <a:t>T</a:t>
            </a:r>
            <a:r>
              <a:rPr lang="cs-CZ" dirty="0"/>
              <a:t> – </a:t>
            </a:r>
            <a:r>
              <a:rPr lang="cs-CZ" b="1" dirty="0" err="1"/>
              <a:t>Technological</a:t>
            </a:r>
            <a:r>
              <a:rPr lang="cs-CZ" dirty="0"/>
              <a:t> - </a:t>
            </a:r>
            <a:r>
              <a:rPr lang="cs-CZ" b="1" dirty="0"/>
              <a:t>technologické</a:t>
            </a:r>
            <a:r>
              <a:rPr lang="cs-CZ" dirty="0"/>
              <a:t> – dopady stávajících, nových a vyspělých </a:t>
            </a:r>
            <a:r>
              <a:rPr lang="cs-CZ" u="sng" dirty="0">
                <a:hlinkClick r:id="rId4" tooltip="Technologie (Technology)"/>
              </a:rPr>
              <a:t>technologií</a:t>
            </a:r>
            <a:endParaRPr lang="cs-CZ" dirty="0"/>
          </a:p>
          <a:p>
            <a:r>
              <a:rPr lang="cs-CZ" b="1" dirty="0"/>
              <a:t>L</a:t>
            </a:r>
            <a:r>
              <a:rPr lang="cs-CZ" dirty="0"/>
              <a:t> – </a:t>
            </a:r>
            <a:r>
              <a:rPr lang="cs-CZ" b="1" dirty="0" err="1"/>
              <a:t>Legal</a:t>
            </a:r>
            <a:r>
              <a:rPr lang="cs-CZ" dirty="0"/>
              <a:t> - </a:t>
            </a:r>
            <a:r>
              <a:rPr lang="cs-CZ" b="1" dirty="0"/>
              <a:t>legislativní</a:t>
            </a:r>
            <a:r>
              <a:rPr lang="cs-CZ" dirty="0"/>
              <a:t> – vlivy národní, evropské a mezinárodní </a:t>
            </a:r>
            <a:r>
              <a:rPr lang="cs-CZ" u="sng" dirty="0">
                <a:hlinkClick r:id="rId5" tooltip="Legislativa (Legislation)"/>
              </a:rPr>
              <a:t>legislativy</a:t>
            </a:r>
            <a:endParaRPr lang="cs-CZ" dirty="0"/>
          </a:p>
          <a:p>
            <a:r>
              <a:rPr lang="cs-CZ" b="1" dirty="0"/>
              <a:t>E</a:t>
            </a:r>
            <a:r>
              <a:rPr lang="cs-CZ" dirty="0"/>
              <a:t> – </a:t>
            </a:r>
            <a:r>
              <a:rPr lang="cs-CZ" b="1" dirty="0" err="1"/>
              <a:t>Ecological</a:t>
            </a:r>
            <a:r>
              <a:rPr lang="cs-CZ" dirty="0"/>
              <a:t> - </a:t>
            </a:r>
            <a:r>
              <a:rPr lang="cs-CZ" b="1" dirty="0"/>
              <a:t>ekologické</a:t>
            </a:r>
            <a:r>
              <a:rPr lang="cs-CZ" dirty="0"/>
              <a:t> (environmentální) – místní, národní a světová problematika </a:t>
            </a:r>
            <a:r>
              <a:rPr lang="cs-CZ" u="sng" dirty="0">
                <a:hlinkClick r:id="rId6" tooltip="Životní prostředí (Environment)"/>
              </a:rPr>
              <a:t>životního prostředí</a:t>
            </a:r>
            <a:r>
              <a:rPr lang="cs-CZ" dirty="0"/>
              <a:t> a otázky jejího </a:t>
            </a:r>
            <a:r>
              <a:rPr lang="cs-CZ" dirty="0" smtClean="0"/>
              <a:t>řešení</a:t>
            </a:r>
          </a:p>
          <a:p>
            <a:r>
              <a:rPr lang="cs-CZ" dirty="0" smtClean="0"/>
              <a:t>Někdy PEST, STEER (</a:t>
            </a:r>
            <a:r>
              <a:rPr lang="cs-CZ" dirty="0"/>
              <a:t>S - </a:t>
            </a:r>
            <a:r>
              <a:rPr lang="cs-CZ" dirty="0" err="1"/>
              <a:t>socio-cultural</a:t>
            </a:r>
            <a:r>
              <a:rPr lang="cs-CZ" dirty="0"/>
              <a:t> - </a:t>
            </a:r>
            <a:r>
              <a:rPr lang="cs-CZ" dirty="0" err="1"/>
              <a:t>socio</a:t>
            </a:r>
            <a:r>
              <a:rPr lang="cs-CZ" dirty="0"/>
              <a:t>-kulturní faktory</a:t>
            </a:r>
          </a:p>
          <a:p>
            <a:r>
              <a:rPr lang="cs-CZ" dirty="0"/>
              <a:t>T - </a:t>
            </a:r>
            <a:r>
              <a:rPr lang="cs-CZ" dirty="0" err="1"/>
              <a:t>technological</a:t>
            </a:r>
            <a:r>
              <a:rPr lang="cs-CZ" dirty="0"/>
              <a:t> - technologické faktory</a:t>
            </a:r>
          </a:p>
          <a:p>
            <a:r>
              <a:rPr lang="cs-CZ" dirty="0"/>
              <a:t>E - </a:t>
            </a:r>
            <a:r>
              <a:rPr lang="cs-CZ" dirty="0" err="1"/>
              <a:t>economic</a:t>
            </a:r>
            <a:r>
              <a:rPr lang="cs-CZ" dirty="0"/>
              <a:t> - ekonomické faktory</a:t>
            </a:r>
          </a:p>
          <a:p>
            <a:r>
              <a:rPr lang="cs-CZ" dirty="0"/>
              <a:t>E - </a:t>
            </a:r>
            <a:r>
              <a:rPr lang="cs-CZ" dirty="0" err="1"/>
              <a:t>ecological</a:t>
            </a:r>
            <a:r>
              <a:rPr lang="cs-CZ" dirty="0"/>
              <a:t> - ekologické faktory</a:t>
            </a:r>
          </a:p>
          <a:p>
            <a:r>
              <a:rPr lang="cs-CZ" dirty="0"/>
              <a:t>R - </a:t>
            </a:r>
            <a:r>
              <a:rPr lang="cs-CZ" dirty="0" err="1"/>
              <a:t>regulatory</a:t>
            </a:r>
            <a:r>
              <a:rPr lang="cs-CZ" dirty="0"/>
              <a:t> - regulující faktory (legislativa jako regulace)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6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Porter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29" y="1781881"/>
            <a:ext cx="4376771" cy="42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2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 setkání</a:t>
            </a:r>
          </a:p>
          <a:p>
            <a:r>
              <a:rPr lang="cs-CZ" dirty="0" smtClean="0"/>
              <a:t>1. setkání: dohoda na podobě zpracování úkolu, </a:t>
            </a:r>
            <a:r>
              <a:rPr lang="cs-CZ" dirty="0" err="1" smtClean="0"/>
              <a:t>Lean</a:t>
            </a:r>
            <a:r>
              <a:rPr lang="cs-CZ" dirty="0" smtClean="0"/>
              <a:t> </a:t>
            </a:r>
            <a:r>
              <a:rPr lang="cs-CZ" dirty="0" err="1" smtClean="0"/>
              <a:t>Canvas</a:t>
            </a:r>
            <a:r>
              <a:rPr lang="cs-CZ" dirty="0" smtClean="0"/>
              <a:t>, základní přehled struktury (designování produktu a služby –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Centered</a:t>
            </a:r>
            <a:r>
              <a:rPr lang="cs-CZ" dirty="0" smtClean="0"/>
              <a:t> Design)</a:t>
            </a:r>
          </a:p>
          <a:p>
            <a:r>
              <a:rPr lang="cs-CZ" dirty="0" smtClean="0"/>
              <a:t>2. setkání: analytické metody (PESTLE, PORTER)</a:t>
            </a:r>
          </a:p>
          <a:p>
            <a:r>
              <a:rPr lang="cs-CZ" dirty="0" smtClean="0"/>
              <a:t>3. setkání: finanční analýza a plánování</a:t>
            </a:r>
          </a:p>
          <a:p>
            <a:r>
              <a:rPr lang="cs-CZ" dirty="0" smtClean="0"/>
              <a:t>4. setkání: prezentace a obhajoba BP (3 BP)</a:t>
            </a:r>
          </a:p>
          <a:p>
            <a:r>
              <a:rPr lang="cs-CZ" dirty="0" smtClean="0"/>
              <a:t>Zkouška: odevzdaný BP, po schválení zkouška (kolokvium)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98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BP: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Popis společnosti (existující x nový apod.)</a:t>
            </a:r>
            <a:endParaRPr lang="cs-CZ" dirty="0"/>
          </a:p>
          <a:p>
            <a:r>
              <a:rPr lang="cs-CZ" dirty="0" smtClean="0"/>
              <a:t>Upřesnění </a:t>
            </a:r>
            <a:r>
              <a:rPr lang="cs-CZ" dirty="0"/>
              <a:t>charakteru služby/produktu (nový, inovativní, rozšiřující portfolio)popis </a:t>
            </a:r>
            <a:r>
              <a:rPr lang="cs-CZ" dirty="0" smtClean="0"/>
              <a:t>a zdůvodnění </a:t>
            </a:r>
            <a:r>
              <a:rPr lang="cs-CZ" dirty="0"/>
              <a:t>konkurenční výhody.</a:t>
            </a:r>
          </a:p>
          <a:p>
            <a:r>
              <a:rPr lang="cs-CZ" dirty="0" smtClean="0"/>
              <a:t>Produkt/služba </a:t>
            </a:r>
            <a:r>
              <a:rPr lang="cs-CZ" dirty="0"/>
              <a:t>a podstata podnikání (popis a charakter produktu/služby, rizika podnikání</a:t>
            </a:r>
            <a:r>
              <a:rPr lang="cs-CZ" dirty="0" smtClean="0"/>
              <a:t>, náklady </a:t>
            </a:r>
            <a:r>
              <a:rPr lang="cs-CZ" dirty="0"/>
              <a:t>a BEP, speciální zkoušky, ostatní podmínky podnikání, proces schvalování).</a:t>
            </a:r>
          </a:p>
          <a:p>
            <a:r>
              <a:rPr lang="cs-CZ" dirty="0"/>
              <a:t>Marketingový plán (zpracování marketingové analýzy: velikost trhu, segmentace, </a:t>
            </a:r>
            <a:r>
              <a:rPr lang="cs-CZ" dirty="0" smtClean="0"/>
              <a:t>profil potenciálního </a:t>
            </a:r>
            <a:r>
              <a:rPr lang="cs-CZ" dirty="0"/>
              <a:t>zákazníka, potenciál organizace/fy, způsob prosazení produktu, atd</a:t>
            </a:r>
            <a:r>
              <a:rPr lang="cs-CZ" dirty="0" smtClean="0"/>
              <a:t>.).</a:t>
            </a:r>
            <a:endParaRPr lang="cs-CZ" dirty="0"/>
          </a:p>
          <a:p>
            <a:r>
              <a:rPr lang="cs-CZ" dirty="0" smtClean="0"/>
              <a:t>Management </a:t>
            </a:r>
            <a:r>
              <a:rPr lang="cs-CZ" dirty="0"/>
              <a:t>team </a:t>
            </a:r>
            <a:r>
              <a:rPr lang="cs-CZ" dirty="0" smtClean="0"/>
              <a:t>a realizační tým (popis </a:t>
            </a:r>
            <a:r>
              <a:rPr lang="cs-CZ" dirty="0"/>
              <a:t>týmu, rolí, pozic a klíčových osob). Motivační a stimulační faktory.</a:t>
            </a:r>
          </a:p>
          <a:p>
            <a:r>
              <a:rPr lang="cs-CZ" dirty="0" smtClean="0"/>
              <a:t>Operační </a:t>
            </a:r>
            <a:r>
              <a:rPr lang="cs-CZ" dirty="0"/>
              <a:t>plán (popis procesu, potřebné prostředky a zařízení, hlavní náklady a zdroje příjmů</a:t>
            </a:r>
            <a:r>
              <a:rPr lang="cs-CZ" dirty="0" smtClean="0"/>
              <a:t>, pojištění</a:t>
            </a:r>
            <a:r>
              <a:rPr lang="cs-CZ" dirty="0"/>
              <a:t>, PR, reklama</a:t>
            </a:r>
            <a:r>
              <a:rPr lang="cs-CZ" dirty="0" smtClean="0"/>
              <a:t>).</a:t>
            </a:r>
            <a:endParaRPr lang="cs-CZ" dirty="0"/>
          </a:p>
          <a:p>
            <a:r>
              <a:rPr lang="cs-CZ" dirty="0" smtClean="0"/>
              <a:t>Finanční </a:t>
            </a:r>
            <a:r>
              <a:rPr lang="cs-CZ" dirty="0"/>
              <a:t>plán (příjmy a výdaje, cash </a:t>
            </a:r>
            <a:r>
              <a:rPr lang="cs-CZ" dirty="0" err="1"/>
              <a:t>flow</a:t>
            </a:r>
            <a:r>
              <a:rPr lang="cs-CZ" dirty="0"/>
              <a:t>, měsíční sestava nákladů a výnosů, tříletý </a:t>
            </a:r>
            <a:r>
              <a:rPr lang="cs-CZ" dirty="0" smtClean="0"/>
              <a:t>plán nákladů </a:t>
            </a:r>
            <a:r>
              <a:rPr lang="cs-CZ" dirty="0"/>
              <a:t>a výnosů, zisk, hospodářský výsledek, kalkulace nákladů, dostačující existence </a:t>
            </a:r>
            <a:r>
              <a:rPr lang="cs-CZ" dirty="0" smtClean="0"/>
              <a:t>zdrojů – </a:t>
            </a:r>
            <a:r>
              <a:rPr lang="cs-CZ" dirty="0"/>
              <a:t>vlastních i cizích – jejich použití, účetnictví: rozvaha, výsledovka)</a:t>
            </a:r>
          </a:p>
          <a:p>
            <a:r>
              <a:rPr lang="cs-CZ" dirty="0" smtClean="0"/>
              <a:t>Právní </a:t>
            </a:r>
            <a:r>
              <a:rPr lang="cs-CZ" dirty="0"/>
              <a:t>rámec (právní forma - a.s., s.r.o., družstvo, </a:t>
            </a:r>
            <a:r>
              <a:rPr lang="cs-CZ" dirty="0" err="1"/>
              <a:t>o.s.v.č</a:t>
            </a:r>
            <a:r>
              <a:rPr lang="cs-CZ" dirty="0"/>
              <a:t>.), struktura vlastníků, </a:t>
            </a:r>
            <a:r>
              <a:rPr lang="cs-CZ" dirty="0" smtClean="0"/>
              <a:t>majetkové rozdělení</a:t>
            </a:r>
            <a:r>
              <a:rPr lang="cs-CZ" dirty="0"/>
              <a:t>, relevantní právní předpisy, právní podmínky podnikání.</a:t>
            </a:r>
          </a:p>
        </p:txBody>
      </p:sp>
    </p:spTree>
    <p:extLst>
      <p:ext uri="{BB962C8B-B14F-4D97-AF65-F5344CB8AC3E}">
        <p14:creationId xmlns:p14="http://schemas.microsoft.com/office/powerpoint/2010/main" val="302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Články: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r>
              <a:rPr lang="en-US" dirty="0" err="1"/>
              <a:t>Qastharin</a:t>
            </a:r>
            <a:r>
              <a:rPr lang="en-US" dirty="0"/>
              <a:t>, A. R. (2016). Business model canvas for social enterprise. </a:t>
            </a:r>
            <a:r>
              <a:rPr lang="en-US" i="1" dirty="0"/>
              <a:t>Journal of Business and Economics</a:t>
            </a:r>
            <a:r>
              <a:rPr lang="en-US" dirty="0"/>
              <a:t>, </a:t>
            </a:r>
            <a:r>
              <a:rPr lang="en-US" i="1" dirty="0"/>
              <a:t>7</a:t>
            </a:r>
            <a:r>
              <a:rPr lang="en-US" dirty="0"/>
              <a:t>(4), 627-637.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Kickul</a:t>
            </a:r>
            <a:r>
              <a:rPr lang="cs-CZ" dirty="0"/>
              <a:t>, J., </a:t>
            </a:r>
            <a:r>
              <a:rPr lang="cs-CZ" dirty="0" err="1"/>
              <a:t>Gundry</a:t>
            </a:r>
            <a:r>
              <a:rPr lang="cs-CZ" dirty="0"/>
              <a:t>, L., Mitra, P., &amp; </a:t>
            </a:r>
            <a:r>
              <a:rPr lang="cs-CZ" dirty="0" err="1"/>
              <a:t>Berçot</a:t>
            </a:r>
            <a:r>
              <a:rPr lang="cs-CZ" dirty="0"/>
              <a:t>, L. (2018). </a:t>
            </a:r>
            <a:r>
              <a:rPr lang="cs-CZ" dirty="0" err="1"/>
              <a:t>Designing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Purpose</a:t>
            </a:r>
            <a:r>
              <a:rPr lang="cs-CZ" dirty="0"/>
              <a:t>: </a:t>
            </a:r>
            <a:r>
              <a:rPr lang="cs-CZ" dirty="0" err="1"/>
              <a:t>Advocating</a:t>
            </a:r>
            <a:r>
              <a:rPr lang="cs-CZ" dirty="0"/>
              <a:t> </a:t>
            </a:r>
            <a:r>
              <a:rPr lang="cs-CZ" dirty="0" err="1"/>
              <a:t>Innovation</a:t>
            </a:r>
            <a:r>
              <a:rPr lang="cs-CZ" dirty="0"/>
              <a:t>, </a:t>
            </a:r>
            <a:r>
              <a:rPr lang="cs-CZ" dirty="0" err="1"/>
              <a:t>Impact</a:t>
            </a:r>
            <a:r>
              <a:rPr lang="cs-CZ" dirty="0"/>
              <a:t>, </a:t>
            </a:r>
            <a:r>
              <a:rPr lang="cs-CZ" dirty="0" err="1"/>
              <a:t>Sustainability</a:t>
            </a:r>
            <a:r>
              <a:rPr lang="cs-CZ" dirty="0"/>
              <a:t>, and </a:t>
            </a:r>
            <a:r>
              <a:rPr lang="cs-CZ" dirty="0" err="1"/>
              <a:t>Scale</a:t>
            </a:r>
            <a:r>
              <a:rPr lang="cs-CZ" dirty="0"/>
              <a:t> in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Entrepreneurship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. </a:t>
            </a:r>
            <a:r>
              <a:rPr lang="cs-CZ" i="1" dirty="0" err="1"/>
              <a:t>Entrepreneurship</a:t>
            </a:r>
            <a:r>
              <a:rPr lang="cs-CZ" i="1" dirty="0"/>
              <a:t> </a:t>
            </a:r>
            <a:r>
              <a:rPr lang="cs-CZ" i="1" dirty="0" err="1"/>
              <a:t>Education</a:t>
            </a:r>
            <a:r>
              <a:rPr lang="cs-CZ" i="1" dirty="0"/>
              <a:t> and Pedagogy</a:t>
            </a:r>
            <a:r>
              <a:rPr lang="cs-CZ" dirty="0"/>
              <a:t>, </a:t>
            </a:r>
            <a:r>
              <a:rPr lang="cs-CZ" i="1" dirty="0"/>
              <a:t>1</a:t>
            </a:r>
            <a:r>
              <a:rPr lang="cs-CZ" dirty="0"/>
              <a:t>(2), 205-221. </a:t>
            </a:r>
            <a:r>
              <a:rPr lang="cs-CZ" u="sng" dirty="0">
                <a:hlinkClick r:id="rId2"/>
              </a:rPr>
              <a:t>https://doi.org/10.1177/2515127418772177</a:t>
            </a:r>
            <a:endParaRPr lang="cs-CZ" u="sng" dirty="0"/>
          </a:p>
          <a:p>
            <a:endParaRPr lang="cs-CZ" dirty="0" smtClean="0"/>
          </a:p>
          <a:p>
            <a:r>
              <a:rPr lang="en-US" dirty="0" smtClean="0"/>
              <a:t>Jain</a:t>
            </a:r>
            <a:r>
              <a:rPr lang="en-US" dirty="0"/>
              <a:t>, M. K. (2013). An analysis of marketing mix: 7Ps or more. </a:t>
            </a:r>
            <a:r>
              <a:rPr lang="en-US" i="1" dirty="0"/>
              <a:t>Asian Journal of Multidisciplinary Studies</a:t>
            </a:r>
            <a:r>
              <a:rPr lang="en-US" dirty="0"/>
              <a:t>, </a:t>
            </a:r>
            <a:r>
              <a:rPr lang="en-US" i="1" dirty="0"/>
              <a:t>1</a:t>
            </a:r>
            <a:r>
              <a:rPr lang="en-US" dirty="0"/>
              <a:t>(4), 23-28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Bitner</a:t>
            </a:r>
            <a:r>
              <a:rPr lang="en-US" dirty="0"/>
              <a:t>, M. J., </a:t>
            </a:r>
            <a:r>
              <a:rPr lang="en-US" dirty="0" err="1"/>
              <a:t>Ostrom</a:t>
            </a:r>
            <a:r>
              <a:rPr lang="en-US" dirty="0"/>
              <a:t>, A. L., &amp; Morgan, F. N. (2008).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en-US" dirty="0" smtClean="0"/>
              <a:t>Service </a:t>
            </a:r>
            <a:r>
              <a:rPr lang="en-US" dirty="0"/>
              <a:t>blueprinting: a practical technique for service innovation. </a:t>
            </a:r>
            <a:r>
              <a:rPr lang="en-US" i="1" dirty="0"/>
              <a:t>California management review</a:t>
            </a:r>
            <a:r>
              <a:rPr lang="en-US" dirty="0"/>
              <a:t>, </a:t>
            </a:r>
            <a:r>
              <a:rPr lang="en-US" i="1" dirty="0"/>
              <a:t>50</a:t>
            </a:r>
            <a:r>
              <a:rPr lang="en-US" dirty="0"/>
              <a:t>(3), 66-94</a:t>
            </a:r>
            <a:r>
              <a:rPr lang="en-US" dirty="0" smtClean="0"/>
              <a:t>.</a:t>
            </a:r>
            <a:r>
              <a:rPr lang="cs-CZ" dirty="0" smtClean="0"/>
              <a:t> https</a:t>
            </a:r>
            <a:r>
              <a:rPr lang="cs-CZ" dirty="0"/>
              <a:t>://journals.sagepub.com/doi/pdf/10.2307/41166446?download=true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084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0"/>
            <a:ext cx="10515600" cy="1325563"/>
          </a:xfrm>
        </p:spPr>
        <p:txBody>
          <a:bodyPr/>
          <a:lstStyle/>
          <a:p>
            <a:r>
              <a:rPr lang="cs-CZ" dirty="0" err="1" smtClean="0"/>
              <a:t>Lean</a:t>
            </a:r>
            <a:r>
              <a:rPr lang="cs-CZ" dirty="0" smtClean="0"/>
              <a:t> </a:t>
            </a:r>
            <a:r>
              <a:rPr lang="cs-CZ" dirty="0" err="1" smtClean="0"/>
              <a:t>Canvas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721" y="1066800"/>
            <a:ext cx="8155812" cy="53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1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800" y="149225"/>
            <a:ext cx="10515600" cy="1325563"/>
          </a:xfrm>
        </p:spPr>
        <p:txBody>
          <a:bodyPr/>
          <a:lstStyle/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Lean</a:t>
            </a:r>
            <a:r>
              <a:rPr lang="cs-CZ" dirty="0" smtClean="0"/>
              <a:t> </a:t>
            </a:r>
            <a:r>
              <a:rPr lang="cs-CZ" dirty="0" err="1" smtClean="0"/>
              <a:t>Canvas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872" y="1054101"/>
            <a:ext cx="7816643" cy="545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A7C2A-DB57-4F7B-B9ED-20CD7078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LEAN CANVAS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B08A4313-17BF-461E-A7FF-D5E869FABCC6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/>
          </p:nvPr>
        </p:nvGraphicFramePr>
        <p:xfrm>
          <a:off x="1352269" y="1271942"/>
          <a:ext cx="9777549" cy="54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4571803" imgH="3429000" progId="AcroExch.Document.DC">
                  <p:embed/>
                </p:oleObj>
              </mc:Choice>
              <mc:Fallback>
                <p:oleObj name="Acrobat Document" r:id="rId3" imgW="4571803" imgH="3429000" progId="AcroExch.Document.DC">
                  <p:embed/>
                  <p:pic>
                    <p:nvPicPr>
                      <p:cNvPr id="5" name="Zástupný obsah 4">
                        <a:extLst>
                          <a:ext uri="{FF2B5EF4-FFF2-40B4-BE49-F238E27FC236}">
                            <a16:creationId xmlns:a16="http://schemas.microsoft.com/office/drawing/2014/main" id="{B08A4313-17BF-461E-A7FF-D5E869FABC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2269" y="1271942"/>
                        <a:ext cx="9777549" cy="54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54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16"/>
                    </a14:imgEffect>
                    <a14:imgEffect>
                      <a14:saturation sat="39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8100" y="872836"/>
            <a:ext cx="7871673" cy="53880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35" y="457173"/>
            <a:ext cx="3435466" cy="23962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6705" y="5011651"/>
            <a:ext cx="37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66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26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9600" y="311640"/>
            <a:ext cx="8356599" cy="64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735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628</Words>
  <Application>Microsoft Office PowerPoint</Application>
  <PresentationFormat>Širokoúhlá obrazovka</PresentationFormat>
  <Paragraphs>44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Acrobat Document</vt:lpstr>
      <vt:lpstr>FINANČNÍ ŘÍZENÍ A BUSINESS PLÁN</vt:lpstr>
      <vt:lpstr>Struktura předmětu</vt:lpstr>
      <vt:lpstr>Struktura BP:</vt:lpstr>
      <vt:lpstr>Články:</vt:lpstr>
      <vt:lpstr>Lean Canvas</vt:lpstr>
      <vt:lpstr>Social Lean Canvas</vt:lpstr>
      <vt:lpstr>LEAN CANVAS</vt:lpstr>
      <vt:lpstr>Prezentace aplikace PowerPoint</vt:lpstr>
      <vt:lpstr>Prezentace aplikace PowerPoint</vt:lpstr>
      <vt:lpstr>Value Proposition</vt:lpstr>
      <vt:lpstr>DOBRÝ NÁPAD ≠ DOBRÝ BUSINESS PLÁN</vt:lpstr>
      <vt:lpstr>Prezentace aplikace PowerPoint</vt:lpstr>
      <vt:lpstr>PESTLE analýza</vt:lpstr>
      <vt:lpstr>Porter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Matěj Lejsal</dc:creator>
  <cp:lastModifiedBy>Matěj Lejsal</cp:lastModifiedBy>
  <cp:revision>9</cp:revision>
  <dcterms:created xsi:type="dcterms:W3CDTF">2023-10-19T06:39:42Z</dcterms:created>
  <dcterms:modified xsi:type="dcterms:W3CDTF">2023-10-19T15:13:44Z</dcterms:modified>
</cp:coreProperties>
</file>