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ocuments\FHS\STUDIJN&#205;%20OPORA\Ilustrace_popt&#225;v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/>
            </a:pPr>
            <a:r>
              <a:rPr lang="cs-CZ" sz="4400"/>
              <a:t>Analýza</a:t>
            </a:r>
            <a:r>
              <a:rPr lang="cs-CZ" sz="4400" baseline="0"/>
              <a:t> bodu zvratu</a:t>
            </a:r>
            <a:endParaRPr lang="en-US" sz="4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321741032370997E-2"/>
          <c:y val="0.12916500822012633"/>
          <c:w val="0.89041447944007035"/>
          <c:h val="0.803284358685933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List11!$B$2</c:f>
              <c:strCache>
                <c:ptCount val="1"/>
                <c:pt idx="0">
                  <c:v>FC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List11!$B$3:$B$7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C9B-4B32-9D43-C363EB5155A9}"/>
            </c:ext>
          </c:extLst>
        </c:ser>
        <c:ser>
          <c:idx val="1"/>
          <c:order val="1"/>
          <c:tx>
            <c:strRef>
              <c:f>List11!$C$2</c:f>
              <c:strCache>
                <c:ptCount val="1"/>
                <c:pt idx="0">
                  <c:v>VC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List11!$C$3:$C$7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15</c:v>
                </c:pt>
                <c:pt idx="4">
                  <c:v>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C9B-4B32-9D43-C363EB5155A9}"/>
            </c:ext>
          </c:extLst>
        </c:ser>
        <c:ser>
          <c:idx val="2"/>
          <c:order val="2"/>
          <c:tx>
            <c:strRef>
              <c:f>List11!$D$2</c:f>
              <c:strCache>
                <c:ptCount val="1"/>
                <c:pt idx="0">
                  <c:v>TC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List11!$D$3:$D$7</c:f>
              <c:numCache>
                <c:formatCode>General</c:formatCode>
                <c:ptCount val="5"/>
                <c:pt idx="0">
                  <c:v>20</c:v>
                </c:pt>
                <c:pt idx="1">
                  <c:v>23</c:v>
                </c:pt>
                <c:pt idx="2">
                  <c:v>29</c:v>
                </c:pt>
                <c:pt idx="3">
                  <c:v>35</c:v>
                </c:pt>
                <c:pt idx="4">
                  <c:v>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C9B-4B32-9D43-C363EB5155A9}"/>
            </c:ext>
          </c:extLst>
        </c:ser>
        <c:ser>
          <c:idx val="3"/>
          <c:order val="3"/>
          <c:tx>
            <c:strRef>
              <c:f>List11!$E$2</c:f>
              <c:strCache>
                <c:ptCount val="1"/>
                <c:pt idx="0">
                  <c:v>TR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List11!$E$3:$E$7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24</c:v>
                </c:pt>
                <c:pt idx="3">
                  <c:v>40</c:v>
                </c:pt>
                <c:pt idx="4">
                  <c:v>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C9B-4B32-9D43-C363EB515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615040"/>
        <c:axId val="116616576"/>
      </c:scatterChart>
      <c:valAx>
        <c:axId val="1166150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16616576"/>
        <c:crosses val="autoZero"/>
        <c:crossBetween val="midCat"/>
      </c:valAx>
      <c:valAx>
        <c:axId val="116616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615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0.85625</cdr:x>
      <cdr:y>0.18692</cdr:y>
    </cdr:from>
    <cdr:to>
      <cdr:x>0.9375</cdr:x>
      <cdr:y>0.23598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914774" y="762000"/>
          <a:ext cx="3714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TR</a:t>
          </a:r>
        </a:p>
      </cdr:txBody>
    </cdr:sp>
  </cdr:relSizeAnchor>
  <cdr:relSizeAnchor xmlns:cdr="http://schemas.openxmlformats.org/drawingml/2006/chartDrawing">
    <cdr:from>
      <cdr:x>0.75</cdr:x>
      <cdr:y>0.39252</cdr:y>
    </cdr:from>
    <cdr:to>
      <cdr:x>0.96458</cdr:x>
      <cdr:y>0.45093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428999" y="1600201"/>
          <a:ext cx="981076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TC = FC</a:t>
          </a:r>
          <a:r>
            <a:rPr lang="cs-CZ" sz="2000" baseline="0" dirty="0"/>
            <a:t> +VC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0.56383</cdr:x>
      <cdr:y>0.60274</cdr:y>
    </cdr:from>
    <cdr:to>
      <cdr:x>0.64508</cdr:x>
      <cdr:y>0.67123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3816424" y="3168352"/>
          <a:ext cx="54996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FC</a:t>
          </a:r>
        </a:p>
      </cdr:txBody>
    </cdr:sp>
  </cdr:relSizeAnchor>
  <cdr:relSizeAnchor xmlns:cdr="http://schemas.openxmlformats.org/drawingml/2006/chartDrawing">
    <cdr:from>
      <cdr:x>0.76596</cdr:x>
      <cdr:y>0.69863</cdr:y>
    </cdr:from>
    <cdr:to>
      <cdr:x>0.84721</cdr:x>
      <cdr:y>0.7798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5184576" y="3672408"/>
          <a:ext cx="549961" cy="426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VC</a:t>
          </a:r>
        </a:p>
      </cdr:txBody>
    </cdr:sp>
  </cdr:relSizeAnchor>
  <cdr:relSizeAnchor xmlns:cdr="http://schemas.openxmlformats.org/drawingml/2006/chartDrawing">
    <cdr:from>
      <cdr:x>0.53191</cdr:x>
      <cdr:y>0.86301</cdr:y>
    </cdr:from>
    <cdr:to>
      <cdr:x>1</cdr:x>
      <cdr:y>0.93151</cdr:y>
    </cdr:to>
    <cdr:sp macro="" textlink="">
      <cdr:nvSpPr>
        <cdr:cNvPr id="8" name="TextovéPole 7"/>
        <cdr:cNvSpPr txBox="1"/>
      </cdr:nvSpPr>
      <cdr:spPr>
        <a:xfrm xmlns:a="http://schemas.openxmlformats.org/drawingml/2006/main">
          <a:off x="3672408" y="4536504"/>
          <a:ext cx="31683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Q* - hodnota bodu zvratu</a:t>
          </a:r>
        </a:p>
      </cdr:txBody>
    </cdr:sp>
  </cdr:relSizeAnchor>
  <cdr:relSizeAnchor xmlns:cdr="http://schemas.openxmlformats.org/drawingml/2006/chartDrawing">
    <cdr:from>
      <cdr:x>0.52292</cdr:x>
      <cdr:y>0.51209</cdr:y>
    </cdr:from>
    <cdr:to>
      <cdr:x>0.525</cdr:x>
      <cdr:y>0.92967</cdr:y>
    </cdr:to>
    <cdr:sp macro="" textlink="">
      <cdr:nvSpPr>
        <cdr:cNvPr id="10" name="Přímá spojovací šipka 9"/>
        <cdr:cNvSpPr/>
      </cdr:nvSpPr>
      <cdr:spPr>
        <a:xfrm xmlns:a="http://schemas.openxmlformats.org/drawingml/2006/main" flipH="1" flipV="1">
          <a:off x="2390775" y="2219325"/>
          <a:ext cx="9525" cy="180975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08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93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7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1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54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8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3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2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12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59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0FDA7-62E0-48DE-B6DB-78705EEA3E48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48F9-999F-4614-B7AA-A8B5E1520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4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BP – finanční plán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10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97153"/>
            <a:ext cx="8229600" cy="1329011"/>
          </a:xfrm>
        </p:spPr>
        <p:txBody>
          <a:bodyPr/>
          <a:lstStyle/>
          <a:p>
            <a:endParaRPr lang="cs-CZ" b="1" dirty="0"/>
          </a:p>
          <a:p>
            <a:r>
              <a:rPr lang="cs-CZ" dirty="0"/>
              <a:t>P-AVC = příspěvek na úhradu fixních nákladů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0389" y="1419225"/>
            <a:ext cx="59912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4899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Ekonomické souvislosti poskytování sociální služby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2711624" y="260648"/>
          <a:ext cx="67687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69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 ZVRATU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Ekonomické souvislosti poskytování sociální služby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357314"/>
            <a:ext cx="6934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86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NÁVRATNOSTI VSTUPNÍCH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Prostý výpočet bez zohlednění vlivu času – nepřesný</a:t>
            </a:r>
          </a:p>
          <a:p>
            <a:r>
              <a:rPr lang="cs-CZ" dirty="0" smtClean="0"/>
              <a:t>Výpočet čisté současné hodnoty budoucích příjmů</a:t>
            </a:r>
          </a:p>
          <a:p>
            <a:r>
              <a:rPr lang="cs-CZ" dirty="0" smtClean="0"/>
              <a:t>Budoucí hotovostní toky (budoucí příjmy minus budoucí výdaje) přepočteny k dnešnímu dni</a:t>
            </a:r>
          </a:p>
          <a:p>
            <a:r>
              <a:rPr lang="cs-CZ" dirty="0"/>
              <a:t>NPV = </a:t>
            </a:r>
            <a:r>
              <a:rPr lang="cs-CZ" dirty="0" err="1"/>
              <a:t>CF</a:t>
            </a:r>
            <a:r>
              <a:rPr lang="cs-CZ" baseline="-25000" dirty="0" err="1"/>
              <a:t>n</a:t>
            </a:r>
            <a:r>
              <a:rPr lang="cs-CZ" dirty="0"/>
              <a:t> / (1 + </a:t>
            </a:r>
            <a:r>
              <a:rPr lang="cs-CZ" dirty="0" smtClean="0"/>
              <a:t>r)</a:t>
            </a:r>
            <a:r>
              <a:rPr lang="cs-CZ" baseline="30000" dirty="0" smtClean="0"/>
              <a:t>n</a:t>
            </a:r>
          </a:p>
          <a:p>
            <a:pPr lvl="1"/>
            <a:r>
              <a:rPr lang="cs-CZ" dirty="0"/>
              <a:t>CF = finanční tok za každý rok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 </a:t>
            </a:r>
            <a:r>
              <a:rPr lang="cs-CZ" dirty="0"/>
              <a:t>= zamýšlená doba životnosti projektu (</a:t>
            </a:r>
            <a:r>
              <a:rPr lang="cs-CZ" dirty="0" smtClean="0"/>
              <a:t>investice)</a:t>
            </a:r>
          </a:p>
          <a:p>
            <a:pPr lvl="1"/>
            <a:r>
              <a:rPr lang="cs-CZ" dirty="0" smtClean="0"/>
              <a:t>r </a:t>
            </a:r>
            <a:r>
              <a:rPr lang="cs-CZ" dirty="0"/>
              <a:t>= úroková míra (diskont</a:t>
            </a:r>
            <a:r>
              <a:rPr lang="cs-CZ" dirty="0" smtClean="0"/>
              <a:t>) - bezriziková úroková míra (např. termínované vklady)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019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postřehy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Kriticky důležité je určení jednotky produkce (jednice)</a:t>
            </a:r>
          </a:p>
          <a:p>
            <a:r>
              <a:rPr lang="cs-CZ" dirty="0" smtClean="0"/>
              <a:t>Je třeba ji mít popsánu i „kvalitativně“ – srov. lůžkoden, ošetřovací den</a:t>
            </a:r>
          </a:p>
          <a:p>
            <a:r>
              <a:rPr lang="cs-CZ" dirty="0" smtClean="0"/>
              <a:t>K této jednotce pak vztahuji náklady.</a:t>
            </a:r>
          </a:p>
          <a:p>
            <a:r>
              <a:rPr lang="cs-CZ" dirty="0" smtClean="0"/>
              <a:t>Co neumím změřit/spočítat obtížně řídím.</a:t>
            </a:r>
          </a:p>
          <a:p>
            <a:r>
              <a:rPr lang="cs-CZ" dirty="0" smtClean="0"/>
              <a:t>Peníze za rok mohou mít jinou hodnotu než peníze dnes.</a:t>
            </a:r>
          </a:p>
          <a:p>
            <a:r>
              <a:rPr lang="cs-CZ" dirty="0" smtClean="0"/>
              <a:t>Provoz nezačne od prvního dne.</a:t>
            </a:r>
          </a:p>
          <a:p>
            <a:r>
              <a:rPr lang="cs-CZ" dirty="0" smtClean="0"/>
              <a:t>Výdaje (náklady) na přípravu nesu </a:t>
            </a:r>
            <a:r>
              <a:rPr lang="cs-CZ" smtClean="0"/>
              <a:t>již dnes.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02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PŘÍPRAVNÁ</a:t>
            </a:r>
          </a:p>
          <a:p>
            <a:r>
              <a:rPr lang="cs-CZ" dirty="0" smtClean="0"/>
              <a:t>NÁBĚHOVÁ</a:t>
            </a:r>
          </a:p>
          <a:p>
            <a:r>
              <a:rPr lang="cs-CZ" dirty="0" smtClean="0"/>
              <a:t>PLNÝ PROVOZ (1 ROK)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54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fázi, kdy organizace/firma (středisko, služba) neposkytuje služby/nevyrábí</a:t>
            </a:r>
          </a:p>
          <a:p>
            <a:r>
              <a:rPr lang="cs-CZ" dirty="0" smtClean="0"/>
              <a:t>V rámci této fáze má organizace/firma výdaje nezbytné pro vytvoření podmínek pro podnikání (provoz služby) – adaptace prostor, nákup vybavení, nábor a výběr budoucích pracovníků apod.</a:t>
            </a:r>
          </a:p>
          <a:p>
            <a:r>
              <a:rPr lang="cs-CZ" dirty="0" smtClean="0"/>
              <a:t>Jde o „vstupní investici“, počítáme s „návratem“ investice v rámci budoucích zisků</a:t>
            </a:r>
          </a:p>
          <a:p>
            <a:r>
              <a:rPr lang="cs-CZ" dirty="0" smtClean="0"/>
              <a:t>Primární </a:t>
            </a:r>
            <a:r>
              <a:rPr lang="cs-CZ" dirty="0" err="1" smtClean="0"/>
              <a:t>focus</a:t>
            </a:r>
            <a:r>
              <a:rPr lang="cs-CZ" dirty="0" smtClean="0"/>
              <a:t>: CASH FLOW ( příjmy a výdaje) </a:t>
            </a:r>
          </a:p>
          <a:p>
            <a:r>
              <a:rPr lang="cs-CZ" dirty="0" smtClean="0"/>
              <a:t>Relevantní pro výpočet doby návratnosti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06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NÁBĚHOVÁ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Organizace/firma začíná provoz (poskytování služby, výroby)</a:t>
            </a:r>
          </a:p>
          <a:p>
            <a:r>
              <a:rPr lang="cs-CZ" dirty="0" smtClean="0"/>
              <a:t>Probíhá nastavení/doladění procesů a postupů</a:t>
            </a:r>
          </a:p>
          <a:p>
            <a:r>
              <a:rPr lang="cs-CZ" dirty="0" smtClean="0"/>
              <a:t>Testovací/pilotní provoz</a:t>
            </a:r>
          </a:p>
          <a:p>
            <a:r>
              <a:rPr lang="cs-CZ" dirty="0" smtClean="0"/>
              <a:t>Organizace/firma je pod úrovní plánovaného výkonu</a:t>
            </a:r>
          </a:p>
          <a:p>
            <a:r>
              <a:rPr lang="cs-CZ" dirty="0" smtClean="0"/>
              <a:t>Není výjimkou výdaje na provoz jsou větší než příjmy z provozu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focus</a:t>
            </a:r>
            <a:r>
              <a:rPr lang="cs-CZ" dirty="0" smtClean="0"/>
              <a:t> na </a:t>
            </a:r>
            <a:r>
              <a:rPr lang="cs-CZ" dirty="0" err="1" smtClean="0"/>
              <a:t>CashFlow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Není výjimkou, že náklady na provoz jsou vyšší než výnosy z provozu</a:t>
            </a:r>
          </a:p>
          <a:p>
            <a:r>
              <a:rPr lang="cs-CZ" dirty="0" smtClean="0"/>
              <a:t>Časově omezené období, definované milníky (a intervence)</a:t>
            </a:r>
          </a:p>
          <a:p>
            <a:r>
              <a:rPr lang="cs-CZ" dirty="0" smtClean="0"/>
              <a:t>Relevantní pro výpočet doby návratnosti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92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PLNÉHO PROVOZU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Sledované období 12ti měsíců</a:t>
            </a:r>
          </a:p>
          <a:p>
            <a:r>
              <a:rPr lang="cs-CZ" dirty="0" smtClean="0"/>
              <a:t>Analýza bodu zvratu/krytí vlastních nákladů</a:t>
            </a:r>
          </a:p>
          <a:p>
            <a:r>
              <a:rPr lang="cs-CZ" dirty="0" smtClean="0"/>
              <a:t>Výpočet návratnosti vstupních výdajů (čistá současná hodnota)</a:t>
            </a:r>
          </a:p>
        </p:txBody>
      </p:sp>
    </p:spTree>
    <p:extLst>
      <p:ext uri="{BB962C8B-B14F-4D97-AF65-F5344CB8AC3E}">
        <p14:creationId xmlns:p14="http://schemas.microsoft.com/office/powerpoint/2010/main" val="10343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Počáteční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Výdaje na přípravu BP</a:t>
            </a:r>
          </a:p>
          <a:p>
            <a:pPr lvl="1"/>
            <a:r>
              <a:rPr lang="cs-CZ" dirty="0" smtClean="0"/>
              <a:t>Analýzy</a:t>
            </a:r>
          </a:p>
          <a:p>
            <a:pPr lvl="1"/>
            <a:r>
              <a:rPr lang="cs-CZ" dirty="0" smtClean="0"/>
              <a:t>Konzultace</a:t>
            </a:r>
          </a:p>
          <a:p>
            <a:pPr lvl="1"/>
            <a:r>
              <a:rPr lang="cs-CZ" dirty="0" smtClean="0"/>
              <a:t>Školení</a:t>
            </a:r>
          </a:p>
          <a:p>
            <a:pPr lvl="1"/>
            <a:r>
              <a:rPr lang="cs-CZ" dirty="0" smtClean="0"/>
              <a:t>Nákup know-how</a:t>
            </a:r>
          </a:p>
          <a:p>
            <a:r>
              <a:rPr lang="cs-CZ" dirty="0" smtClean="0"/>
              <a:t>Výdaje na základní materiálně-technické vybavení (standardy?)</a:t>
            </a:r>
          </a:p>
          <a:p>
            <a:pPr lvl="1"/>
            <a:r>
              <a:rPr lang="cs-CZ" dirty="0" smtClean="0"/>
              <a:t>Výdaje na přípravu provozovny</a:t>
            </a:r>
          </a:p>
          <a:p>
            <a:pPr lvl="1"/>
            <a:r>
              <a:rPr lang="cs-CZ" dirty="0" smtClean="0"/>
              <a:t>Nákup technologií (přístroje, technika apod.)</a:t>
            </a:r>
          </a:p>
          <a:p>
            <a:pPr lvl="1"/>
            <a:r>
              <a:rPr lang="cs-CZ" dirty="0" smtClean="0"/>
              <a:t>Nákup HW a SW</a:t>
            </a:r>
          </a:p>
          <a:p>
            <a:r>
              <a:rPr lang="cs-CZ" dirty="0" smtClean="0"/>
              <a:t>Výdaje na licence, registrace apod.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86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 služeb/výrobků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Určení kalkulační jednice (jednotky služby / výrobku), na kterou plánujeme náklady a výnosy </a:t>
            </a:r>
            <a:r>
              <a:rPr lang="cs-CZ" i="1" dirty="0" smtClean="0"/>
              <a:t>(např. hodina osobní asistence, lůžkoden, ošetřovací den apod.)</a:t>
            </a:r>
          </a:p>
          <a:p>
            <a:r>
              <a:rPr lang="cs-CZ" dirty="0" smtClean="0"/>
              <a:t>Kalkulace nákladů</a:t>
            </a:r>
          </a:p>
          <a:p>
            <a:pPr lvl="1"/>
            <a:r>
              <a:rPr lang="cs-CZ" dirty="0" smtClean="0"/>
              <a:t>Přímé – je přiřaditelná přímo konkrétní jednici </a:t>
            </a:r>
            <a:r>
              <a:rPr lang="cs-CZ" i="1" dirty="0" smtClean="0"/>
              <a:t>(spotřebovávaný materiál, mzda pracovníka, odpis speciálního vybavení)</a:t>
            </a:r>
          </a:p>
          <a:p>
            <a:pPr lvl="1"/>
            <a:r>
              <a:rPr lang="cs-CZ" dirty="0" smtClean="0"/>
              <a:t>Nepřímé (výrobková režie) – přímo souvisí s konkrétní službou/výrobkem, ale nelze ji přímo spojit s konkrétní jednicí </a:t>
            </a:r>
            <a:r>
              <a:rPr lang="cs-CZ" i="1" dirty="0" smtClean="0"/>
              <a:t>(mzda vedoucího služby, nájemné za provozovnu, spotřeba energií apod.)</a:t>
            </a:r>
          </a:p>
          <a:p>
            <a:pPr lvl="1"/>
            <a:r>
              <a:rPr lang="cs-CZ" dirty="0" smtClean="0"/>
              <a:t>Režijní – souvisí s fungováním organizace/firmy jako celku </a:t>
            </a:r>
            <a:r>
              <a:rPr lang="cs-CZ" i="1" dirty="0" smtClean="0"/>
              <a:t>(mzda ředitele, webové stránky, náklady na externí vedení účetnictví apod.)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93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p</a:t>
            </a:r>
            <a:r>
              <a:rPr lang="cs-CZ" dirty="0" smtClean="0"/>
              <a:t>římé a nepřímé VS fixní a variabilní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553227" y="2267211"/>
            <a:ext cx="3782861" cy="146554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PŘÍMÉ NÁKLADY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553227" y="3845490"/>
            <a:ext cx="3782861" cy="713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VÝROBKOVÁ REŽIE - VARIABILNÍ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553227" y="4672207"/>
            <a:ext cx="3782861" cy="713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VÝROBKOVÁ REŽIE - FIXNÍ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553227" y="5498924"/>
            <a:ext cx="3782861" cy="93945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REŽIE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73897" y="2267210"/>
            <a:ext cx="3782861" cy="22922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VARIABILNÍ NÁKLADY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560450" y="4672208"/>
            <a:ext cx="3782861" cy="17661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FIXNÍ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48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BODU ZVRATU </a:t>
            </a:r>
            <a:br>
              <a:rPr lang="cs-CZ" dirty="0" smtClean="0"/>
            </a:br>
            <a:r>
              <a:rPr lang="cs-CZ" dirty="0" smtClean="0"/>
              <a:t>(KRYTÍ VLASTNÍCH NÁKLADŮ)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703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549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BP – finanční plán</vt:lpstr>
      <vt:lpstr>FÁZE BP</vt:lpstr>
      <vt:lpstr>PŘÍPRAVNÁ FÁZE</vt:lpstr>
      <vt:lpstr>NÁBĚHOVÁ FÁZE</vt:lpstr>
      <vt:lpstr>FÁZE PLNÉHO PROVOZU</vt:lpstr>
      <vt:lpstr>Počáteční výdaje</vt:lpstr>
      <vt:lpstr>Kalkulace služeb/výrobků</vt:lpstr>
      <vt:lpstr>NÁKLADY přímé a nepřímé VS fixní a variabilní</vt:lpstr>
      <vt:lpstr>ANALÝZA BODU ZVRATU  (KRYTÍ VLASTNÍCH NÁKLADŮ)</vt:lpstr>
      <vt:lpstr>BOD ZVRATU</vt:lpstr>
      <vt:lpstr>Prezentace aplikace PowerPoint</vt:lpstr>
      <vt:lpstr>BOD ZVRATU</vt:lpstr>
      <vt:lpstr>VÝPOČET NÁVRATNOSTI VSTUPNÍCH VÝDAJŮ</vt:lpstr>
      <vt:lpstr>Klíčové postřehy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 – finanční plán</dc:title>
  <dc:creator>Matěj Lejsal</dc:creator>
  <cp:lastModifiedBy>Matěj Lejsal</cp:lastModifiedBy>
  <cp:revision>5</cp:revision>
  <dcterms:created xsi:type="dcterms:W3CDTF">2023-12-12T06:42:34Z</dcterms:created>
  <dcterms:modified xsi:type="dcterms:W3CDTF">2023-12-12T07:16:15Z</dcterms:modified>
</cp:coreProperties>
</file>