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bril Fatface" panose="02000503000000020003" pitchFamily="2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nva Sans" panose="020B0604020202020204" charset="0"/>
      <p:regular r:id="rId20"/>
    </p:embeddedFont>
    <p:embeddedFont>
      <p:font typeface="Canva Sans Bold" panose="020B0604020202020204" charset="0"/>
      <p:regular r:id="rId21"/>
    </p:embeddedFont>
    <p:embeddedFont>
      <p:font typeface="Nunito" pitchFamily="2" charset="-52"/>
      <p:regular r:id="rId22"/>
    </p:embeddedFont>
    <p:embeddedFont>
      <p:font typeface="Nunito Bold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76611" y="8353252"/>
            <a:ext cx="19974273" cy="1420979"/>
            <a:chOff x="0" y="0"/>
            <a:chExt cx="5260714" cy="37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116949" y="1896628"/>
            <a:ext cx="2942276" cy="2942276"/>
          </a:xfrm>
          <a:custGeom>
            <a:avLst/>
            <a:gdLst/>
            <a:ahLst/>
            <a:cxnLst/>
            <a:rect l="l" t="t" r="r" b="b"/>
            <a:pathLst>
              <a:path w="2942276" h="2942276">
                <a:moveTo>
                  <a:pt x="0" y="0"/>
                </a:moveTo>
                <a:lnTo>
                  <a:pt x="2942276" y="0"/>
                </a:lnTo>
                <a:lnTo>
                  <a:pt x="2942276" y="2942276"/>
                </a:lnTo>
                <a:lnTo>
                  <a:pt x="0" y="2942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9"/>
          <p:cNvSpPr/>
          <p:nvPr/>
        </p:nvSpPr>
        <p:spPr>
          <a:xfrm>
            <a:off x="12399945" y="6010601"/>
            <a:ext cx="3395204" cy="1049427"/>
          </a:xfrm>
          <a:custGeom>
            <a:avLst/>
            <a:gdLst/>
            <a:ahLst/>
            <a:cxnLst/>
            <a:rect l="l" t="t" r="r" b="b"/>
            <a:pathLst>
              <a:path w="3395204" h="1049427">
                <a:moveTo>
                  <a:pt x="0" y="0"/>
                </a:moveTo>
                <a:lnTo>
                  <a:pt x="3395204" y="0"/>
                </a:lnTo>
                <a:lnTo>
                  <a:pt x="3395204" y="1049427"/>
                </a:lnTo>
                <a:lnTo>
                  <a:pt x="0" y="1049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TextBox 10"/>
          <p:cNvSpPr txBox="1"/>
          <p:nvPr/>
        </p:nvSpPr>
        <p:spPr>
          <a:xfrm>
            <a:off x="1348665" y="2310948"/>
            <a:ext cx="15590669" cy="309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73"/>
              </a:lnSpc>
            </a:pPr>
            <a:r>
              <a:rPr lang="en-US" sz="8909" dirty="0">
                <a:solidFill>
                  <a:srgbClr val="000000"/>
                </a:solidFill>
                <a:latin typeface="Abril Fatface" panose="02000503000000020003" pitchFamily="2" charset="0"/>
              </a:rPr>
              <a:t>PŘÍRUČNÍ SLOVNÍK JAZYKA ČESKÉHO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56979" y="5629805"/>
            <a:ext cx="9907094" cy="685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4"/>
              </a:lnSpc>
            </a:pPr>
            <a:r>
              <a:rPr lang="en-US" sz="4002" dirty="0">
                <a:solidFill>
                  <a:srgbClr val="000000"/>
                </a:solidFill>
                <a:latin typeface="Abril Fatface" panose="02000503000000020003" pitchFamily="2" charset="0"/>
              </a:rPr>
              <a:t>Anna Zikratskaya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8743950"/>
            <a:ext cx="557789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Nunito"/>
              </a:rPr>
              <a:t>18.10.2023</a:t>
            </a:r>
          </a:p>
        </p:txBody>
      </p:sp>
      <p:sp>
        <p:nvSpPr>
          <p:cNvPr id="13" name="Freeform 13"/>
          <p:cNvSpPr/>
          <p:nvPr/>
        </p:nvSpPr>
        <p:spPr>
          <a:xfrm>
            <a:off x="17216912" y="-911620"/>
            <a:ext cx="2942276" cy="2942276"/>
          </a:xfrm>
          <a:custGeom>
            <a:avLst/>
            <a:gdLst/>
            <a:ahLst/>
            <a:cxnLst/>
            <a:rect l="l" t="t" r="r" b="b"/>
            <a:pathLst>
              <a:path w="2942276" h="2942276">
                <a:moveTo>
                  <a:pt x="0" y="0"/>
                </a:moveTo>
                <a:lnTo>
                  <a:pt x="2942276" y="0"/>
                </a:lnTo>
                <a:lnTo>
                  <a:pt x="2942276" y="2942276"/>
                </a:lnTo>
                <a:lnTo>
                  <a:pt x="0" y="2942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Freeform 5"/>
          <p:cNvSpPr/>
          <p:nvPr/>
        </p:nvSpPr>
        <p:spPr>
          <a:xfrm>
            <a:off x="12076251" y="1662606"/>
            <a:ext cx="2942276" cy="2942276"/>
          </a:xfrm>
          <a:custGeom>
            <a:avLst/>
            <a:gdLst/>
            <a:ahLst/>
            <a:cxnLst/>
            <a:rect l="l" t="t" r="r" b="b"/>
            <a:pathLst>
              <a:path w="2942276" h="2942276">
                <a:moveTo>
                  <a:pt x="0" y="0"/>
                </a:moveTo>
                <a:lnTo>
                  <a:pt x="2942276" y="0"/>
                </a:lnTo>
                <a:lnTo>
                  <a:pt x="2942276" y="2942276"/>
                </a:lnTo>
                <a:lnTo>
                  <a:pt x="0" y="2942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 flipH="1">
            <a:off x="2120044" y="6010601"/>
            <a:ext cx="3395204" cy="1049427"/>
          </a:xfrm>
          <a:custGeom>
            <a:avLst/>
            <a:gdLst/>
            <a:ahLst/>
            <a:cxnLst/>
            <a:rect l="l" t="t" r="r" b="b"/>
            <a:pathLst>
              <a:path w="3395204" h="1049427">
                <a:moveTo>
                  <a:pt x="3395205" y="0"/>
                </a:moveTo>
                <a:lnTo>
                  <a:pt x="0" y="0"/>
                </a:lnTo>
                <a:lnTo>
                  <a:pt x="0" y="1049427"/>
                </a:lnTo>
                <a:lnTo>
                  <a:pt x="3395205" y="1049427"/>
                </a:lnTo>
                <a:lnTo>
                  <a:pt x="339520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2860432" y="1158150"/>
            <a:ext cx="12567136" cy="7970700"/>
          </a:xfrm>
          <a:custGeom>
            <a:avLst/>
            <a:gdLst/>
            <a:ahLst/>
            <a:cxnLst/>
            <a:rect l="l" t="t" r="r" b="b"/>
            <a:pathLst>
              <a:path w="12567136" h="7970700">
                <a:moveTo>
                  <a:pt x="0" y="0"/>
                </a:moveTo>
                <a:lnTo>
                  <a:pt x="12567136" y="0"/>
                </a:lnTo>
                <a:lnTo>
                  <a:pt x="12567136" y="7970700"/>
                </a:lnTo>
                <a:lnTo>
                  <a:pt x="0" y="79707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51" r="-951"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Freeform 5"/>
          <p:cNvSpPr/>
          <p:nvPr/>
        </p:nvSpPr>
        <p:spPr>
          <a:xfrm>
            <a:off x="12076251" y="1662606"/>
            <a:ext cx="2942276" cy="2942276"/>
          </a:xfrm>
          <a:custGeom>
            <a:avLst/>
            <a:gdLst/>
            <a:ahLst/>
            <a:cxnLst/>
            <a:rect l="l" t="t" r="r" b="b"/>
            <a:pathLst>
              <a:path w="2942276" h="2942276">
                <a:moveTo>
                  <a:pt x="0" y="0"/>
                </a:moveTo>
                <a:lnTo>
                  <a:pt x="2942276" y="0"/>
                </a:lnTo>
                <a:lnTo>
                  <a:pt x="2942276" y="2942276"/>
                </a:lnTo>
                <a:lnTo>
                  <a:pt x="0" y="2942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 flipH="1">
            <a:off x="2120044" y="6010601"/>
            <a:ext cx="3395204" cy="1049427"/>
          </a:xfrm>
          <a:custGeom>
            <a:avLst/>
            <a:gdLst/>
            <a:ahLst/>
            <a:cxnLst/>
            <a:rect l="l" t="t" r="r" b="b"/>
            <a:pathLst>
              <a:path w="3395204" h="1049427">
                <a:moveTo>
                  <a:pt x="3395205" y="0"/>
                </a:moveTo>
                <a:lnTo>
                  <a:pt x="0" y="0"/>
                </a:lnTo>
                <a:lnTo>
                  <a:pt x="0" y="1049427"/>
                </a:lnTo>
                <a:lnTo>
                  <a:pt x="3395205" y="1049427"/>
                </a:lnTo>
                <a:lnTo>
                  <a:pt x="339520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2860432" y="1158150"/>
            <a:ext cx="12567136" cy="7970700"/>
          </a:xfrm>
          <a:custGeom>
            <a:avLst/>
            <a:gdLst/>
            <a:ahLst/>
            <a:cxnLst/>
            <a:rect l="l" t="t" r="r" b="b"/>
            <a:pathLst>
              <a:path w="12567136" h="7970700">
                <a:moveTo>
                  <a:pt x="0" y="0"/>
                </a:moveTo>
                <a:lnTo>
                  <a:pt x="12567136" y="0"/>
                </a:lnTo>
                <a:lnTo>
                  <a:pt x="12567136" y="7970700"/>
                </a:lnTo>
                <a:lnTo>
                  <a:pt x="0" y="79707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17" r="-317"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flipH="1">
            <a:off x="16164492" y="6443050"/>
            <a:ext cx="2189615" cy="1982597"/>
          </a:xfrm>
          <a:custGeom>
            <a:avLst/>
            <a:gdLst/>
            <a:ahLst/>
            <a:cxnLst/>
            <a:rect l="l" t="t" r="r" b="b"/>
            <a:pathLst>
              <a:path w="2189615" h="1982597">
                <a:moveTo>
                  <a:pt x="2189616" y="0"/>
                </a:moveTo>
                <a:lnTo>
                  <a:pt x="0" y="0"/>
                </a:lnTo>
                <a:lnTo>
                  <a:pt x="0" y="1982597"/>
                </a:lnTo>
                <a:lnTo>
                  <a:pt x="2189616" y="1982597"/>
                </a:lnTo>
                <a:lnTo>
                  <a:pt x="21896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5" name="Freeform 15"/>
          <p:cNvSpPr/>
          <p:nvPr/>
        </p:nvSpPr>
        <p:spPr>
          <a:xfrm>
            <a:off x="-2300107" y="1028700"/>
            <a:ext cx="4927677" cy="1532060"/>
          </a:xfrm>
          <a:custGeom>
            <a:avLst/>
            <a:gdLst/>
            <a:ahLst/>
            <a:cxnLst/>
            <a:rect l="l" t="t" r="r" b="b"/>
            <a:pathLst>
              <a:path w="4927677" h="1532060">
                <a:moveTo>
                  <a:pt x="0" y="0"/>
                </a:moveTo>
                <a:lnTo>
                  <a:pt x="4927677" y="0"/>
                </a:lnTo>
                <a:lnTo>
                  <a:pt x="4927677" y="1532060"/>
                </a:lnTo>
                <a:lnTo>
                  <a:pt x="0" y="15320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TextBox 16"/>
          <p:cNvSpPr txBox="1"/>
          <p:nvPr/>
        </p:nvSpPr>
        <p:spPr>
          <a:xfrm>
            <a:off x="4543721" y="904875"/>
            <a:ext cx="9200557" cy="11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>
                <a:solidFill>
                  <a:srgbClr val="000000"/>
                </a:solidFill>
                <a:latin typeface="Fredoka One Bold"/>
              </a:rPr>
              <a:t>ZDROJE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01470" y="2944201"/>
            <a:ext cx="15085059" cy="393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4" lvl="1" indent="-269877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Nunito Bold"/>
              </a:rPr>
              <a:t>https://ujc.avcr.cz/elektronicke-slovniky-a-zdroje/Prirucni_slovik_jazyka_ceskeho.html</a:t>
            </a:r>
          </a:p>
          <a:p>
            <a:pPr marL="539754" lvl="1" indent="-269877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Nunito Bold"/>
              </a:rPr>
              <a:t>https://cs.wikipedia.org/wiki/P%C5%99%C3%ADru%C4%8Dn%C3%AD_slovn%C3%ADk_jazyka_%C4%8Desk%C3%A9ho</a:t>
            </a:r>
          </a:p>
          <a:p>
            <a:pPr marL="539754" lvl="1" indent="-269877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Nunito Bold"/>
              </a:rPr>
              <a:t>https://psjc.ujc.cas.cz/search.php?heslo=%C4%8Dlov%C4%9Bk&amp;where=hesla&amp;zobraz_ps=ps&amp;zobraz_cards=cards&amp;pocet_karet=3&amp;ps_next=10-12&amp;ps_heslo=%C4%8Dlov%C4%9Bk&amp;ps_startfrom=6&amp;ps_numcards=955&amp;numcchange=no¬_initial=1</a:t>
            </a:r>
          </a:p>
          <a:p>
            <a:pPr marL="539754" lvl="1" indent="-269877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Nunito Bold"/>
              </a:rPr>
              <a:t>https://psjc.ujc.cas.cz/PDF/PSJC/VYSVETLENI_ZKRATEK_A-B.pdf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76611" y="8353252"/>
            <a:ext cx="19974273" cy="1420979"/>
            <a:chOff x="0" y="0"/>
            <a:chExt cx="5260714" cy="37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076251" y="1662606"/>
            <a:ext cx="2942276" cy="2942276"/>
          </a:xfrm>
          <a:custGeom>
            <a:avLst/>
            <a:gdLst/>
            <a:ahLst/>
            <a:cxnLst/>
            <a:rect l="l" t="t" r="r" b="b"/>
            <a:pathLst>
              <a:path w="2942276" h="2942276">
                <a:moveTo>
                  <a:pt x="0" y="0"/>
                </a:moveTo>
                <a:lnTo>
                  <a:pt x="2942276" y="0"/>
                </a:lnTo>
                <a:lnTo>
                  <a:pt x="2942276" y="2942276"/>
                </a:lnTo>
                <a:lnTo>
                  <a:pt x="0" y="2942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9"/>
          <p:cNvSpPr/>
          <p:nvPr/>
        </p:nvSpPr>
        <p:spPr>
          <a:xfrm flipH="1">
            <a:off x="2120044" y="6010601"/>
            <a:ext cx="3395204" cy="1049427"/>
          </a:xfrm>
          <a:custGeom>
            <a:avLst/>
            <a:gdLst/>
            <a:ahLst/>
            <a:cxnLst/>
            <a:rect l="l" t="t" r="r" b="b"/>
            <a:pathLst>
              <a:path w="3395204" h="1049427">
                <a:moveTo>
                  <a:pt x="3395205" y="0"/>
                </a:moveTo>
                <a:lnTo>
                  <a:pt x="0" y="0"/>
                </a:lnTo>
                <a:lnTo>
                  <a:pt x="0" y="1049427"/>
                </a:lnTo>
                <a:lnTo>
                  <a:pt x="3395205" y="1049427"/>
                </a:lnTo>
                <a:lnTo>
                  <a:pt x="339520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TextBox 10"/>
          <p:cNvSpPr txBox="1"/>
          <p:nvPr/>
        </p:nvSpPr>
        <p:spPr>
          <a:xfrm>
            <a:off x="3269473" y="2679068"/>
            <a:ext cx="11749054" cy="3642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0"/>
              </a:lnSpc>
            </a:pPr>
            <a:r>
              <a:rPr lang="en-US" sz="10443" dirty="0">
                <a:solidFill>
                  <a:srgbClr val="000000"/>
                </a:solidFill>
                <a:latin typeface="Abril Fatface" panose="02000503000000020003" pitchFamily="2" charset="0"/>
              </a:rPr>
              <a:t>DĚKUJI </a:t>
            </a:r>
          </a:p>
          <a:p>
            <a:pPr algn="ctr">
              <a:lnSpc>
                <a:spcPts val="14620"/>
              </a:lnSpc>
            </a:pPr>
            <a:r>
              <a:rPr lang="en-US" sz="10443" dirty="0">
                <a:solidFill>
                  <a:srgbClr val="000000"/>
                </a:solidFill>
                <a:latin typeface="Abril Fatface" panose="02000503000000020003" pitchFamily="2" charset="0"/>
              </a:rPr>
              <a:t>ZA POZORNOST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402477" y="640829"/>
            <a:ext cx="8009976" cy="1730229"/>
            <a:chOff x="0" y="0"/>
            <a:chExt cx="2109623" cy="4556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flipH="1">
            <a:off x="16164492" y="6443050"/>
            <a:ext cx="2189615" cy="1982597"/>
          </a:xfrm>
          <a:custGeom>
            <a:avLst/>
            <a:gdLst/>
            <a:ahLst/>
            <a:cxnLst/>
            <a:rect l="l" t="t" r="r" b="b"/>
            <a:pathLst>
              <a:path w="2189615" h="1982597">
                <a:moveTo>
                  <a:pt x="2189616" y="0"/>
                </a:moveTo>
                <a:lnTo>
                  <a:pt x="0" y="0"/>
                </a:lnTo>
                <a:lnTo>
                  <a:pt x="0" y="1982597"/>
                </a:lnTo>
                <a:lnTo>
                  <a:pt x="2189616" y="1982597"/>
                </a:lnTo>
                <a:lnTo>
                  <a:pt x="21896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5" name="Freeform 15"/>
          <p:cNvSpPr/>
          <p:nvPr/>
        </p:nvSpPr>
        <p:spPr>
          <a:xfrm>
            <a:off x="-2300107" y="1028700"/>
            <a:ext cx="4927677" cy="1532060"/>
          </a:xfrm>
          <a:custGeom>
            <a:avLst/>
            <a:gdLst/>
            <a:ahLst/>
            <a:cxnLst/>
            <a:rect l="l" t="t" r="r" b="b"/>
            <a:pathLst>
              <a:path w="4927677" h="1532060">
                <a:moveTo>
                  <a:pt x="0" y="0"/>
                </a:moveTo>
                <a:lnTo>
                  <a:pt x="4927677" y="0"/>
                </a:lnTo>
                <a:lnTo>
                  <a:pt x="4927677" y="1532060"/>
                </a:lnTo>
                <a:lnTo>
                  <a:pt x="0" y="15320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Freeform 16"/>
          <p:cNvSpPr/>
          <p:nvPr/>
        </p:nvSpPr>
        <p:spPr>
          <a:xfrm>
            <a:off x="399675" y="640829"/>
            <a:ext cx="7569687" cy="7569687"/>
          </a:xfrm>
          <a:custGeom>
            <a:avLst/>
            <a:gdLst/>
            <a:ahLst/>
            <a:cxnLst/>
            <a:rect l="l" t="t" r="r" b="b"/>
            <a:pathLst>
              <a:path w="7569687" h="7569687">
                <a:moveTo>
                  <a:pt x="0" y="0"/>
                </a:moveTo>
                <a:lnTo>
                  <a:pt x="7569688" y="0"/>
                </a:lnTo>
                <a:lnTo>
                  <a:pt x="7569688" y="7569687"/>
                </a:lnTo>
                <a:lnTo>
                  <a:pt x="0" y="75696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TextBox 17"/>
          <p:cNvSpPr txBox="1"/>
          <p:nvPr/>
        </p:nvSpPr>
        <p:spPr>
          <a:xfrm>
            <a:off x="7807186" y="904875"/>
            <a:ext cx="9200557" cy="11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 dirty="0">
                <a:solidFill>
                  <a:srgbClr val="000000"/>
                </a:solidFill>
                <a:latin typeface="Abril Fatface" panose="02000503000000020003" pitchFamily="2" charset="0"/>
              </a:rPr>
              <a:t>PSJČ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87524" y="2536979"/>
            <a:ext cx="8920219" cy="4845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0087" lvl="1" indent="-375043">
              <a:lnSpc>
                <a:spcPts val="4863"/>
              </a:lnSpc>
              <a:buFont typeface="Arial"/>
              <a:buChar char="•"/>
            </a:pPr>
            <a:r>
              <a:rPr lang="en-US" sz="3474" dirty="0" err="1">
                <a:solidFill>
                  <a:srgbClr val="000000"/>
                </a:solidFill>
                <a:latin typeface="Nunito Bold"/>
              </a:rPr>
              <a:t>nejrozsáhlejší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český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výkladový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slovník</a:t>
            </a:r>
            <a:endParaRPr lang="en-US" sz="3474" dirty="0">
              <a:solidFill>
                <a:srgbClr val="000000"/>
              </a:solidFill>
              <a:latin typeface="Nunito"/>
            </a:endParaRPr>
          </a:p>
          <a:p>
            <a:pPr marL="750087" lvl="1" indent="-375043">
              <a:lnSpc>
                <a:spcPts val="4863"/>
              </a:lnSpc>
              <a:buFont typeface="Arial"/>
              <a:buChar char="•"/>
            </a:pPr>
            <a:r>
              <a:rPr lang="en-US" sz="3474" dirty="0" err="1">
                <a:solidFill>
                  <a:srgbClr val="000000"/>
                </a:solidFill>
                <a:latin typeface="Nunito"/>
              </a:rPr>
              <a:t>vycházel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v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letech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>
                <a:solidFill>
                  <a:srgbClr val="000000"/>
                </a:solidFill>
                <a:latin typeface="Nunito Bold"/>
              </a:rPr>
              <a:t>1935–1957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postupně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ve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 err="1">
                <a:solidFill>
                  <a:srgbClr val="000000"/>
                </a:solidFill>
                <a:latin typeface="Nunito Bold"/>
              </a:rPr>
              <a:t>čtyřech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různých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nakladatelstvích</a:t>
            </a:r>
            <a:endParaRPr lang="en-US" sz="3474" dirty="0">
              <a:solidFill>
                <a:srgbClr val="000000"/>
              </a:solidFill>
              <a:latin typeface="Nunito"/>
            </a:endParaRPr>
          </a:p>
          <a:p>
            <a:pPr marL="750087" lvl="1" indent="-375043">
              <a:lnSpc>
                <a:spcPts val="4863"/>
              </a:lnSpc>
              <a:buFont typeface="Arial"/>
              <a:buChar char="•"/>
            </a:pPr>
            <a:r>
              <a:rPr lang="en-US" sz="3474" dirty="0" err="1">
                <a:solidFill>
                  <a:srgbClr val="000000"/>
                </a:solidFill>
                <a:latin typeface="Nunito"/>
              </a:rPr>
              <a:t>materiál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pro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něj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byl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 err="1">
                <a:solidFill>
                  <a:srgbClr val="000000"/>
                </a:solidFill>
                <a:latin typeface="Nunito Bold"/>
              </a:rPr>
              <a:t>připravován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od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roku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>
                <a:solidFill>
                  <a:srgbClr val="000000"/>
                </a:solidFill>
                <a:latin typeface="Nunito Bold"/>
              </a:rPr>
              <a:t>1911</a:t>
            </a:r>
          </a:p>
          <a:p>
            <a:pPr marL="750087" lvl="1" indent="-375043">
              <a:lnSpc>
                <a:spcPts val="4863"/>
              </a:lnSpc>
              <a:buFont typeface="Arial"/>
              <a:buChar char="•"/>
            </a:pPr>
            <a:r>
              <a:rPr lang="en-US" sz="3474" dirty="0">
                <a:solidFill>
                  <a:srgbClr val="000000"/>
                </a:solidFill>
                <a:latin typeface="Nunito"/>
              </a:rPr>
              <a:t>Od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roku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>
                <a:solidFill>
                  <a:srgbClr val="000000"/>
                </a:solidFill>
                <a:latin typeface="Nunito Bold"/>
              </a:rPr>
              <a:t>2007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je PSJČ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přístupný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v </a:t>
            </a:r>
            <a:r>
              <a:rPr lang="en-US" sz="3474" dirty="0" err="1">
                <a:solidFill>
                  <a:srgbClr val="000000"/>
                </a:solidFill>
                <a:latin typeface="Nunito Bold"/>
              </a:rPr>
              <a:t>elektronické</a:t>
            </a:r>
            <a:r>
              <a:rPr lang="en-US" sz="3474" dirty="0">
                <a:solidFill>
                  <a:srgbClr val="000000"/>
                </a:solidFill>
                <a:latin typeface="Nunito Bold"/>
              </a:rPr>
              <a:t> </a:t>
            </a:r>
            <a:r>
              <a:rPr lang="en-US" sz="3474" dirty="0" err="1">
                <a:solidFill>
                  <a:srgbClr val="000000"/>
                </a:solidFill>
                <a:latin typeface="Nunito Bold"/>
              </a:rPr>
              <a:t>podobě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na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serveru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Ústavu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pro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jazyk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český</a:t>
            </a:r>
            <a:endParaRPr lang="en-US" sz="3474" dirty="0">
              <a:solidFill>
                <a:srgbClr val="000000"/>
              </a:solidFill>
              <a:latin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402477" y="640829"/>
            <a:ext cx="8009976" cy="1730229"/>
            <a:chOff x="0" y="0"/>
            <a:chExt cx="2109623" cy="4556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flipH="1">
            <a:off x="16164492" y="6443050"/>
            <a:ext cx="2189615" cy="1982597"/>
          </a:xfrm>
          <a:custGeom>
            <a:avLst/>
            <a:gdLst/>
            <a:ahLst/>
            <a:cxnLst/>
            <a:rect l="l" t="t" r="r" b="b"/>
            <a:pathLst>
              <a:path w="2189615" h="1982597">
                <a:moveTo>
                  <a:pt x="2189616" y="0"/>
                </a:moveTo>
                <a:lnTo>
                  <a:pt x="0" y="0"/>
                </a:lnTo>
                <a:lnTo>
                  <a:pt x="0" y="1982597"/>
                </a:lnTo>
                <a:lnTo>
                  <a:pt x="2189616" y="1982597"/>
                </a:lnTo>
                <a:lnTo>
                  <a:pt x="21896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5" name="Freeform 15"/>
          <p:cNvSpPr/>
          <p:nvPr/>
        </p:nvSpPr>
        <p:spPr>
          <a:xfrm>
            <a:off x="-2300107" y="1028700"/>
            <a:ext cx="4927677" cy="1532060"/>
          </a:xfrm>
          <a:custGeom>
            <a:avLst/>
            <a:gdLst/>
            <a:ahLst/>
            <a:cxnLst/>
            <a:rect l="l" t="t" r="r" b="b"/>
            <a:pathLst>
              <a:path w="4927677" h="1532060">
                <a:moveTo>
                  <a:pt x="0" y="0"/>
                </a:moveTo>
                <a:lnTo>
                  <a:pt x="4927677" y="0"/>
                </a:lnTo>
                <a:lnTo>
                  <a:pt x="4927677" y="1532060"/>
                </a:lnTo>
                <a:lnTo>
                  <a:pt x="0" y="15320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Freeform 16"/>
          <p:cNvSpPr/>
          <p:nvPr/>
        </p:nvSpPr>
        <p:spPr>
          <a:xfrm>
            <a:off x="399675" y="640829"/>
            <a:ext cx="7569687" cy="7569687"/>
          </a:xfrm>
          <a:custGeom>
            <a:avLst/>
            <a:gdLst/>
            <a:ahLst/>
            <a:cxnLst/>
            <a:rect l="l" t="t" r="r" b="b"/>
            <a:pathLst>
              <a:path w="7569687" h="7569687">
                <a:moveTo>
                  <a:pt x="0" y="0"/>
                </a:moveTo>
                <a:lnTo>
                  <a:pt x="7569688" y="0"/>
                </a:lnTo>
                <a:lnTo>
                  <a:pt x="7569688" y="7569687"/>
                </a:lnTo>
                <a:lnTo>
                  <a:pt x="0" y="75696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6735" r="-46735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TextBox 17"/>
          <p:cNvSpPr txBox="1"/>
          <p:nvPr/>
        </p:nvSpPr>
        <p:spPr>
          <a:xfrm>
            <a:off x="7807186" y="904875"/>
            <a:ext cx="9200557" cy="11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 dirty="0">
                <a:solidFill>
                  <a:srgbClr val="000000"/>
                </a:solidFill>
                <a:latin typeface="Abril Fatface" panose="02000503000000020003" pitchFamily="2" charset="0"/>
              </a:rPr>
              <a:t>PSJČ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87524" y="2536979"/>
            <a:ext cx="8920219" cy="4236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0087" lvl="1" indent="-375043">
              <a:lnSpc>
                <a:spcPts val="4863"/>
              </a:lnSpc>
              <a:buFont typeface="Arial"/>
              <a:buChar char="•"/>
            </a:pPr>
            <a:r>
              <a:rPr lang="en-US" sz="3474" dirty="0" err="1">
                <a:solidFill>
                  <a:srgbClr val="000000"/>
                </a:solidFill>
                <a:latin typeface="Nunito"/>
              </a:rPr>
              <a:t>cca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>
                <a:solidFill>
                  <a:srgbClr val="000000"/>
                </a:solidFill>
                <a:latin typeface="Nunito Bold"/>
              </a:rPr>
              <a:t>250 000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hesel</a:t>
            </a:r>
            <a:endParaRPr lang="en-US" sz="3474" dirty="0">
              <a:solidFill>
                <a:srgbClr val="000000"/>
              </a:solidFill>
              <a:latin typeface="Nunito"/>
            </a:endParaRPr>
          </a:p>
          <a:p>
            <a:pPr marL="750087" lvl="1" indent="-375043">
              <a:lnSpc>
                <a:spcPts val="4863"/>
              </a:lnSpc>
              <a:buFont typeface="Arial"/>
              <a:buChar char="•"/>
            </a:pPr>
            <a:r>
              <a:rPr lang="en-US" sz="3474" dirty="0">
                <a:solidFill>
                  <a:srgbClr val="000000"/>
                </a:solidFill>
                <a:latin typeface="Nunito Bold"/>
              </a:rPr>
              <a:t>8 </a:t>
            </a:r>
            <a:r>
              <a:rPr lang="en-US" sz="3474" dirty="0" err="1">
                <a:solidFill>
                  <a:srgbClr val="000000"/>
                </a:solidFill>
                <a:latin typeface="Nunito Bold"/>
              </a:rPr>
              <a:t>dílů</a:t>
            </a:r>
            <a:r>
              <a:rPr lang="en-US" sz="3474" dirty="0">
                <a:solidFill>
                  <a:srgbClr val="000000"/>
                </a:solidFill>
                <a:latin typeface="Nunito Bold"/>
              </a:rPr>
              <a:t> v 9 </a:t>
            </a:r>
            <a:r>
              <a:rPr lang="en-US" sz="3474" dirty="0" err="1">
                <a:solidFill>
                  <a:srgbClr val="000000"/>
                </a:solidFill>
                <a:latin typeface="Nunito Bold"/>
              </a:rPr>
              <a:t>svazcích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a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dodatky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,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které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nakonec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nikdy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nevyšly</a:t>
            </a:r>
            <a:endParaRPr lang="en-US" sz="3474" dirty="0">
              <a:solidFill>
                <a:srgbClr val="000000"/>
              </a:solidFill>
              <a:latin typeface="Nunito"/>
            </a:endParaRPr>
          </a:p>
          <a:p>
            <a:pPr marL="750087" lvl="1" indent="-375043">
              <a:lnSpc>
                <a:spcPts val="4863"/>
              </a:lnSpc>
              <a:buFont typeface="Arial"/>
              <a:buChar char="•"/>
            </a:pPr>
            <a:r>
              <a:rPr lang="en-US" sz="3474" dirty="0" err="1">
                <a:solidFill>
                  <a:srgbClr val="000000"/>
                </a:solidFill>
                <a:latin typeface="Nunito"/>
              </a:rPr>
              <a:t>hlavními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redaktory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byli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postupně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   </a:t>
            </a:r>
            <a:r>
              <a:rPr lang="en-US" sz="3474" dirty="0" err="1">
                <a:solidFill>
                  <a:srgbClr val="000000"/>
                </a:solidFill>
                <a:latin typeface="Nunito Bold"/>
              </a:rPr>
              <a:t>Oldřich</a:t>
            </a:r>
            <a:r>
              <a:rPr lang="en-US" sz="3474" dirty="0">
                <a:solidFill>
                  <a:srgbClr val="000000"/>
                </a:solidFill>
                <a:latin typeface="Nunito Bold"/>
              </a:rPr>
              <a:t> </a:t>
            </a:r>
            <a:r>
              <a:rPr lang="en-US" sz="3474" dirty="0" err="1">
                <a:solidFill>
                  <a:srgbClr val="000000"/>
                </a:solidFill>
                <a:latin typeface="Nunito Bold"/>
              </a:rPr>
              <a:t>Hujer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, </a:t>
            </a:r>
            <a:r>
              <a:rPr lang="en-US" sz="3474" dirty="0">
                <a:solidFill>
                  <a:srgbClr val="000000"/>
                </a:solidFill>
                <a:latin typeface="Nunito Bold"/>
              </a:rPr>
              <a:t>Emil </a:t>
            </a:r>
            <a:r>
              <a:rPr lang="en-US" sz="3474" dirty="0" err="1">
                <a:solidFill>
                  <a:srgbClr val="000000"/>
                </a:solidFill>
                <a:latin typeface="Nunito Bold"/>
              </a:rPr>
              <a:t>Smetánka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,          </a:t>
            </a:r>
            <a:r>
              <a:rPr lang="en-US" sz="3474" dirty="0" err="1">
                <a:solidFill>
                  <a:srgbClr val="000000"/>
                </a:solidFill>
                <a:latin typeface="Nunito Bold"/>
              </a:rPr>
              <a:t>Miloš</a:t>
            </a:r>
            <a:r>
              <a:rPr lang="en-US" sz="3474" dirty="0">
                <a:solidFill>
                  <a:srgbClr val="000000"/>
                </a:solidFill>
                <a:latin typeface="Nunito Bold"/>
              </a:rPr>
              <a:t> </a:t>
            </a:r>
            <a:r>
              <a:rPr lang="en-US" sz="3474" dirty="0" err="1">
                <a:solidFill>
                  <a:srgbClr val="000000"/>
                </a:solidFill>
                <a:latin typeface="Nunito Bold"/>
              </a:rPr>
              <a:t>Weingart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                                          a </a:t>
            </a:r>
            <a:r>
              <a:rPr lang="en-US" sz="3474" dirty="0" err="1">
                <a:solidFill>
                  <a:srgbClr val="000000"/>
                </a:solidFill>
                <a:latin typeface="Nunito"/>
              </a:rPr>
              <a:t>akademik</a:t>
            </a:r>
            <a:r>
              <a:rPr lang="en-US" sz="3474" dirty="0">
                <a:solidFill>
                  <a:srgbClr val="000000"/>
                </a:solidFill>
                <a:latin typeface="Nunito"/>
              </a:rPr>
              <a:t> </a:t>
            </a:r>
            <a:r>
              <a:rPr lang="en-US" sz="3474" dirty="0">
                <a:solidFill>
                  <a:srgbClr val="000000"/>
                </a:solidFill>
                <a:latin typeface="Nunito Bold"/>
              </a:rPr>
              <a:t>Bohuslav </a:t>
            </a:r>
            <a:r>
              <a:rPr lang="en-US" sz="3474" dirty="0" err="1">
                <a:solidFill>
                  <a:srgbClr val="000000"/>
                </a:solidFill>
                <a:latin typeface="Nunito Bold"/>
              </a:rPr>
              <a:t>Havránek</a:t>
            </a:r>
            <a:endParaRPr lang="en-US" sz="3474" dirty="0">
              <a:solidFill>
                <a:srgbClr val="000000"/>
              </a:solidFill>
              <a:latin typeface="Nunito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282180"/>
            <a:ext cx="16528357" cy="5636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87571" lvl="1" indent="-493785">
              <a:lnSpc>
                <a:spcPts val="6403"/>
              </a:lnSpc>
              <a:buFont typeface="Arial"/>
              <a:buChar char="•"/>
            </a:pPr>
            <a:r>
              <a:rPr lang="en-US" sz="4574">
                <a:solidFill>
                  <a:srgbClr val="000000"/>
                </a:solidFill>
                <a:latin typeface="Nunito"/>
              </a:rPr>
              <a:t>Nejedná se o slovník kodifikační, ale o </a:t>
            </a:r>
            <a:r>
              <a:rPr lang="en-US" sz="4574">
                <a:solidFill>
                  <a:srgbClr val="000000"/>
                </a:solidFill>
                <a:latin typeface="Nunito Bold"/>
              </a:rPr>
              <a:t>vědecký deskriptivní</a:t>
            </a:r>
            <a:r>
              <a:rPr lang="en-US" sz="4574">
                <a:solidFill>
                  <a:srgbClr val="000000"/>
                </a:solidFill>
                <a:latin typeface="Nunito"/>
              </a:rPr>
              <a:t> (popisný) slovník, který se zaměřoval na </a:t>
            </a:r>
            <a:r>
              <a:rPr lang="en-US" sz="4574">
                <a:solidFill>
                  <a:srgbClr val="000000"/>
                </a:solidFill>
                <a:latin typeface="Nunito Bold"/>
              </a:rPr>
              <a:t>upevnění spisovné slovní zásoby</a:t>
            </a:r>
            <a:r>
              <a:rPr lang="en-US" sz="4574">
                <a:solidFill>
                  <a:srgbClr val="000000"/>
                </a:solidFill>
                <a:latin typeface="Nunito"/>
              </a:rPr>
              <a:t>.</a:t>
            </a:r>
          </a:p>
          <a:p>
            <a:pPr marL="987571" lvl="1" indent="-493785">
              <a:lnSpc>
                <a:spcPts val="6403"/>
              </a:lnSpc>
              <a:buFont typeface="Arial"/>
              <a:buChar char="•"/>
            </a:pPr>
            <a:r>
              <a:rPr lang="en-US" sz="4574">
                <a:solidFill>
                  <a:srgbClr val="000000"/>
                </a:solidFill>
                <a:latin typeface="Nunito"/>
              </a:rPr>
              <a:t>dokonalejší lexikografický popis slovní zásoby</a:t>
            </a:r>
          </a:p>
          <a:p>
            <a:pPr marL="987571" lvl="1" indent="-493785">
              <a:lnSpc>
                <a:spcPts val="6403"/>
              </a:lnSpc>
              <a:buFont typeface="Arial"/>
              <a:buChar char="•"/>
            </a:pPr>
            <a:r>
              <a:rPr lang="en-US" sz="4574">
                <a:solidFill>
                  <a:srgbClr val="000000"/>
                </a:solidFill>
                <a:latin typeface="Nunito Bold"/>
              </a:rPr>
              <a:t>polysémie</a:t>
            </a:r>
            <a:r>
              <a:rPr lang="en-US" sz="4574">
                <a:solidFill>
                  <a:srgbClr val="000000"/>
                </a:solidFill>
                <a:latin typeface="Nunito"/>
              </a:rPr>
              <a:t> hesla</a:t>
            </a:r>
          </a:p>
          <a:p>
            <a:pPr marL="987571" lvl="1" indent="-493785">
              <a:lnSpc>
                <a:spcPts val="6403"/>
              </a:lnSpc>
              <a:buFont typeface="Arial"/>
              <a:buChar char="•"/>
            </a:pPr>
            <a:r>
              <a:rPr lang="en-US" sz="4574">
                <a:solidFill>
                  <a:srgbClr val="000000"/>
                </a:solidFill>
                <a:latin typeface="Nunito Bold"/>
              </a:rPr>
              <a:t>propracovanější definice</a:t>
            </a:r>
            <a:r>
              <a:rPr lang="en-US" sz="4574">
                <a:solidFill>
                  <a:srgbClr val="000000"/>
                </a:solidFill>
                <a:latin typeface="Nunito"/>
              </a:rPr>
              <a:t> významu</a:t>
            </a:r>
          </a:p>
          <a:p>
            <a:pPr marL="987571" lvl="1" indent="-493785">
              <a:lnSpc>
                <a:spcPts val="6403"/>
              </a:lnSpc>
              <a:buFont typeface="Arial"/>
              <a:buChar char="•"/>
            </a:pPr>
            <a:r>
              <a:rPr lang="en-US" sz="4574">
                <a:solidFill>
                  <a:srgbClr val="000000"/>
                </a:solidFill>
                <a:latin typeface="Nunito"/>
              </a:rPr>
              <a:t>doklady uváděné formou </a:t>
            </a:r>
            <a:r>
              <a:rPr lang="en-US" sz="4574">
                <a:solidFill>
                  <a:srgbClr val="000000"/>
                </a:solidFill>
                <a:latin typeface="Nunito Bold"/>
              </a:rPr>
              <a:t>citátů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Freeform 5"/>
          <p:cNvSpPr/>
          <p:nvPr/>
        </p:nvSpPr>
        <p:spPr>
          <a:xfrm>
            <a:off x="13142605" y="3407052"/>
            <a:ext cx="4927677" cy="1532060"/>
          </a:xfrm>
          <a:custGeom>
            <a:avLst/>
            <a:gdLst/>
            <a:ahLst/>
            <a:cxnLst/>
            <a:rect l="l" t="t" r="r" b="b"/>
            <a:pathLst>
              <a:path w="4927677" h="1532060">
                <a:moveTo>
                  <a:pt x="0" y="0"/>
                </a:moveTo>
                <a:lnTo>
                  <a:pt x="4927677" y="0"/>
                </a:lnTo>
                <a:lnTo>
                  <a:pt x="4927677" y="1532060"/>
                </a:lnTo>
                <a:lnTo>
                  <a:pt x="0" y="15320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>
            <a:off x="217718" y="6893588"/>
            <a:ext cx="4927677" cy="1532060"/>
          </a:xfrm>
          <a:custGeom>
            <a:avLst/>
            <a:gdLst/>
            <a:ahLst/>
            <a:cxnLst/>
            <a:rect l="l" t="t" r="r" b="b"/>
            <a:pathLst>
              <a:path w="4927677" h="1532060">
                <a:moveTo>
                  <a:pt x="0" y="0"/>
                </a:moveTo>
                <a:lnTo>
                  <a:pt x="4927677" y="0"/>
                </a:lnTo>
                <a:lnTo>
                  <a:pt x="4927677" y="1532059"/>
                </a:lnTo>
                <a:lnTo>
                  <a:pt x="0" y="1532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7" name="Group 7"/>
          <p:cNvGrpSpPr/>
          <p:nvPr/>
        </p:nvGrpSpPr>
        <p:grpSpPr>
          <a:xfrm>
            <a:off x="1028700" y="3357317"/>
            <a:ext cx="7373777" cy="5068331"/>
            <a:chOff x="0" y="0"/>
            <a:chExt cx="1942065" cy="13348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42065" cy="1334869"/>
            </a:xfrm>
            <a:custGeom>
              <a:avLst/>
              <a:gdLst/>
              <a:ahLst/>
              <a:cxnLst/>
              <a:rect l="l" t="t" r="r" b="b"/>
              <a:pathLst>
                <a:path w="1942065" h="1334869">
                  <a:moveTo>
                    <a:pt x="0" y="0"/>
                  </a:moveTo>
                  <a:lnTo>
                    <a:pt x="1942065" y="0"/>
                  </a:lnTo>
                  <a:lnTo>
                    <a:pt x="1942065" y="1334869"/>
                  </a:lnTo>
                  <a:lnTo>
                    <a:pt x="0" y="1334869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979113" y="687305"/>
            <a:ext cx="12329775" cy="1730229"/>
            <a:chOff x="0" y="0"/>
            <a:chExt cx="3247348" cy="45569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47348" cy="455698"/>
            </a:xfrm>
            <a:custGeom>
              <a:avLst/>
              <a:gdLst/>
              <a:ahLst/>
              <a:cxnLst/>
              <a:rect l="l" t="t" r="r" b="b"/>
              <a:pathLst>
                <a:path w="3247348" h="455698">
                  <a:moveTo>
                    <a:pt x="0" y="0"/>
                  </a:moveTo>
                  <a:lnTo>
                    <a:pt x="3247348" y="0"/>
                  </a:lnTo>
                  <a:lnTo>
                    <a:pt x="3247348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885523" y="3357317"/>
            <a:ext cx="7373777" cy="5068331"/>
            <a:chOff x="0" y="0"/>
            <a:chExt cx="1942065" cy="133486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42065" cy="1334869"/>
            </a:xfrm>
            <a:custGeom>
              <a:avLst/>
              <a:gdLst/>
              <a:ahLst/>
              <a:cxnLst/>
              <a:rect l="l" t="t" r="r" b="b"/>
              <a:pathLst>
                <a:path w="1942065" h="1334869">
                  <a:moveTo>
                    <a:pt x="0" y="0"/>
                  </a:moveTo>
                  <a:lnTo>
                    <a:pt x="1942065" y="0"/>
                  </a:lnTo>
                  <a:lnTo>
                    <a:pt x="1942065" y="1334869"/>
                  </a:lnTo>
                  <a:lnTo>
                    <a:pt x="0" y="1334869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4285782" y="2417534"/>
            <a:ext cx="859614" cy="1291769"/>
          </a:xfrm>
          <a:custGeom>
            <a:avLst/>
            <a:gdLst/>
            <a:ahLst/>
            <a:cxnLst/>
            <a:rect l="l" t="t" r="r" b="b"/>
            <a:pathLst>
              <a:path w="859614" h="1291769">
                <a:moveTo>
                  <a:pt x="0" y="0"/>
                </a:moveTo>
                <a:lnTo>
                  <a:pt x="859613" y="0"/>
                </a:lnTo>
                <a:lnTo>
                  <a:pt x="859613" y="1291769"/>
                </a:lnTo>
                <a:lnTo>
                  <a:pt x="0" y="1291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0" name="TextBox 20"/>
          <p:cNvSpPr txBox="1"/>
          <p:nvPr/>
        </p:nvSpPr>
        <p:spPr>
          <a:xfrm>
            <a:off x="2517916" y="904875"/>
            <a:ext cx="13252168" cy="11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>
                <a:solidFill>
                  <a:srgbClr val="000000"/>
                </a:solidFill>
                <a:latin typeface="Fredoka One Bold"/>
              </a:rPr>
              <a:t>OBSAH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45568" y="4014103"/>
            <a:ext cx="7515343" cy="3244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8975" lvl="1" indent="-499488">
              <a:lnSpc>
                <a:spcPts val="6477"/>
              </a:lnSpc>
              <a:buFont typeface="Arial"/>
              <a:buChar char="•"/>
            </a:pPr>
            <a:r>
              <a:rPr lang="en-US" sz="4627">
                <a:solidFill>
                  <a:srgbClr val="000000"/>
                </a:solidFill>
                <a:latin typeface="Nunito"/>
              </a:rPr>
              <a:t>mnoho slov zastaralých a řídkých</a:t>
            </a:r>
          </a:p>
          <a:p>
            <a:pPr marL="998975" lvl="1" indent="-499488">
              <a:lnSpc>
                <a:spcPts val="6477"/>
              </a:lnSpc>
              <a:buFont typeface="Arial"/>
              <a:buChar char="•"/>
            </a:pPr>
            <a:r>
              <a:rPr lang="en-US" sz="4627">
                <a:solidFill>
                  <a:srgbClr val="000000"/>
                </a:solidFill>
                <a:latin typeface="Nunito"/>
              </a:rPr>
              <a:t>výrazy odborné</a:t>
            </a:r>
          </a:p>
          <a:p>
            <a:pPr marL="998975" lvl="1" indent="-499488">
              <a:lnSpc>
                <a:spcPts val="6477"/>
              </a:lnSpc>
              <a:buFont typeface="Arial"/>
              <a:buChar char="•"/>
            </a:pPr>
            <a:r>
              <a:rPr lang="en-US" sz="4627">
                <a:solidFill>
                  <a:srgbClr val="000000"/>
                </a:solidFill>
                <a:latin typeface="Nunito"/>
              </a:rPr>
              <a:t>výrazy nářeční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308947" y="3769323"/>
            <a:ext cx="6526930" cy="3207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33" lvl="1" indent="-496566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Nunito"/>
              </a:rPr>
              <a:t>neobsahuje mnoho vulgarismů</a:t>
            </a:r>
          </a:p>
          <a:p>
            <a:pPr marL="993133" lvl="1" indent="-496566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Nunito"/>
              </a:rPr>
              <a:t>neobsahuje nové významy a slova</a:t>
            </a:r>
          </a:p>
        </p:txBody>
      </p:sp>
      <p:sp>
        <p:nvSpPr>
          <p:cNvPr id="23" name="Freeform 23"/>
          <p:cNvSpPr/>
          <p:nvPr/>
        </p:nvSpPr>
        <p:spPr>
          <a:xfrm>
            <a:off x="13142605" y="2417534"/>
            <a:ext cx="859614" cy="1291769"/>
          </a:xfrm>
          <a:custGeom>
            <a:avLst/>
            <a:gdLst/>
            <a:ahLst/>
            <a:cxnLst/>
            <a:rect l="l" t="t" r="r" b="b"/>
            <a:pathLst>
              <a:path w="859614" h="1291769">
                <a:moveTo>
                  <a:pt x="0" y="0"/>
                </a:moveTo>
                <a:lnTo>
                  <a:pt x="859613" y="0"/>
                </a:lnTo>
                <a:lnTo>
                  <a:pt x="859613" y="1291769"/>
                </a:lnTo>
                <a:lnTo>
                  <a:pt x="0" y="1291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4" name="TextBox 24"/>
          <p:cNvSpPr txBox="1"/>
          <p:nvPr/>
        </p:nvSpPr>
        <p:spPr>
          <a:xfrm>
            <a:off x="814006" y="8749497"/>
            <a:ext cx="16659988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</a:rPr>
              <a:t>Zachycoval veškerou slovní zásobu literatury vyšlé od roku </a:t>
            </a:r>
            <a:r>
              <a:rPr lang="en-US" sz="3500">
                <a:solidFill>
                  <a:srgbClr val="000000"/>
                </a:solidFill>
                <a:latin typeface="Canva Sans Bold"/>
              </a:rPr>
              <a:t>1870</a:t>
            </a:r>
            <a:r>
              <a:rPr lang="en-US" sz="3500">
                <a:solidFill>
                  <a:srgbClr val="000000"/>
                </a:solidFill>
                <a:latin typeface="Canva Sans"/>
              </a:rPr>
              <a:t> 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anva Sans"/>
              </a:rPr>
              <a:t>a výběrově i starší, byla-li dosud čtena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Freeform 5"/>
          <p:cNvSpPr/>
          <p:nvPr/>
        </p:nvSpPr>
        <p:spPr>
          <a:xfrm>
            <a:off x="12076251" y="1662606"/>
            <a:ext cx="2942276" cy="2942276"/>
          </a:xfrm>
          <a:custGeom>
            <a:avLst/>
            <a:gdLst/>
            <a:ahLst/>
            <a:cxnLst/>
            <a:rect l="l" t="t" r="r" b="b"/>
            <a:pathLst>
              <a:path w="2942276" h="2942276">
                <a:moveTo>
                  <a:pt x="0" y="0"/>
                </a:moveTo>
                <a:lnTo>
                  <a:pt x="2942276" y="0"/>
                </a:lnTo>
                <a:lnTo>
                  <a:pt x="2942276" y="2942276"/>
                </a:lnTo>
                <a:lnTo>
                  <a:pt x="0" y="2942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 flipH="1">
            <a:off x="2120044" y="6010601"/>
            <a:ext cx="3395204" cy="1049427"/>
          </a:xfrm>
          <a:custGeom>
            <a:avLst/>
            <a:gdLst/>
            <a:ahLst/>
            <a:cxnLst/>
            <a:rect l="l" t="t" r="r" b="b"/>
            <a:pathLst>
              <a:path w="3395204" h="1049427">
                <a:moveTo>
                  <a:pt x="3395205" y="0"/>
                </a:moveTo>
                <a:lnTo>
                  <a:pt x="0" y="0"/>
                </a:lnTo>
                <a:lnTo>
                  <a:pt x="0" y="1049427"/>
                </a:lnTo>
                <a:lnTo>
                  <a:pt x="3395205" y="1049427"/>
                </a:lnTo>
                <a:lnTo>
                  <a:pt x="339520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TextBox 7"/>
          <p:cNvSpPr txBox="1"/>
          <p:nvPr/>
        </p:nvSpPr>
        <p:spPr>
          <a:xfrm>
            <a:off x="435196" y="3404847"/>
            <a:ext cx="17417607" cy="3391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7"/>
              </a:lnSpc>
            </a:pPr>
            <a:r>
              <a:rPr lang="en-US" sz="4848">
                <a:solidFill>
                  <a:srgbClr val="000000"/>
                </a:solidFill>
                <a:latin typeface="Abril Fatface"/>
              </a:rPr>
              <a:t>https://psjc.ujc.cas.cz/search.php?hledej=Hledej&amp;heslo=%C4%8Dlov%C4%9Bk&amp;where=hesla&amp;zobraz_ps=ps&amp;zobraz_cards=cards&amp;pocet_karet=3&amp;numcchange=no¬_initial=1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Freeform 5"/>
          <p:cNvSpPr/>
          <p:nvPr/>
        </p:nvSpPr>
        <p:spPr>
          <a:xfrm>
            <a:off x="12076251" y="1662606"/>
            <a:ext cx="2942276" cy="2942276"/>
          </a:xfrm>
          <a:custGeom>
            <a:avLst/>
            <a:gdLst/>
            <a:ahLst/>
            <a:cxnLst/>
            <a:rect l="l" t="t" r="r" b="b"/>
            <a:pathLst>
              <a:path w="2942276" h="2942276">
                <a:moveTo>
                  <a:pt x="0" y="0"/>
                </a:moveTo>
                <a:lnTo>
                  <a:pt x="2942276" y="0"/>
                </a:lnTo>
                <a:lnTo>
                  <a:pt x="2942276" y="2942276"/>
                </a:lnTo>
                <a:lnTo>
                  <a:pt x="0" y="2942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 flipH="1">
            <a:off x="2120044" y="6010601"/>
            <a:ext cx="3395204" cy="1049427"/>
          </a:xfrm>
          <a:custGeom>
            <a:avLst/>
            <a:gdLst/>
            <a:ahLst/>
            <a:cxnLst/>
            <a:rect l="l" t="t" r="r" b="b"/>
            <a:pathLst>
              <a:path w="3395204" h="1049427">
                <a:moveTo>
                  <a:pt x="3395205" y="0"/>
                </a:moveTo>
                <a:lnTo>
                  <a:pt x="0" y="0"/>
                </a:lnTo>
                <a:lnTo>
                  <a:pt x="0" y="1049427"/>
                </a:lnTo>
                <a:lnTo>
                  <a:pt x="3395205" y="1049427"/>
                </a:lnTo>
                <a:lnTo>
                  <a:pt x="339520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287665" y="743658"/>
            <a:ext cx="17712669" cy="8799684"/>
          </a:xfrm>
          <a:custGeom>
            <a:avLst/>
            <a:gdLst/>
            <a:ahLst/>
            <a:cxnLst/>
            <a:rect l="l" t="t" r="r" b="b"/>
            <a:pathLst>
              <a:path w="17712669" h="8799684">
                <a:moveTo>
                  <a:pt x="0" y="0"/>
                </a:moveTo>
                <a:lnTo>
                  <a:pt x="17712670" y="0"/>
                </a:lnTo>
                <a:lnTo>
                  <a:pt x="17712670" y="8799684"/>
                </a:lnTo>
                <a:lnTo>
                  <a:pt x="0" y="87996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Freeform 5"/>
          <p:cNvSpPr/>
          <p:nvPr/>
        </p:nvSpPr>
        <p:spPr>
          <a:xfrm>
            <a:off x="12076251" y="1662606"/>
            <a:ext cx="2942276" cy="2942276"/>
          </a:xfrm>
          <a:custGeom>
            <a:avLst/>
            <a:gdLst/>
            <a:ahLst/>
            <a:cxnLst/>
            <a:rect l="l" t="t" r="r" b="b"/>
            <a:pathLst>
              <a:path w="2942276" h="2942276">
                <a:moveTo>
                  <a:pt x="0" y="0"/>
                </a:moveTo>
                <a:lnTo>
                  <a:pt x="2942276" y="0"/>
                </a:lnTo>
                <a:lnTo>
                  <a:pt x="2942276" y="2942276"/>
                </a:lnTo>
                <a:lnTo>
                  <a:pt x="0" y="2942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 flipH="1">
            <a:off x="2120044" y="6010601"/>
            <a:ext cx="3395204" cy="1049427"/>
          </a:xfrm>
          <a:custGeom>
            <a:avLst/>
            <a:gdLst/>
            <a:ahLst/>
            <a:cxnLst/>
            <a:rect l="l" t="t" r="r" b="b"/>
            <a:pathLst>
              <a:path w="3395204" h="1049427">
                <a:moveTo>
                  <a:pt x="3395205" y="0"/>
                </a:moveTo>
                <a:lnTo>
                  <a:pt x="0" y="0"/>
                </a:lnTo>
                <a:lnTo>
                  <a:pt x="0" y="1049427"/>
                </a:lnTo>
                <a:lnTo>
                  <a:pt x="3395205" y="1049427"/>
                </a:lnTo>
                <a:lnTo>
                  <a:pt x="339520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196358" y="2290349"/>
            <a:ext cx="17887050" cy="5057857"/>
          </a:xfrm>
          <a:custGeom>
            <a:avLst/>
            <a:gdLst/>
            <a:ahLst/>
            <a:cxnLst/>
            <a:rect l="l" t="t" r="r" b="b"/>
            <a:pathLst>
              <a:path w="17887050" h="5057857">
                <a:moveTo>
                  <a:pt x="0" y="0"/>
                </a:moveTo>
                <a:lnTo>
                  <a:pt x="17887049" y="0"/>
                </a:lnTo>
                <a:lnTo>
                  <a:pt x="17887049" y="5057857"/>
                </a:lnTo>
                <a:lnTo>
                  <a:pt x="0" y="50578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673" b="-7616"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flipH="1">
            <a:off x="16164492" y="6443050"/>
            <a:ext cx="2189615" cy="1982597"/>
          </a:xfrm>
          <a:custGeom>
            <a:avLst/>
            <a:gdLst/>
            <a:ahLst/>
            <a:cxnLst/>
            <a:rect l="l" t="t" r="r" b="b"/>
            <a:pathLst>
              <a:path w="2189615" h="1982597">
                <a:moveTo>
                  <a:pt x="2189616" y="0"/>
                </a:moveTo>
                <a:lnTo>
                  <a:pt x="0" y="0"/>
                </a:lnTo>
                <a:lnTo>
                  <a:pt x="0" y="1982597"/>
                </a:lnTo>
                <a:lnTo>
                  <a:pt x="2189616" y="1982597"/>
                </a:lnTo>
                <a:lnTo>
                  <a:pt x="21896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5" name="Freeform 15"/>
          <p:cNvSpPr/>
          <p:nvPr/>
        </p:nvSpPr>
        <p:spPr>
          <a:xfrm>
            <a:off x="-2300107" y="1028700"/>
            <a:ext cx="4927677" cy="1532060"/>
          </a:xfrm>
          <a:custGeom>
            <a:avLst/>
            <a:gdLst/>
            <a:ahLst/>
            <a:cxnLst/>
            <a:rect l="l" t="t" r="r" b="b"/>
            <a:pathLst>
              <a:path w="4927677" h="1532060">
                <a:moveTo>
                  <a:pt x="0" y="0"/>
                </a:moveTo>
                <a:lnTo>
                  <a:pt x="4927677" y="0"/>
                </a:lnTo>
                <a:lnTo>
                  <a:pt x="4927677" y="1532060"/>
                </a:lnTo>
                <a:lnTo>
                  <a:pt x="0" y="15320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TextBox 16"/>
          <p:cNvSpPr txBox="1"/>
          <p:nvPr/>
        </p:nvSpPr>
        <p:spPr>
          <a:xfrm>
            <a:off x="6083944" y="744385"/>
            <a:ext cx="6120112" cy="153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3"/>
              </a:lnSpc>
            </a:pPr>
            <a:r>
              <a:rPr lang="en-US" sz="4395" dirty="0">
                <a:solidFill>
                  <a:srgbClr val="000000"/>
                </a:solidFill>
                <a:latin typeface="Abril Fatface" panose="02000503000000020003" pitchFamily="2" charset="0"/>
              </a:rPr>
              <a:t>VYSVĚTLENÍ ZKRATEK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01470" y="2944201"/>
            <a:ext cx="15085059" cy="393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4" lvl="1" indent="-269877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Nunito Bold"/>
              </a:rPr>
              <a:t>Erb. – Karel Jaromír Erben </a:t>
            </a:r>
          </a:p>
          <a:p>
            <a:pPr marL="539754" lvl="1" indent="-269877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Nunito Bold"/>
              </a:rPr>
              <a:t>Něm. – Božena Němcová </a:t>
            </a:r>
          </a:p>
          <a:p>
            <a:pPr marL="539754" lvl="1" indent="-269877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Nunito Bold"/>
              </a:rPr>
              <a:t>v., v. – viz</a:t>
            </a:r>
          </a:p>
          <a:p>
            <a:pPr marL="539754" lvl="1" indent="-269877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Nunito Bold"/>
              </a:rPr>
              <a:t>fam. – familiárně</a:t>
            </a:r>
          </a:p>
          <a:p>
            <a:pPr marL="539754" lvl="1" indent="-269877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Nunito Bold"/>
              </a:rPr>
              <a:t>arch. – archaismus</a:t>
            </a:r>
          </a:p>
          <a:p>
            <a:pPr marL="539754" lvl="1" indent="-269877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Nunito Bold"/>
              </a:rPr>
              <a:t>náb. – náboženství</a:t>
            </a:r>
          </a:p>
          <a:p>
            <a:pPr marL="539754" lvl="1" indent="-269877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Nunito Bold"/>
              </a:rPr>
              <a:t>op. – oppositum</a:t>
            </a:r>
          </a:p>
          <a:p>
            <a:pPr marL="539754" lvl="1" indent="-269877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Nunito Bold"/>
              </a:rPr>
              <a:t>ob. – obecné</a:t>
            </a:r>
          </a:p>
          <a:p>
            <a:pPr marL="539754" lvl="1" indent="-269877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Nunito Bold"/>
              </a:rPr>
              <a:t> D rozděluje významové skupiny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403</Words>
  <Application>Microsoft Office PowerPoint</Application>
  <PresentationFormat>Произвольный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Nunito Bold</vt:lpstr>
      <vt:lpstr>Canva Sans Bold</vt:lpstr>
      <vt:lpstr>Canva Sans</vt:lpstr>
      <vt:lpstr>Arial</vt:lpstr>
      <vt:lpstr>Calibri</vt:lpstr>
      <vt:lpstr>Fredoka One Bold</vt:lpstr>
      <vt:lpstr>Abril Fatface</vt:lpstr>
      <vt:lpstr>Nunito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Gray white simple modern Thesis Defense Presentation </dc:title>
  <cp:lastModifiedBy>Zikratskaya, Anna</cp:lastModifiedBy>
  <cp:revision>2</cp:revision>
  <dcterms:created xsi:type="dcterms:W3CDTF">2006-08-16T00:00:00Z</dcterms:created>
  <dcterms:modified xsi:type="dcterms:W3CDTF">2023-10-17T16:28:41Z</dcterms:modified>
  <dc:identifier>DAFxIruXfJs</dc:identifier>
</cp:coreProperties>
</file>