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8" r:id="rId2"/>
    <p:sldId id="277" r:id="rId3"/>
    <p:sldId id="294" r:id="rId4"/>
    <p:sldId id="273" r:id="rId5"/>
    <p:sldId id="291" r:id="rId6"/>
    <p:sldId id="292" r:id="rId7"/>
    <p:sldId id="295" r:id="rId8"/>
    <p:sldId id="293" r:id="rId9"/>
    <p:sldId id="260" r:id="rId10"/>
    <p:sldId id="272" r:id="rId11"/>
    <p:sldId id="270" r:id="rId12"/>
    <p:sldId id="257" r:id="rId13"/>
    <p:sldId id="296" r:id="rId14"/>
    <p:sldId id="264" r:id="rId15"/>
    <p:sldId id="265" r:id="rId16"/>
    <p:sldId id="300" r:id="rId17"/>
    <p:sldId id="267" r:id="rId18"/>
    <p:sldId id="268" r:id="rId19"/>
    <p:sldId id="269" r:id="rId20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BBB453-B9D0-45EA-8B15-6C8AC5780592}" v="55" dt="2023-10-09T06:27:15.335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8" autoAdjust="0"/>
    <p:restoredTop sz="94660"/>
  </p:normalViewPr>
  <p:slideViewPr>
    <p:cSldViewPr snapToGrid="0">
      <p:cViewPr>
        <p:scale>
          <a:sx n="80" d="100"/>
          <a:sy n="80" d="100"/>
        </p:scale>
        <p:origin x="1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9055CF-8DEB-4A02-949A-DE72B6AC5D37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B6E26FFC-9977-4BBC-BEC7-3D6B63754E52}">
      <dgm:prSet phldrT="[Text]"/>
      <dgm:spPr/>
      <dgm:t>
        <a:bodyPr/>
        <a:lstStyle/>
        <a:p>
          <a:pPr rtl="0"/>
          <a:endParaRPr lang="cs-CZ" noProof="0" dirty="0"/>
        </a:p>
      </dgm:t>
    </dgm:pt>
    <dgm:pt modelId="{5CEFBD89-2F4F-4B51-A98A-0F3C86494166}" type="parTrans" cxnId="{17E73148-9C08-4999-B21E-F3C5A0E3FC0C}">
      <dgm:prSet/>
      <dgm:spPr/>
      <dgm:t>
        <a:bodyPr rtlCol="0"/>
        <a:lstStyle/>
        <a:p>
          <a:pPr rtl="0"/>
          <a:endParaRPr lang="en-US"/>
        </a:p>
      </dgm:t>
    </dgm:pt>
    <dgm:pt modelId="{48634C00-2335-4923-9072-EB7482323D9C}" type="sibTrans" cxnId="{17E73148-9C08-4999-B21E-F3C5A0E3FC0C}">
      <dgm:prSet/>
      <dgm:spPr/>
      <dgm:t>
        <a:bodyPr rtlCol="0"/>
        <a:lstStyle/>
        <a:p>
          <a:pPr rtl="0"/>
          <a:endParaRPr lang="en-US"/>
        </a:p>
      </dgm:t>
    </dgm:pt>
    <dgm:pt modelId="{6D0E5D9F-7263-4526-A227-51301233F549}">
      <dgm:prSet phldrT="[Text]" custT="1"/>
      <dgm:spPr/>
      <dgm:t>
        <a:bodyPr rtlCol="0"/>
        <a:lstStyle/>
        <a:p>
          <a:pPr rtl="0"/>
          <a:r>
            <a:rPr lang="cs-CZ" sz="2800" noProof="0" dirty="0">
              <a:highlight>
                <a:srgbClr val="00FFFF"/>
              </a:highlight>
            </a:rPr>
            <a:t>básník</a:t>
          </a:r>
        </a:p>
      </dgm:t>
    </dgm:pt>
    <dgm:pt modelId="{23416D07-25F8-426C-BC65-639E6BCF4D6D}" type="parTrans" cxnId="{C8C462C6-33A3-4E8B-91FE-36DBE92F1C4A}">
      <dgm:prSet/>
      <dgm:spPr/>
      <dgm:t>
        <a:bodyPr rtlCol="0"/>
        <a:lstStyle/>
        <a:p>
          <a:pPr rtl="0"/>
          <a:endParaRPr lang="en-US"/>
        </a:p>
      </dgm:t>
    </dgm:pt>
    <dgm:pt modelId="{DE289E29-1989-4D8E-8AA6-F030105B3F13}" type="sibTrans" cxnId="{C8C462C6-33A3-4E8B-91FE-36DBE92F1C4A}">
      <dgm:prSet/>
      <dgm:spPr/>
      <dgm:t>
        <a:bodyPr rtlCol="0"/>
        <a:lstStyle/>
        <a:p>
          <a:pPr rtl="0"/>
          <a:endParaRPr lang="en-US"/>
        </a:p>
      </dgm:t>
    </dgm:pt>
    <dgm:pt modelId="{F3256203-D9D1-492A-B801-68C1A32486F0}">
      <dgm:prSet phldrT="[Text]" custT="1"/>
      <dgm:spPr/>
      <dgm:t>
        <a:bodyPr/>
        <a:lstStyle/>
        <a:p>
          <a:pPr rtl="0"/>
          <a:r>
            <a:rPr lang="fa-IR" sz="2800" dirty="0"/>
            <a:t>شاعر</a:t>
          </a:r>
          <a:endParaRPr lang="cs-CZ" sz="2800" noProof="0" dirty="0"/>
        </a:p>
      </dgm:t>
    </dgm:pt>
    <dgm:pt modelId="{E9A20291-2E30-4C14-BB7D-DC095A20ECB6}" type="parTrans" cxnId="{1B8E71B0-2D3A-4AB0-8843-CFDACEDC3198}">
      <dgm:prSet/>
      <dgm:spPr/>
      <dgm:t>
        <a:bodyPr rtlCol="0"/>
        <a:lstStyle/>
        <a:p>
          <a:pPr rtl="0"/>
          <a:endParaRPr lang="en-US"/>
        </a:p>
      </dgm:t>
    </dgm:pt>
    <dgm:pt modelId="{6C9440D0-8847-40C0-98BC-2B5EA5745C3A}" type="sibTrans" cxnId="{1B8E71B0-2D3A-4AB0-8843-CFDACEDC3198}">
      <dgm:prSet/>
      <dgm:spPr/>
      <dgm:t>
        <a:bodyPr rtlCol="0"/>
        <a:lstStyle/>
        <a:p>
          <a:pPr rtl="0"/>
          <a:endParaRPr lang="en-US"/>
        </a:p>
      </dgm:t>
    </dgm:pt>
    <dgm:pt modelId="{E5E95E82-EF79-43CA-AA86-43B0E1CBCD3F}">
      <dgm:prSet phldrT="[Text]" custT="1"/>
      <dgm:spPr/>
      <dgm:t>
        <a:bodyPr rtlCol="0"/>
        <a:lstStyle/>
        <a:p>
          <a:pPr rtl="0"/>
          <a:r>
            <a:rPr lang="fa-IR" sz="2000" b="1" noProof="0" dirty="0"/>
            <a:t> </a:t>
          </a:r>
          <a:r>
            <a:rPr lang="cs-CZ" sz="2000" b="1" noProof="0" dirty="0">
              <a:highlight>
                <a:srgbClr val="00FFFF"/>
              </a:highlight>
            </a:rPr>
            <a:t>verš</a:t>
          </a:r>
        </a:p>
        <a:p>
          <a:pPr rtl="0"/>
          <a:r>
            <a:rPr lang="fa-IR" sz="2000" b="1" dirty="0"/>
            <a:t>مصراع</a:t>
          </a:r>
          <a:endParaRPr lang="cs-CZ" sz="2000" b="1" dirty="0"/>
        </a:p>
        <a:p>
          <a:pPr rtl="0"/>
          <a:r>
            <a:rPr lang="cs-CZ" sz="2000" b="1" noProof="0" dirty="0" err="1">
              <a:highlight>
                <a:srgbClr val="00FFFF"/>
              </a:highlight>
            </a:rPr>
            <a:t>Dvojverš</a:t>
          </a:r>
          <a:endParaRPr lang="cs-CZ" sz="2000" b="1" noProof="0" dirty="0">
            <a:highlight>
              <a:srgbClr val="00FFFF"/>
            </a:highlight>
          </a:endParaRPr>
        </a:p>
        <a:p>
          <a:pPr rtl="0"/>
          <a:r>
            <a:rPr lang="fa-IR" sz="2000" b="1" noProof="0" dirty="0"/>
            <a:t>بیت </a:t>
          </a:r>
          <a:endParaRPr lang="cs-CZ" sz="2000" b="1" noProof="0" dirty="0"/>
        </a:p>
        <a:p>
          <a:pPr rtl="0"/>
          <a:r>
            <a:rPr lang="cs-CZ" sz="2000" b="1" noProof="0" dirty="0" err="1"/>
            <a:t>Pl</a:t>
          </a:r>
          <a:r>
            <a:rPr lang="cs-CZ" sz="2000" b="1" noProof="0" dirty="0"/>
            <a:t>. </a:t>
          </a:r>
          <a:r>
            <a:rPr lang="fa-IR" sz="2000" b="1" noProof="0" dirty="0"/>
            <a:t>ابیات </a:t>
          </a:r>
          <a:endParaRPr lang="cs-CZ" sz="2000" noProof="0" dirty="0"/>
        </a:p>
      </dgm:t>
    </dgm:pt>
    <dgm:pt modelId="{FD76A3AE-1B6C-45A0-8E84-63160283749F}" type="parTrans" cxnId="{A76240AD-13F6-40C0-BD9B-102D5EC0AE51}">
      <dgm:prSet/>
      <dgm:spPr/>
      <dgm:t>
        <a:bodyPr rtlCol="0"/>
        <a:lstStyle/>
        <a:p>
          <a:pPr rtl="0"/>
          <a:endParaRPr lang="en-US"/>
        </a:p>
      </dgm:t>
    </dgm:pt>
    <dgm:pt modelId="{BF76010C-5523-4E13-B3E7-886DCE6AEBD4}" type="sibTrans" cxnId="{A76240AD-13F6-40C0-BD9B-102D5EC0AE51}">
      <dgm:prSet/>
      <dgm:spPr/>
      <dgm:t>
        <a:bodyPr rtlCol="0"/>
        <a:lstStyle/>
        <a:p>
          <a:pPr rtl="0"/>
          <a:endParaRPr lang="en-US"/>
        </a:p>
      </dgm:t>
    </dgm:pt>
    <dgm:pt modelId="{A97FC57D-50D6-4D43-99C3-06D09820F122}">
      <dgm:prSet phldrT="[Text]"/>
      <dgm:spPr/>
      <dgm:t>
        <a:bodyPr rtlCol="0"/>
        <a:lstStyle/>
        <a:p>
          <a:pPr rtl="0"/>
          <a:endParaRPr lang="cs-CZ" sz="1400" noProof="0" dirty="0"/>
        </a:p>
      </dgm:t>
    </dgm:pt>
    <dgm:pt modelId="{97AFB725-9839-43BA-B026-0DD6AA03AD9C}">
      <dgm:prSet phldrT="[Text]" custT="1"/>
      <dgm:spPr/>
      <dgm:t>
        <a:bodyPr/>
        <a:lstStyle/>
        <a:p>
          <a:pPr rtl="0"/>
          <a:r>
            <a:rPr lang="fa-IR" sz="1800" dirty="0"/>
            <a:t>نظم</a:t>
          </a:r>
          <a:endParaRPr lang="cs-CZ" sz="1800" noProof="0" dirty="0"/>
        </a:p>
      </dgm:t>
    </dgm:pt>
    <dgm:pt modelId="{23A0DE4A-FE92-496E-B335-3433CEFB74E9}">
      <dgm:prSet phldrT="[Text]" custT="1"/>
      <dgm:spPr/>
      <dgm:t>
        <a:bodyPr/>
        <a:lstStyle/>
        <a:p>
          <a:pPr rtl="0"/>
          <a:r>
            <a:rPr lang="fa-IR" sz="1800" dirty="0"/>
            <a:t>شعر</a:t>
          </a:r>
          <a:endParaRPr lang="cs-CZ" sz="1800" noProof="0" dirty="0"/>
        </a:p>
      </dgm:t>
    </dgm:pt>
    <dgm:pt modelId="{082E8A29-955A-4C7C-A174-3E9DCD4DC89B}">
      <dgm:prSet phldrT="[Text]" custT="1"/>
      <dgm:spPr/>
      <dgm:t>
        <a:bodyPr rtlCol="0"/>
        <a:lstStyle/>
        <a:p>
          <a:pPr rtl="0"/>
          <a:r>
            <a:rPr lang="cs-CZ" sz="1800" noProof="0" dirty="0">
              <a:highlight>
                <a:srgbClr val="00FFFF"/>
              </a:highlight>
            </a:rPr>
            <a:t>poezie</a:t>
          </a:r>
        </a:p>
      </dgm:t>
    </dgm:pt>
    <dgm:pt modelId="{C2176686-D23E-48EB-9D1B-1A1B46236638}" type="sibTrans" cxnId="{2986897A-7787-444F-B6C8-41F3823EF3C1}">
      <dgm:prSet/>
      <dgm:spPr/>
      <dgm:t>
        <a:bodyPr rtlCol="0"/>
        <a:lstStyle/>
        <a:p>
          <a:pPr rtl="0"/>
          <a:endParaRPr lang="en-US"/>
        </a:p>
      </dgm:t>
    </dgm:pt>
    <dgm:pt modelId="{BA7938E6-8DFA-40B7-B4C4-EACC6D85FC31}" type="parTrans" cxnId="{2986897A-7787-444F-B6C8-41F3823EF3C1}">
      <dgm:prSet/>
      <dgm:spPr/>
      <dgm:t>
        <a:bodyPr rtlCol="0"/>
        <a:lstStyle/>
        <a:p>
          <a:pPr rtl="0"/>
          <a:endParaRPr lang="en-US"/>
        </a:p>
      </dgm:t>
    </dgm:pt>
    <dgm:pt modelId="{C17BCABE-BEF2-4CC4-B037-B6B4866665CD}" type="sibTrans" cxnId="{D286A548-6BB0-4DED-9FB5-D87042DDBE0A}">
      <dgm:prSet/>
      <dgm:spPr/>
      <dgm:t>
        <a:bodyPr rtlCol="0"/>
        <a:lstStyle/>
        <a:p>
          <a:pPr rtl="0"/>
          <a:endParaRPr lang="en-US"/>
        </a:p>
      </dgm:t>
    </dgm:pt>
    <dgm:pt modelId="{5DD877C7-E4D9-4A68-A305-5A7689D3DBE7}" type="parTrans" cxnId="{D286A548-6BB0-4DED-9FB5-D87042DDBE0A}">
      <dgm:prSet/>
      <dgm:spPr/>
      <dgm:t>
        <a:bodyPr rtlCol="0"/>
        <a:lstStyle/>
        <a:p>
          <a:pPr rtl="0"/>
          <a:endParaRPr lang="en-US"/>
        </a:p>
      </dgm:t>
    </dgm:pt>
    <dgm:pt modelId="{D5C26250-A06D-4B41-BC14-92648809C21F}" type="sibTrans" cxnId="{97004F90-D1DB-4A84-A8AE-504DE1F07341}">
      <dgm:prSet/>
      <dgm:spPr/>
      <dgm:t>
        <a:bodyPr rtlCol="0"/>
        <a:lstStyle/>
        <a:p>
          <a:pPr rtl="0"/>
          <a:endParaRPr lang="en-US"/>
        </a:p>
      </dgm:t>
    </dgm:pt>
    <dgm:pt modelId="{CC01022B-5039-457F-931E-79459E3C1DC4}" type="parTrans" cxnId="{97004F90-D1DB-4A84-A8AE-504DE1F07341}">
      <dgm:prSet/>
      <dgm:spPr/>
      <dgm:t>
        <a:bodyPr rtlCol="0"/>
        <a:lstStyle/>
        <a:p>
          <a:pPr rtl="0"/>
          <a:endParaRPr lang="en-US"/>
        </a:p>
      </dgm:t>
    </dgm:pt>
    <dgm:pt modelId="{55DF926D-029A-4E18-95C4-77A5A37CAE40}" type="sibTrans" cxnId="{67A03D8F-F327-4A9F-ABBC-1EB67EFD1ECB}">
      <dgm:prSet/>
      <dgm:spPr/>
      <dgm:t>
        <a:bodyPr rtlCol="0"/>
        <a:lstStyle/>
        <a:p>
          <a:pPr rtl="0"/>
          <a:endParaRPr lang="en-US"/>
        </a:p>
      </dgm:t>
    </dgm:pt>
    <dgm:pt modelId="{68935D38-FEDC-4CD3-8002-43CB3944BEAF}" type="parTrans" cxnId="{67A03D8F-F327-4A9F-ABBC-1EB67EFD1ECB}">
      <dgm:prSet/>
      <dgm:spPr/>
      <dgm:t>
        <a:bodyPr rtlCol="0"/>
        <a:lstStyle/>
        <a:p>
          <a:pPr rtl="0"/>
          <a:endParaRPr lang="en-US"/>
        </a:p>
      </dgm:t>
    </dgm:pt>
    <dgm:pt modelId="{24BD73AA-B605-4E21-8553-CC1BA5833683}">
      <dgm:prSet phldrT="[Text]" custT="1"/>
      <dgm:spPr/>
      <dgm:t>
        <a:bodyPr/>
        <a:lstStyle/>
        <a:p>
          <a:pPr rtl="0"/>
          <a:r>
            <a:rPr lang="cs-CZ" sz="2800" noProof="0" dirty="0" err="1"/>
            <a:t>Pl</a:t>
          </a:r>
          <a:r>
            <a:rPr lang="cs-CZ" sz="2800" noProof="0" dirty="0"/>
            <a:t>. </a:t>
          </a:r>
          <a:r>
            <a:rPr lang="fa-IR" sz="2800" noProof="0" dirty="0"/>
            <a:t> شعرا </a:t>
          </a:r>
          <a:endParaRPr lang="cs-CZ" sz="2800" noProof="0" dirty="0"/>
        </a:p>
      </dgm:t>
    </dgm:pt>
    <dgm:pt modelId="{EFAEBB27-4D15-42F5-A9B5-897EC13E57B2}" type="parTrans" cxnId="{F30EB8AB-21EB-4445-BE0C-E3507EDB67BC}">
      <dgm:prSet/>
      <dgm:spPr/>
      <dgm:t>
        <a:bodyPr/>
        <a:lstStyle/>
        <a:p>
          <a:endParaRPr lang="cs-CZ"/>
        </a:p>
      </dgm:t>
    </dgm:pt>
    <dgm:pt modelId="{66562D26-BA89-475B-9EB2-0A8C7790C0C3}" type="sibTrans" cxnId="{F30EB8AB-21EB-4445-BE0C-E3507EDB67BC}">
      <dgm:prSet/>
      <dgm:spPr/>
      <dgm:t>
        <a:bodyPr/>
        <a:lstStyle/>
        <a:p>
          <a:endParaRPr lang="cs-CZ"/>
        </a:p>
      </dgm:t>
    </dgm:pt>
    <dgm:pt modelId="{DA930DE3-FAC8-462E-A673-9A5898E2F75B}">
      <dgm:prSet phldrT="[Text]" custT="1"/>
      <dgm:spPr/>
      <dgm:t>
        <a:bodyPr/>
        <a:lstStyle/>
        <a:p>
          <a:pPr rtl="0"/>
          <a:r>
            <a:rPr lang="fa-IR" sz="2800" dirty="0"/>
            <a:t>خیال پرست</a:t>
          </a:r>
          <a:endParaRPr lang="cs-CZ" sz="2800" noProof="0" dirty="0"/>
        </a:p>
      </dgm:t>
    </dgm:pt>
    <dgm:pt modelId="{C0218051-932D-475E-B617-3761BB322F18}" type="parTrans" cxnId="{AF9690AC-4883-4B60-AA46-FE5588E3A790}">
      <dgm:prSet/>
      <dgm:spPr/>
      <dgm:t>
        <a:bodyPr/>
        <a:lstStyle/>
        <a:p>
          <a:endParaRPr lang="cs-CZ"/>
        </a:p>
      </dgm:t>
    </dgm:pt>
    <dgm:pt modelId="{29CC0632-347E-4111-AC7D-E64ACF412029}" type="sibTrans" cxnId="{AF9690AC-4883-4B60-AA46-FE5588E3A790}">
      <dgm:prSet/>
      <dgm:spPr/>
      <dgm:t>
        <a:bodyPr/>
        <a:lstStyle/>
        <a:p>
          <a:endParaRPr lang="cs-CZ"/>
        </a:p>
      </dgm:t>
    </dgm:pt>
    <dgm:pt modelId="{99917FD9-D52D-45F5-8A14-E3B49461A87C}">
      <dgm:prSet phldrT="[Text]" custT="1"/>
      <dgm:spPr/>
      <dgm:t>
        <a:bodyPr/>
        <a:lstStyle/>
        <a:p>
          <a:pPr rtl="0"/>
          <a:r>
            <a:rPr lang="fa-IR" sz="1800" dirty="0"/>
            <a:t>آثار شعری</a:t>
          </a:r>
          <a:endParaRPr lang="cs-CZ" sz="1800" noProof="0" dirty="0"/>
        </a:p>
      </dgm:t>
    </dgm:pt>
    <dgm:pt modelId="{55828580-BADC-4370-9F1A-C1A70EA9996E}" type="parTrans" cxnId="{BFE3FCC0-C55C-40AA-8CEC-AB2D6EC6F606}">
      <dgm:prSet/>
      <dgm:spPr/>
      <dgm:t>
        <a:bodyPr/>
        <a:lstStyle/>
        <a:p>
          <a:endParaRPr lang="cs-CZ"/>
        </a:p>
      </dgm:t>
    </dgm:pt>
    <dgm:pt modelId="{A99FBDF1-90E3-4153-AF10-54A8475C8D3B}" type="sibTrans" cxnId="{BFE3FCC0-C55C-40AA-8CEC-AB2D6EC6F606}">
      <dgm:prSet/>
      <dgm:spPr/>
      <dgm:t>
        <a:bodyPr/>
        <a:lstStyle/>
        <a:p>
          <a:endParaRPr lang="cs-CZ"/>
        </a:p>
      </dgm:t>
    </dgm:pt>
    <dgm:pt modelId="{22E0FC15-E0AD-45A0-9D07-D0EB04FE3165}">
      <dgm:prSet custT="1"/>
      <dgm:spPr/>
      <dgm:t>
        <a:bodyPr/>
        <a:lstStyle/>
        <a:p>
          <a:pPr rtl="0"/>
          <a:r>
            <a:rPr lang="fa-IR" sz="1800" dirty="0"/>
            <a:t>شعر</a:t>
          </a:r>
          <a:endParaRPr lang="cs-CZ" sz="1800" noProof="0" dirty="0"/>
        </a:p>
      </dgm:t>
    </dgm:pt>
    <dgm:pt modelId="{107280F5-8C64-49E9-BF1A-A4D5B6183A80}" type="parTrans" cxnId="{0E0C9A99-18D8-40F2-B89D-4EDE1C6889AC}">
      <dgm:prSet/>
      <dgm:spPr/>
      <dgm:t>
        <a:bodyPr/>
        <a:lstStyle/>
        <a:p>
          <a:endParaRPr lang="cs-CZ"/>
        </a:p>
      </dgm:t>
    </dgm:pt>
    <dgm:pt modelId="{4ABCA579-7505-412E-8093-519D0DC5190B}" type="sibTrans" cxnId="{0E0C9A99-18D8-40F2-B89D-4EDE1C6889AC}">
      <dgm:prSet/>
      <dgm:spPr/>
      <dgm:t>
        <a:bodyPr/>
        <a:lstStyle/>
        <a:p>
          <a:endParaRPr lang="cs-CZ"/>
        </a:p>
      </dgm:t>
    </dgm:pt>
    <dgm:pt modelId="{8415C899-14D9-4521-AC2A-DAAC33D6D300}">
      <dgm:prSet custT="1"/>
      <dgm:spPr/>
      <dgm:t>
        <a:bodyPr/>
        <a:lstStyle/>
        <a:p>
          <a:pPr rtl="0"/>
          <a:r>
            <a:rPr lang="cs-CZ" sz="1800" noProof="0" dirty="0" err="1"/>
            <a:t>pl</a:t>
          </a:r>
          <a:r>
            <a:rPr lang="cs-CZ" sz="1800" noProof="0" dirty="0"/>
            <a:t>. </a:t>
          </a:r>
          <a:r>
            <a:rPr lang="fa-IR" sz="1800" dirty="0"/>
            <a:t>اشعار</a:t>
          </a:r>
          <a:endParaRPr lang="cs-CZ" sz="1800" noProof="0" dirty="0"/>
        </a:p>
      </dgm:t>
    </dgm:pt>
    <dgm:pt modelId="{24456507-FAFE-422F-B21E-2193A8B4074F}" type="parTrans" cxnId="{ABF8B285-4B6E-4484-9F6F-9134D42A0C13}">
      <dgm:prSet/>
      <dgm:spPr/>
      <dgm:t>
        <a:bodyPr/>
        <a:lstStyle/>
        <a:p>
          <a:endParaRPr lang="cs-CZ"/>
        </a:p>
      </dgm:t>
    </dgm:pt>
    <dgm:pt modelId="{5720FE0C-1331-4BDB-91CF-1BA8EF0DF396}" type="sibTrans" cxnId="{ABF8B285-4B6E-4484-9F6F-9134D42A0C13}">
      <dgm:prSet/>
      <dgm:spPr/>
      <dgm:t>
        <a:bodyPr/>
        <a:lstStyle/>
        <a:p>
          <a:endParaRPr lang="cs-CZ"/>
        </a:p>
      </dgm:t>
    </dgm:pt>
    <dgm:pt modelId="{4C8ED478-2824-46A5-A6F4-8DB2E58FBC03}">
      <dgm:prSet phldrT="[Text]" custT="1"/>
      <dgm:spPr/>
      <dgm:t>
        <a:bodyPr/>
        <a:lstStyle/>
        <a:p>
          <a:pPr rtl="0"/>
          <a:r>
            <a:rPr lang="cs-CZ" sz="1800" noProof="0" dirty="0">
              <a:highlight>
                <a:srgbClr val="00FFFF"/>
              </a:highlight>
            </a:rPr>
            <a:t>Báseň</a:t>
          </a:r>
        </a:p>
      </dgm:t>
    </dgm:pt>
    <dgm:pt modelId="{81ACB563-5E82-419D-AABE-86F8708FC262}" type="parTrans" cxnId="{DA651C07-5115-424D-9EDF-29B5180AED0A}">
      <dgm:prSet/>
      <dgm:spPr/>
      <dgm:t>
        <a:bodyPr/>
        <a:lstStyle/>
        <a:p>
          <a:endParaRPr lang="cs-CZ"/>
        </a:p>
      </dgm:t>
    </dgm:pt>
    <dgm:pt modelId="{90084823-37F2-47ED-9C57-911314221874}" type="sibTrans" cxnId="{DA651C07-5115-424D-9EDF-29B5180AED0A}">
      <dgm:prSet/>
      <dgm:spPr/>
      <dgm:t>
        <a:bodyPr/>
        <a:lstStyle/>
        <a:p>
          <a:endParaRPr lang="cs-CZ"/>
        </a:p>
      </dgm:t>
    </dgm:pt>
    <dgm:pt modelId="{CBBF6CFB-4C5B-4ACC-B500-172BC49FE59B}">
      <dgm:prSet phldrT="[Text]" custT="1"/>
      <dgm:spPr/>
      <dgm:t>
        <a:bodyPr/>
        <a:lstStyle/>
        <a:p>
          <a:pPr rtl="0"/>
          <a:endParaRPr lang="cs-CZ" sz="1800" noProof="0" dirty="0"/>
        </a:p>
      </dgm:t>
    </dgm:pt>
    <dgm:pt modelId="{43A32CBF-3271-4451-8D3D-E4588DB6A80B}" type="parTrans" cxnId="{EA8C0CD8-92B5-4E09-A59F-AF96CD3559D3}">
      <dgm:prSet/>
      <dgm:spPr/>
      <dgm:t>
        <a:bodyPr/>
        <a:lstStyle/>
        <a:p>
          <a:endParaRPr lang="cs-CZ"/>
        </a:p>
      </dgm:t>
    </dgm:pt>
    <dgm:pt modelId="{1627905A-8A0D-43EF-B76F-9E40104D477D}" type="sibTrans" cxnId="{EA8C0CD8-92B5-4E09-A59F-AF96CD3559D3}">
      <dgm:prSet/>
      <dgm:spPr/>
      <dgm:t>
        <a:bodyPr/>
        <a:lstStyle/>
        <a:p>
          <a:endParaRPr lang="cs-CZ"/>
        </a:p>
      </dgm:t>
    </dgm:pt>
    <dgm:pt modelId="{8B551A14-34A8-4E7D-BFCC-DB63248866B9}">
      <dgm:prSet phldrT="[Text]" custT="1"/>
      <dgm:spPr/>
      <dgm:t>
        <a:bodyPr/>
        <a:lstStyle/>
        <a:p>
          <a:pPr rtl="0"/>
          <a:r>
            <a:rPr lang="fa-IR" sz="1800" dirty="0"/>
            <a:t>اشعار</a:t>
          </a:r>
          <a:endParaRPr lang="cs-CZ" sz="1800" noProof="0" dirty="0"/>
        </a:p>
      </dgm:t>
    </dgm:pt>
    <dgm:pt modelId="{BAF5FAE5-3AF5-4C18-95F2-C5EB2BA582C3}" type="parTrans" cxnId="{48F48F4D-E584-43DB-A003-CA2C3003983F}">
      <dgm:prSet/>
      <dgm:spPr/>
      <dgm:t>
        <a:bodyPr/>
        <a:lstStyle/>
        <a:p>
          <a:endParaRPr lang="cs-CZ"/>
        </a:p>
      </dgm:t>
    </dgm:pt>
    <dgm:pt modelId="{B81D0A2F-CA91-44BD-A916-067ED6025673}" type="sibTrans" cxnId="{48F48F4D-E584-43DB-A003-CA2C3003983F}">
      <dgm:prSet/>
      <dgm:spPr/>
      <dgm:t>
        <a:bodyPr/>
        <a:lstStyle/>
        <a:p>
          <a:endParaRPr lang="cs-CZ"/>
        </a:p>
      </dgm:t>
    </dgm:pt>
    <dgm:pt modelId="{6974FF4B-58B2-4E43-A4C6-0D168C0FE123}">
      <dgm:prSet custT="1"/>
      <dgm:spPr/>
      <dgm:t>
        <a:bodyPr/>
        <a:lstStyle/>
        <a:p>
          <a:pPr rtl="0"/>
          <a:endParaRPr lang="cs-CZ" sz="2000" noProof="0" dirty="0"/>
        </a:p>
      </dgm:t>
    </dgm:pt>
    <dgm:pt modelId="{AD7FD1A2-2006-4F2A-BD80-8A0DA0F60ED4}" type="sibTrans" cxnId="{2C846F86-71A3-4221-9417-61BD9922A720}">
      <dgm:prSet/>
      <dgm:spPr/>
      <dgm:t>
        <a:bodyPr/>
        <a:lstStyle/>
        <a:p>
          <a:endParaRPr lang="cs-CZ"/>
        </a:p>
      </dgm:t>
    </dgm:pt>
    <dgm:pt modelId="{E37B1FA6-D8E1-4BA2-B526-F1BED3936F86}" type="parTrans" cxnId="{2C846F86-71A3-4221-9417-61BD9922A720}">
      <dgm:prSet/>
      <dgm:spPr/>
      <dgm:t>
        <a:bodyPr/>
        <a:lstStyle/>
        <a:p>
          <a:endParaRPr lang="cs-CZ"/>
        </a:p>
      </dgm:t>
    </dgm:pt>
    <dgm:pt modelId="{2135577B-F81A-4168-84DB-945FEA65DF50}">
      <dgm:prSet/>
      <dgm:spPr/>
      <dgm:t>
        <a:bodyPr/>
        <a:lstStyle/>
        <a:p>
          <a:pPr rtl="0"/>
          <a:r>
            <a:rPr lang="cs-CZ" dirty="0"/>
            <a:t>Co je to </a:t>
          </a:r>
          <a:r>
            <a:rPr lang="cs-CZ" b="1" dirty="0">
              <a:highlight>
                <a:srgbClr val="00FFFF"/>
              </a:highlight>
            </a:rPr>
            <a:t>díván</a:t>
          </a:r>
          <a:r>
            <a:rPr lang="cs-CZ" dirty="0"/>
            <a:t>? </a:t>
          </a:r>
          <a:r>
            <a:rPr lang="fa-IR" dirty="0"/>
            <a:t>دیوان</a:t>
          </a:r>
          <a:endParaRPr lang="cs-CZ" dirty="0"/>
        </a:p>
      </dgm:t>
    </dgm:pt>
    <dgm:pt modelId="{4FDB2BCC-2161-476F-99C1-ADA138167AD1}" type="parTrans" cxnId="{E323823A-7AB4-440B-B2BA-4ED7CA3E8CBB}">
      <dgm:prSet/>
      <dgm:spPr/>
      <dgm:t>
        <a:bodyPr/>
        <a:lstStyle/>
        <a:p>
          <a:endParaRPr lang="cs-CZ"/>
        </a:p>
      </dgm:t>
    </dgm:pt>
    <dgm:pt modelId="{F117F0AC-FC61-4A5B-88AF-9C2D46B39E00}" type="sibTrans" cxnId="{E323823A-7AB4-440B-B2BA-4ED7CA3E8CBB}">
      <dgm:prSet/>
      <dgm:spPr/>
      <dgm:t>
        <a:bodyPr/>
        <a:lstStyle/>
        <a:p>
          <a:endParaRPr lang="cs-CZ"/>
        </a:p>
      </dgm:t>
    </dgm:pt>
    <dgm:pt modelId="{6F1872F4-A030-4D64-A17C-72EA1ABBD62E}" type="pres">
      <dgm:prSet presAssocID="{CF9055CF-8DEB-4A02-949A-DE72B6AC5D37}" presName="Name0" presStyleCnt="0">
        <dgm:presLayoutVars>
          <dgm:dir/>
          <dgm:resizeHandles val="exact"/>
        </dgm:presLayoutVars>
      </dgm:prSet>
      <dgm:spPr/>
    </dgm:pt>
    <dgm:pt modelId="{98302F07-D6A9-46A5-9807-EBF6C9F5B2DD}" type="pres">
      <dgm:prSet presAssocID="{082E8A29-955A-4C7C-A174-3E9DCD4DC89B}" presName="node" presStyleLbl="node1" presStyleIdx="0" presStyleCnt="6" custScaleX="552523" custLinFactX="-27020" custLinFactNeighborX="-100000" custLinFactNeighborY="-3786">
        <dgm:presLayoutVars>
          <dgm:bulletEnabled val="1"/>
        </dgm:presLayoutVars>
      </dgm:prSet>
      <dgm:spPr/>
    </dgm:pt>
    <dgm:pt modelId="{6681DF6F-8E98-430C-9A87-14BEC6C3269E}" type="pres">
      <dgm:prSet presAssocID="{C2176686-D23E-48EB-9D1B-1A1B46236638}" presName="sibTrans" presStyleCnt="0"/>
      <dgm:spPr/>
    </dgm:pt>
    <dgm:pt modelId="{DAD9059A-916A-4916-A2A8-B42491568DD3}" type="pres">
      <dgm:prSet presAssocID="{B6E26FFC-9977-4BBC-BEC7-3D6B63754E52}" presName="node" presStyleLbl="node1" presStyleIdx="1" presStyleCnt="6" custLinFactX="275796" custLinFactNeighborX="300000">
        <dgm:presLayoutVars>
          <dgm:bulletEnabled val="1"/>
        </dgm:presLayoutVars>
      </dgm:prSet>
      <dgm:spPr/>
    </dgm:pt>
    <dgm:pt modelId="{39AEACD1-F8CF-4528-8379-DAA829B3790B}" type="pres">
      <dgm:prSet presAssocID="{48634C00-2335-4923-9072-EB7482323D9C}" presName="sibTrans" presStyleCnt="0"/>
      <dgm:spPr/>
    </dgm:pt>
    <dgm:pt modelId="{E3091EF9-169A-4CBF-9F96-97889857D0CA}" type="pres">
      <dgm:prSet presAssocID="{2135577B-F81A-4168-84DB-945FEA65DF50}" presName="node" presStyleLbl="node1" presStyleIdx="2" presStyleCnt="6" custScaleX="297032" custLinFactX="1200000" custLinFactNeighborX="1221817" custLinFactNeighborY="0">
        <dgm:presLayoutVars>
          <dgm:bulletEnabled val="1"/>
        </dgm:presLayoutVars>
      </dgm:prSet>
      <dgm:spPr/>
    </dgm:pt>
    <dgm:pt modelId="{EEA3E546-0BAA-4BCD-946A-80E90F649F49}" type="pres">
      <dgm:prSet presAssocID="{F117F0AC-FC61-4A5B-88AF-9C2D46B39E00}" presName="sibTrans" presStyleCnt="0"/>
      <dgm:spPr/>
    </dgm:pt>
    <dgm:pt modelId="{6A4A48A7-A139-48BE-A0D1-95D24D4805F2}" type="pres">
      <dgm:prSet presAssocID="{6974FF4B-58B2-4E43-A4C6-0D168C0FE123}" presName="node" presStyleLbl="node1" presStyleIdx="3" presStyleCnt="6" custLinFactX="86234" custLinFactNeighborX="100000" custLinFactNeighborY="1582">
        <dgm:presLayoutVars>
          <dgm:bulletEnabled val="1"/>
        </dgm:presLayoutVars>
      </dgm:prSet>
      <dgm:spPr/>
    </dgm:pt>
    <dgm:pt modelId="{086C24C0-7044-4710-8DDD-6F54202DFA85}" type="pres">
      <dgm:prSet presAssocID="{AD7FD1A2-2006-4F2A-BD80-8A0DA0F60ED4}" presName="sibTrans" presStyleCnt="0"/>
      <dgm:spPr/>
    </dgm:pt>
    <dgm:pt modelId="{25A33852-3C4B-4406-8856-3A4D6201948C}" type="pres">
      <dgm:prSet presAssocID="{6D0E5D9F-7263-4526-A227-51301233F549}" presName="node" presStyleLbl="node1" presStyleIdx="4" presStyleCnt="6" custScaleX="1280755" custLinFactX="-441280" custLinFactNeighborX="-500000" custLinFactNeighborY="0">
        <dgm:presLayoutVars>
          <dgm:bulletEnabled val="1"/>
        </dgm:presLayoutVars>
      </dgm:prSet>
      <dgm:spPr/>
    </dgm:pt>
    <dgm:pt modelId="{562EDDC3-60FD-463F-A6DB-A597D604B642}" type="pres">
      <dgm:prSet presAssocID="{DE289E29-1989-4D8E-8AA6-F030105B3F13}" presName="sibTrans" presStyleCnt="0"/>
      <dgm:spPr/>
    </dgm:pt>
    <dgm:pt modelId="{86146B22-5360-4D1B-AC91-3378F10134EE}" type="pres">
      <dgm:prSet presAssocID="{E5E95E82-EF79-43CA-AA86-43B0E1CBCD3F}" presName="node" presStyleLbl="node1" presStyleIdx="5" presStyleCnt="6" custScaleX="514194" custLinFactX="-956166" custLinFactNeighborX="-1000000" custLinFactNeighborY="0">
        <dgm:presLayoutVars>
          <dgm:bulletEnabled val="1"/>
        </dgm:presLayoutVars>
      </dgm:prSet>
      <dgm:spPr/>
    </dgm:pt>
  </dgm:ptLst>
  <dgm:cxnLst>
    <dgm:cxn modelId="{DA651C07-5115-424D-9EDF-29B5180AED0A}" srcId="{082E8A29-955A-4C7C-A174-3E9DCD4DC89B}" destId="{4C8ED478-2824-46A5-A6F4-8DB2E58FBC03}" srcOrd="5" destOrd="0" parTransId="{81ACB563-5E82-419D-AABE-86F8708FC262}" sibTransId="{90084823-37F2-47ED-9C57-911314221874}"/>
    <dgm:cxn modelId="{C0DE5A10-CCDE-4C8C-AAD0-316AC78FC391}" type="presOf" srcId="{23A0DE4A-FE92-496E-B335-3433CEFB74E9}" destId="{98302F07-D6A9-46A5-9807-EBF6C9F5B2DD}" srcOrd="0" destOrd="1" presId="urn:microsoft.com/office/officeart/2005/8/layout/hList6"/>
    <dgm:cxn modelId="{CA68F621-0C0B-45C7-8795-F2FDF3E33574}" type="presOf" srcId="{CF9055CF-8DEB-4A02-949A-DE72B6AC5D37}" destId="{6F1872F4-A030-4D64-A17C-72EA1ABBD62E}" srcOrd="0" destOrd="0" presId="urn:microsoft.com/office/officeart/2005/8/layout/hList6"/>
    <dgm:cxn modelId="{CAEAC022-B13D-4367-AC8A-293A3F5ECE73}" type="presOf" srcId="{B6E26FFC-9977-4BBC-BEC7-3D6B63754E52}" destId="{DAD9059A-916A-4916-A2A8-B42491568DD3}" srcOrd="0" destOrd="0" presId="urn:microsoft.com/office/officeart/2005/8/layout/hList6"/>
    <dgm:cxn modelId="{E323823A-7AB4-440B-B2BA-4ED7CA3E8CBB}" srcId="{CF9055CF-8DEB-4A02-949A-DE72B6AC5D37}" destId="{2135577B-F81A-4168-84DB-945FEA65DF50}" srcOrd="2" destOrd="0" parTransId="{4FDB2BCC-2161-476F-99C1-ADA138167AD1}" sibTransId="{F117F0AC-FC61-4A5B-88AF-9C2D46B39E00}"/>
    <dgm:cxn modelId="{9FBC3F5E-8EFC-4C55-A57D-77ACC30B9E0E}" type="presOf" srcId="{2135577B-F81A-4168-84DB-945FEA65DF50}" destId="{E3091EF9-169A-4CBF-9F96-97889857D0CA}" srcOrd="0" destOrd="0" presId="urn:microsoft.com/office/officeart/2005/8/layout/hList6"/>
    <dgm:cxn modelId="{17E73148-9C08-4999-B21E-F3C5A0E3FC0C}" srcId="{CF9055CF-8DEB-4A02-949A-DE72B6AC5D37}" destId="{B6E26FFC-9977-4BBC-BEC7-3D6B63754E52}" srcOrd="1" destOrd="0" parTransId="{5CEFBD89-2F4F-4B51-A98A-0F3C86494166}" sibTransId="{48634C00-2335-4923-9072-EB7482323D9C}"/>
    <dgm:cxn modelId="{D286A548-6BB0-4DED-9FB5-D87042DDBE0A}" srcId="{082E8A29-955A-4C7C-A174-3E9DCD4DC89B}" destId="{A97FC57D-50D6-4D43-99C3-06D09820F122}" srcOrd="6" destOrd="0" parTransId="{5DD877C7-E4D9-4A68-A305-5A7689D3DBE7}" sibTransId="{C17BCABE-BEF2-4CC4-B037-B6B4866665CD}"/>
    <dgm:cxn modelId="{B395436A-AEC6-461E-BA16-F3DBA2860F45}" type="presOf" srcId="{6D0E5D9F-7263-4526-A227-51301233F549}" destId="{25A33852-3C4B-4406-8856-3A4D6201948C}" srcOrd="0" destOrd="0" presId="urn:microsoft.com/office/officeart/2005/8/layout/hList6"/>
    <dgm:cxn modelId="{48F48F4D-E584-43DB-A003-CA2C3003983F}" srcId="{082E8A29-955A-4C7C-A174-3E9DCD4DC89B}" destId="{8B551A14-34A8-4E7D-BFCC-DB63248866B9}" srcOrd="1" destOrd="0" parTransId="{BAF5FAE5-3AF5-4C18-95F2-C5EB2BA582C3}" sibTransId="{B81D0A2F-CA91-44BD-A916-067ED6025673}"/>
    <dgm:cxn modelId="{DC32934D-975D-457C-A084-E0E10450FB9A}" type="presOf" srcId="{24BD73AA-B605-4E21-8553-CC1BA5833683}" destId="{25A33852-3C4B-4406-8856-3A4D6201948C}" srcOrd="0" destOrd="2" presId="urn:microsoft.com/office/officeart/2005/8/layout/hList6"/>
    <dgm:cxn modelId="{1FC06A6E-9D1E-4868-A480-87059F99F2B0}" type="presOf" srcId="{CBBF6CFB-4C5B-4ACC-B500-172BC49FE59B}" destId="{98302F07-D6A9-46A5-9807-EBF6C9F5B2DD}" srcOrd="0" destOrd="5" presId="urn:microsoft.com/office/officeart/2005/8/layout/hList6"/>
    <dgm:cxn modelId="{417D0850-9E34-49DF-A01B-3A7611FBFD47}" type="presOf" srcId="{A97FC57D-50D6-4D43-99C3-06D09820F122}" destId="{98302F07-D6A9-46A5-9807-EBF6C9F5B2DD}" srcOrd="0" destOrd="9" presId="urn:microsoft.com/office/officeart/2005/8/layout/hList6"/>
    <dgm:cxn modelId="{A907F451-1416-4D25-A28F-6C51873E5AFA}" type="presOf" srcId="{99917FD9-D52D-45F5-8A14-E3B49461A87C}" destId="{98302F07-D6A9-46A5-9807-EBF6C9F5B2DD}" srcOrd="0" destOrd="4" presId="urn:microsoft.com/office/officeart/2005/8/layout/hList6"/>
    <dgm:cxn modelId="{2986897A-7787-444F-B6C8-41F3823EF3C1}" srcId="{CF9055CF-8DEB-4A02-949A-DE72B6AC5D37}" destId="{082E8A29-955A-4C7C-A174-3E9DCD4DC89B}" srcOrd="0" destOrd="0" parTransId="{BA7938E6-8DFA-40B7-B4C4-EACC6D85FC31}" sibTransId="{C2176686-D23E-48EB-9D1B-1A1B46236638}"/>
    <dgm:cxn modelId="{ABF8B285-4B6E-4484-9F6F-9134D42A0C13}" srcId="{4C8ED478-2824-46A5-A6F4-8DB2E58FBC03}" destId="{8415C899-14D9-4521-AC2A-DAAC33D6D300}" srcOrd="1" destOrd="0" parTransId="{24456507-FAFE-422F-B21E-2193A8B4074F}" sibTransId="{5720FE0C-1331-4BDB-91CF-1BA8EF0DF396}"/>
    <dgm:cxn modelId="{2C846F86-71A3-4221-9417-61BD9922A720}" srcId="{CF9055CF-8DEB-4A02-949A-DE72B6AC5D37}" destId="{6974FF4B-58B2-4E43-A4C6-0D168C0FE123}" srcOrd="3" destOrd="0" parTransId="{E37B1FA6-D8E1-4BA2-B526-F1BED3936F86}" sibTransId="{AD7FD1A2-2006-4F2A-BD80-8A0DA0F60ED4}"/>
    <dgm:cxn modelId="{67A03D8F-F327-4A9F-ABBC-1EB67EFD1ECB}" srcId="{082E8A29-955A-4C7C-A174-3E9DCD4DC89B}" destId="{23A0DE4A-FE92-496E-B335-3433CEFB74E9}" srcOrd="0" destOrd="0" parTransId="{68935D38-FEDC-4CD3-8002-43CB3944BEAF}" sibTransId="{55DF926D-029A-4E18-95C4-77A5A37CAE40}"/>
    <dgm:cxn modelId="{97004F90-D1DB-4A84-A8AE-504DE1F07341}" srcId="{082E8A29-955A-4C7C-A174-3E9DCD4DC89B}" destId="{97AFB725-9839-43BA-B026-0DD6AA03AD9C}" srcOrd="2" destOrd="0" parTransId="{CC01022B-5039-457F-931E-79459E3C1DC4}" sibTransId="{D5C26250-A06D-4B41-BC14-92648809C21F}"/>
    <dgm:cxn modelId="{ADAD3092-211B-42FD-B6C0-57A982AF226F}" type="presOf" srcId="{F3256203-D9D1-492A-B801-68C1A32486F0}" destId="{25A33852-3C4B-4406-8856-3A4D6201948C}" srcOrd="0" destOrd="1" presId="urn:microsoft.com/office/officeart/2005/8/layout/hList6"/>
    <dgm:cxn modelId="{0E0C9A99-18D8-40F2-B89D-4EDE1C6889AC}" srcId="{4C8ED478-2824-46A5-A6F4-8DB2E58FBC03}" destId="{22E0FC15-E0AD-45A0-9D07-D0EB04FE3165}" srcOrd="0" destOrd="0" parTransId="{107280F5-8C64-49E9-BF1A-A4D5B6183A80}" sibTransId="{4ABCA579-7505-412E-8093-519D0DC5190B}"/>
    <dgm:cxn modelId="{B254689F-77AA-4921-83B3-6C9F51980454}" type="presOf" srcId="{082E8A29-955A-4C7C-A174-3E9DCD4DC89B}" destId="{98302F07-D6A9-46A5-9807-EBF6C9F5B2DD}" srcOrd="0" destOrd="0" presId="urn:microsoft.com/office/officeart/2005/8/layout/hList6"/>
    <dgm:cxn modelId="{6D2D4DA0-3928-4E5F-8AD3-33EC5A1C0576}" type="presOf" srcId="{DA930DE3-FAC8-462E-A673-9A5898E2F75B}" destId="{25A33852-3C4B-4406-8856-3A4D6201948C}" srcOrd="0" destOrd="3" presId="urn:microsoft.com/office/officeart/2005/8/layout/hList6"/>
    <dgm:cxn modelId="{90BA41A4-7F3A-4DAE-99EF-43E27A861E7D}" type="presOf" srcId="{8B551A14-34A8-4E7D-BFCC-DB63248866B9}" destId="{98302F07-D6A9-46A5-9807-EBF6C9F5B2DD}" srcOrd="0" destOrd="2" presId="urn:microsoft.com/office/officeart/2005/8/layout/hList6"/>
    <dgm:cxn modelId="{F30EB8AB-21EB-4445-BE0C-E3507EDB67BC}" srcId="{6D0E5D9F-7263-4526-A227-51301233F549}" destId="{24BD73AA-B605-4E21-8553-CC1BA5833683}" srcOrd="1" destOrd="0" parTransId="{EFAEBB27-4D15-42F5-A9B5-897EC13E57B2}" sibTransId="{66562D26-BA89-475B-9EB2-0A8C7790C0C3}"/>
    <dgm:cxn modelId="{AF9690AC-4883-4B60-AA46-FE5588E3A790}" srcId="{6D0E5D9F-7263-4526-A227-51301233F549}" destId="{DA930DE3-FAC8-462E-A673-9A5898E2F75B}" srcOrd="2" destOrd="0" parTransId="{C0218051-932D-475E-B617-3761BB322F18}" sibTransId="{29CC0632-347E-4111-AC7D-E64ACF412029}"/>
    <dgm:cxn modelId="{A76240AD-13F6-40C0-BD9B-102D5EC0AE51}" srcId="{CF9055CF-8DEB-4A02-949A-DE72B6AC5D37}" destId="{E5E95E82-EF79-43CA-AA86-43B0E1CBCD3F}" srcOrd="5" destOrd="0" parTransId="{FD76A3AE-1B6C-45A0-8E84-63160283749F}" sibTransId="{BF76010C-5523-4E13-B3E7-886DCE6AEBD4}"/>
    <dgm:cxn modelId="{BD191EB0-E3B2-4D39-8BDB-1240D0A41DD2}" type="presOf" srcId="{8415C899-14D9-4521-AC2A-DAAC33D6D300}" destId="{98302F07-D6A9-46A5-9807-EBF6C9F5B2DD}" srcOrd="0" destOrd="8" presId="urn:microsoft.com/office/officeart/2005/8/layout/hList6"/>
    <dgm:cxn modelId="{1B8E71B0-2D3A-4AB0-8843-CFDACEDC3198}" srcId="{6D0E5D9F-7263-4526-A227-51301233F549}" destId="{F3256203-D9D1-492A-B801-68C1A32486F0}" srcOrd="0" destOrd="0" parTransId="{E9A20291-2E30-4C14-BB7D-DC095A20ECB6}" sibTransId="{6C9440D0-8847-40C0-98BC-2B5EA5745C3A}"/>
    <dgm:cxn modelId="{2F837CB3-27F5-422A-9ADB-AAD19A7E18FA}" type="presOf" srcId="{22E0FC15-E0AD-45A0-9D07-D0EB04FE3165}" destId="{98302F07-D6A9-46A5-9807-EBF6C9F5B2DD}" srcOrd="0" destOrd="7" presId="urn:microsoft.com/office/officeart/2005/8/layout/hList6"/>
    <dgm:cxn modelId="{FEFECBB5-22E8-4679-BE0E-6CECC71B4346}" type="presOf" srcId="{6974FF4B-58B2-4E43-A4C6-0D168C0FE123}" destId="{6A4A48A7-A139-48BE-A0D1-95D24D4805F2}" srcOrd="0" destOrd="0" presId="urn:microsoft.com/office/officeart/2005/8/layout/hList6"/>
    <dgm:cxn modelId="{4256E7B6-8DC2-412A-82F8-D2F3E7D0BD34}" type="presOf" srcId="{E5E95E82-EF79-43CA-AA86-43B0E1CBCD3F}" destId="{86146B22-5360-4D1B-AC91-3378F10134EE}" srcOrd="0" destOrd="0" presId="urn:microsoft.com/office/officeart/2005/8/layout/hList6"/>
    <dgm:cxn modelId="{BFE3FCC0-C55C-40AA-8CEC-AB2D6EC6F606}" srcId="{082E8A29-955A-4C7C-A174-3E9DCD4DC89B}" destId="{99917FD9-D52D-45F5-8A14-E3B49461A87C}" srcOrd="3" destOrd="0" parTransId="{55828580-BADC-4370-9F1A-C1A70EA9996E}" sibTransId="{A99FBDF1-90E3-4153-AF10-54A8475C8D3B}"/>
    <dgm:cxn modelId="{C8C462C6-33A3-4E8B-91FE-36DBE92F1C4A}" srcId="{CF9055CF-8DEB-4A02-949A-DE72B6AC5D37}" destId="{6D0E5D9F-7263-4526-A227-51301233F549}" srcOrd="4" destOrd="0" parTransId="{23416D07-25F8-426C-BC65-639E6BCF4D6D}" sibTransId="{DE289E29-1989-4D8E-8AA6-F030105B3F13}"/>
    <dgm:cxn modelId="{C300CECC-0484-4AEC-AEBC-2A5819DFFC4E}" type="presOf" srcId="{4C8ED478-2824-46A5-A6F4-8DB2E58FBC03}" destId="{98302F07-D6A9-46A5-9807-EBF6C9F5B2DD}" srcOrd="0" destOrd="6" presId="urn:microsoft.com/office/officeart/2005/8/layout/hList6"/>
    <dgm:cxn modelId="{052EE0CE-CD9D-4A3A-B01E-230485EABDFA}" type="presOf" srcId="{97AFB725-9839-43BA-B026-0DD6AA03AD9C}" destId="{98302F07-D6A9-46A5-9807-EBF6C9F5B2DD}" srcOrd="0" destOrd="3" presId="urn:microsoft.com/office/officeart/2005/8/layout/hList6"/>
    <dgm:cxn modelId="{EA8C0CD8-92B5-4E09-A59F-AF96CD3559D3}" srcId="{082E8A29-955A-4C7C-A174-3E9DCD4DC89B}" destId="{CBBF6CFB-4C5B-4ACC-B500-172BC49FE59B}" srcOrd="4" destOrd="0" parTransId="{43A32CBF-3271-4451-8D3D-E4588DB6A80B}" sibTransId="{1627905A-8A0D-43EF-B76F-9E40104D477D}"/>
    <dgm:cxn modelId="{97ED1421-EB41-4B4D-B02E-C464BB5EA536}" type="presParOf" srcId="{6F1872F4-A030-4D64-A17C-72EA1ABBD62E}" destId="{98302F07-D6A9-46A5-9807-EBF6C9F5B2DD}" srcOrd="0" destOrd="0" presId="urn:microsoft.com/office/officeart/2005/8/layout/hList6"/>
    <dgm:cxn modelId="{5DDEF6C4-34BF-41ED-BA74-518A5C0ADCB0}" type="presParOf" srcId="{6F1872F4-A030-4D64-A17C-72EA1ABBD62E}" destId="{6681DF6F-8E98-430C-9A87-14BEC6C3269E}" srcOrd="1" destOrd="0" presId="urn:microsoft.com/office/officeart/2005/8/layout/hList6"/>
    <dgm:cxn modelId="{B0E68C42-8660-4DA0-9C00-7822EEEDCD0C}" type="presParOf" srcId="{6F1872F4-A030-4D64-A17C-72EA1ABBD62E}" destId="{DAD9059A-916A-4916-A2A8-B42491568DD3}" srcOrd="2" destOrd="0" presId="urn:microsoft.com/office/officeart/2005/8/layout/hList6"/>
    <dgm:cxn modelId="{3435EB82-822F-4B75-9CF1-94D4FE56BBCE}" type="presParOf" srcId="{6F1872F4-A030-4D64-A17C-72EA1ABBD62E}" destId="{39AEACD1-F8CF-4528-8379-DAA829B3790B}" srcOrd="3" destOrd="0" presId="urn:microsoft.com/office/officeart/2005/8/layout/hList6"/>
    <dgm:cxn modelId="{6FCD9313-33B3-4D0C-8990-6CE3B9D3DC9B}" type="presParOf" srcId="{6F1872F4-A030-4D64-A17C-72EA1ABBD62E}" destId="{E3091EF9-169A-4CBF-9F96-97889857D0CA}" srcOrd="4" destOrd="0" presId="urn:microsoft.com/office/officeart/2005/8/layout/hList6"/>
    <dgm:cxn modelId="{7729C40D-79DD-4C04-BCC7-BE15E575D92D}" type="presParOf" srcId="{6F1872F4-A030-4D64-A17C-72EA1ABBD62E}" destId="{EEA3E546-0BAA-4BCD-946A-80E90F649F49}" srcOrd="5" destOrd="0" presId="urn:microsoft.com/office/officeart/2005/8/layout/hList6"/>
    <dgm:cxn modelId="{47A0F504-3B0F-47A8-8174-892DCDE4315F}" type="presParOf" srcId="{6F1872F4-A030-4D64-A17C-72EA1ABBD62E}" destId="{6A4A48A7-A139-48BE-A0D1-95D24D4805F2}" srcOrd="6" destOrd="0" presId="urn:microsoft.com/office/officeart/2005/8/layout/hList6"/>
    <dgm:cxn modelId="{FE9FA278-41B3-4909-A3CA-C4E8D61D17C4}" type="presParOf" srcId="{6F1872F4-A030-4D64-A17C-72EA1ABBD62E}" destId="{086C24C0-7044-4710-8DDD-6F54202DFA85}" srcOrd="7" destOrd="0" presId="urn:microsoft.com/office/officeart/2005/8/layout/hList6"/>
    <dgm:cxn modelId="{61123C24-E8D5-4796-B257-21D254FF7774}" type="presParOf" srcId="{6F1872F4-A030-4D64-A17C-72EA1ABBD62E}" destId="{25A33852-3C4B-4406-8856-3A4D6201948C}" srcOrd="8" destOrd="0" presId="urn:microsoft.com/office/officeart/2005/8/layout/hList6"/>
    <dgm:cxn modelId="{25D4B2B2-2BAA-42F5-B2FC-18919988CEA9}" type="presParOf" srcId="{6F1872F4-A030-4D64-A17C-72EA1ABBD62E}" destId="{562EDDC3-60FD-463F-A6DB-A597D604B642}" srcOrd="9" destOrd="0" presId="urn:microsoft.com/office/officeart/2005/8/layout/hList6"/>
    <dgm:cxn modelId="{7ECC0F5C-6475-4C8A-88B2-D953406DF498}" type="presParOf" srcId="{6F1872F4-A030-4D64-A17C-72EA1ABBD62E}" destId="{86146B22-5360-4D1B-AC91-3378F10134EE}" srcOrd="1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02F07-D6A9-46A5-9807-EBF6C9F5B2DD}">
      <dsp:nvSpPr>
        <dsp:cNvPr id="0" name=""/>
        <dsp:cNvSpPr/>
      </dsp:nvSpPr>
      <dsp:spPr>
        <a:xfrm rot="16200000">
          <a:off x="-1042784" y="1042784"/>
          <a:ext cx="4200907" cy="2115338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rtlCol="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noProof="0" dirty="0">
              <a:highlight>
                <a:srgbClr val="00FFFF"/>
              </a:highlight>
            </a:rPr>
            <a:t>poezie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1800" kern="1200" dirty="0"/>
            <a:t>شعر</a:t>
          </a:r>
          <a:endParaRPr lang="cs-CZ" sz="1800" kern="1200" noProof="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1800" kern="1200" dirty="0"/>
            <a:t>اشعار</a:t>
          </a:r>
          <a:endParaRPr lang="cs-CZ" sz="1800" kern="1200" noProof="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1800" kern="1200" dirty="0"/>
            <a:t>نظم</a:t>
          </a:r>
          <a:endParaRPr lang="cs-CZ" sz="1800" kern="1200" noProof="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1800" kern="1200" dirty="0"/>
            <a:t>آثار شعری</a:t>
          </a:r>
          <a:endParaRPr lang="cs-CZ" sz="1800" kern="1200" noProof="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1800" kern="1200" noProof="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noProof="0" dirty="0">
              <a:highlight>
                <a:srgbClr val="00FFFF"/>
              </a:highlight>
            </a:rPr>
            <a:t>Báseň</a:t>
          </a:r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1800" kern="1200" dirty="0"/>
            <a:t>شعر</a:t>
          </a:r>
          <a:endParaRPr lang="cs-CZ" sz="1800" kern="1200" noProof="0" dirty="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noProof="0" dirty="0" err="1"/>
            <a:t>pl</a:t>
          </a:r>
          <a:r>
            <a:rPr lang="cs-CZ" sz="1800" kern="1200" noProof="0" dirty="0"/>
            <a:t>. </a:t>
          </a:r>
          <a:r>
            <a:rPr lang="fa-IR" sz="1800" kern="1200" dirty="0"/>
            <a:t>اشعار</a:t>
          </a:r>
          <a:endParaRPr lang="cs-CZ" sz="1800" kern="1200" noProof="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1400" kern="1200" noProof="0" dirty="0"/>
        </a:p>
      </dsp:txBody>
      <dsp:txXfrm rot="5400000">
        <a:off x="0" y="840181"/>
        <a:ext cx="2115338" cy="2520545"/>
      </dsp:txXfrm>
    </dsp:sp>
    <dsp:sp modelId="{DAD9059A-916A-4916-A2A8-B42491568DD3}">
      <dsp:nvSpPr>
        <dsp:cNvPr id="0" name=""/>
        <dsp:cNvSpPr/>
      </dsp:nvSpPr>
      <dsp:spPr>
        <a:xfrm rot="16200000">
          <a:off x="1381844" y="1909028"/>
          <a:ext cx="4200907" cy="38285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0" rIns="150813" bIns="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400" kern="1200" noProof="0" dirty="0"/>
        </a:p>
      </dsp:txBody>
      <dsp:txXfrm rot="5400000">
        <a:off x="3290872" y="840181"/>
        <a:ext cx="382850" cy="2520545"/>
      </dsp:txXfrm>
    </dsp:sp>
    <dsp:sp modelId="{E3091EF9-169A-4CBF-9F96-97889857D0CA}">
      <dsp:nvSpPr>
        <dsp:cNvPr id="0" name=""/>
        <dsp:cNvSpPr/>
      </dsp:nvSpPr>
      <dsp:spPr>
        <a:xfrm rot="16200000">
          <a:off x="5973588" y="1531858"/>
          <a:ext cx="4200907" cy="1137189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0" rIns="150813" bIns="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Co je to </a:t>
          </a:r>
          <a:r>
            <a:rPr lang="cs-CZ" sz="2400" b="1" kern="1200" dirty="0">
              <a:highlight>
                <a:srgbClr val="00FFFF"/>
              </a:highlight>
            </a:rPr>
            <a:t>díván</a:t>
          </a:r>
          <a:r>
            <a:rPr lang="cs-CZ" sz="2400" kern="1200" dirty="0"/>
            <a:t>? </a:t>
          </a:r>
          <a:r>
            <a:rPr lang="fa-IR" sz="2400" kern="1200" dirty="0"/>
            <a:t>دیوان</a:t>
          </a:r>
          <a:endParaRPr lang="cs-CZ" sz="2400" kern="1200" dirty="0"/>
        </a:p>
      </dsp:txBody>
      <dsp:txXfrm rot="5400000">
        <a:off x="7505447" y="840180"/>
        <a:ext cx="1137189" cy="2520545"/>
      </dsp:txXfrm>
    </dsp:sp>
    <dsp:sp modelId="{6A4A48A7-A139-48BE-A0D1-95D24D4805F2}">
      <dsp:nvSpPr>
        <dsp:cNvPr id="0" name=""/>
        <dsp:cNvSpPr/>
      </dsp:nvSpPr>
      <dsp:spPr>
        <a:xfrm rot="16200000">
          <a:off x="2176144" y="1909028"/>
          <a:ext cx="4200907" cy="38285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 noProof="0" dirty="0"/>
        </a:p>
      </dsp:txBody>
      <dsp:txXfrm rot="5400000">
        <a:off x="4085172" y="840181"/>
        <a:ext cx="382850" cy="2520545"/>
      </dsp:txXfrm>
    </dsp:sp>
    <dsp:sp modelId="{25A33852-3C4B-4406-8856-3A4D6201948C}">
      <dsp:nvSpPr>
        <dsp:cNvPr id="0" name=""/>
        <dsp:cNvSpPr/>
      </dsp:nvSpPr>
      <dsp:spPr>
        <a:xfrm rot="16200000">
          <a:off x="2656099" y="-351236"/>
          <a:ext cx="4200907" cy="490338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0" tIns="0" rIns="177800" bIns="0" numCol="1" spcCol="1270" rtlCol="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noProof="0" dirty="0">
              <a:highlight>
                <a:srgbClr val="00FFFF"/>
              </a:highlight>
            </a:rPr>
            <a:t>básník</a:t>
          </a: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2800" kern="1200" dirty="0"/>
            <a:t>شاعر</a:t>
          </a:r>
          <a:endParaRPr lang="cs-CZ" sz="2800" kern="1200" noProof="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800" kern="1200" noProof="0" dirty="0" err="1"/>
            <a:t>Pl</a:t>
          </a:r>
          <a:r>
            <a:rPr lang="cs-CZ" sz="2800" kern="1200" noProof="0" dirty="0"/>
            <a:t>. </a:t>
          </a:r>
          <a:r>
            <a:rPr lang="fa-IR" sz="2800" kern="1200" noProof="0" dirty="0"/>
            <a:t> شعرا </a:t>
          </a:r>
          <a:endParaRPr lang="cs-CZ" sz="2800" kern="1200" noProof="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2800" kern="1200" dirty="0"/>
            <a:t>خیال پرست</a:t>
          </a:r>
          <a:endParaRPr lang="cs-CZ" sz="2800" kern="1200" noProof="0" dirty="0"/>
        </a:p>
      </dsp:txBody>
      <dsp:txXfrm rot="5400000">
        <a:off x="2304863" y="840181"/>
        <a:ext cx="4903380" cy="2520545"/>
      </dsp:txXfrm>
    </dsp:sp>
    <dsp:sp modelId="{86146B22-5360-4D1B-AC91-3378F10134EE}">
      <dsp:nvSpPr>
        <dsp:cNvPr id="0" name=""/>
        <dsp:cNvSpPr/>
      </dsp:nvSpPr>
      <dsp:spPr>
        <a:xfrm rot="16200000">
          <a:off x="4005987" y="1116155"/>
          <a:ext cx="4200907" cy="1968595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noProof="0" dirty="0"/>
            <a:t> </a:t>
          </a:r>
          <a:r>
            <a:rPr lang="cs-CZ" sz="2000" b="1" kern="1200" noProof="0" dirty="0">
              <a:highlight>
                <a:srgbClr val="00FFFF"/>
              </a:highlight>
            </a:rPr>
            <a:t>verš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/>
            <a:t>مصراع</a:t>
          </a:r>
          <a:endParaRPr lang="cs-CZ" sz="2000" b="1" kern="1200" dirty="0"/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noProof="0" dirty="0" err="1">
              <a:highlight>
                <a:srgbClr val="00FFFF"/>
              </a:highlight>
            </a:rPr>
            <a:t>Dvojverš</a:t>
          </a:r>
          <a:endParaRPr lang="cs-CZ" sz="2000" b="1" kern="1200" noProof="0" dirty="0">
            <a:highlight>
              <a:srgbClr val="00FFFF"/>
            </a:highlight>
          </a:endParaRP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noProof="0" dirty="0"/>
            <a:t>بیت </a:t>
          </a:r>
          <a:endParaRPr lang="cs-CZ" sz="2000" b="1" kern="1200" noProof="0" dirty="0"/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noProof="0" dirty="0" err="1"/>
            <a:t>Pl</a:t>
          </a:r>
          <a:r>
            <a:rPr lang="cs-CZ" sz="2000" b="1" kern="1200" noProof="0" dirty="0"/>
            <a:t>. </a:t>
          </a:r>
          <a:r>
            <a:rPr lang="fa-IR" sz="2000" b="1" kern="1200" noProof="0" dirty="0"/>
            <a:t>ابیات </a:t>
          </a:r>
          <a:endParaRPr lang="cs-CZ" sz="2000" kern="1200" noProof="0" dirty="0"/>
        </a:p>
      </dsp:txBody>
      <dsp:txXfrm rot="5400000">
        <a:off x="5122143" y="840180"/>
        <a:ext cx="1968595" cy="25205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43F6BD3-39B1-4D92-A632-4E0302CBE5CE}" type="datetime1">
              <a:rPr lang="cs-CZ" smtClean="0"/>
              <a:t>08.10.2023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1B61398-4A70-4564-9D2C-EAABE6DC751A}" type="datetime1">
              <a:rPr lang="cs-CZ" smtClean="0"/>
              <a:t>08.10.2023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/>
              <a:t>Kliknutím můžete upravit styl předlohy textů.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6802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8277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2417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382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8277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6865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0" name="Obdélník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/>
              <a:t>Kliknutím lze upravit styl předlohy.</a:t>
            </a:r>
            <a:endParaRPr lang="cs-CZ" noProof="0" dirty="0"/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45C9AC-BBD3-407D-ABC9-325661847B83}" type="datetime1">
              <a:rPr lang="cs-CZ" noProof="0" smtClean="0"/>
              <a:t>08.10.2023</a:t>
            </a:fld>
            <a:endParaRPr lang="cs-CZ" noProof="0" dirty="0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/>
              <a:t>Kliknutím lze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54BC99-66C1-40EF-BB9D-F2912157E63B}" type="datetime1">
              <a:rPr lang="cs-CZ" smtClean="0"/>
              <a:t>08.10.2023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cs-CZ" noProof="0"/>
              <a:t>Kliknutím lze upravit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/>
          <a:p>
            <a:pPr rtl="0"/>
            <a:fld id="{17F0843E-B50B-415A-8846-DB67525424E5}" type="datetime1">
              <a:rPr lang="cs-CZ" noProof="0" smtClean="0"/>
              <a:t>08.10.2023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 noProof="0"/>
              <a:t>Kliknutím lze upravit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C03140-47D2-4937-8C6C-4007ED061836}" type="datetime1">
              <a:rPr lang="cs-CZ" noProof="0" smtClean="0"/>
              <a:t>08.10.2023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9" name="Obdélník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10DD69AD-4650-459E-8C19-DF6E3A96DC1A}" type="datetime1">
              <a:rPr lang="cs-CZ" noProof="0" smtClean="0"/>
              <a:t>08.10.2023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cs-CZ" noProof="0"/>
              <a:t>Kliknutím lze upravit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cs-CZ" noProof="0"/>
              <a:t>Kliknutím lze upravit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8DD0AD-670A-4415-AD96-688B20A9E7A5}" type="datetime1">
              <a:rPr lang="cs-CZ" noProof="0" smtClean="0"/>
              <a:t>08.10.2023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cs-CZ" noProof="0"/>
              <a:t>Kliknutím lze upravit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cs-CZ" noProof="0"/>
              <a:t>Kliknutím lze upravit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CF8C49-E9E5-4EFB-98DC-206DA71EFAB4}" type="datetime1">
              <a:rPr lang="cs-CZ" noProof="0" smtClean="0"/>
              <a:t>08.10.2023</a:t>
            </a:fld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355FBA-C3D0-4B58-91F3-FF2D05F21EC1}" type="datetime1">
              <a:rPr lang="cs-CZ" noProof="0" smtClean="0"/>
              <a:t>08.10.2023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0EBA6F-FF60-4BC0-90F9-DF185612D093}" type="datetime1">
              <a:rPr lang="cs-CZ" noProof="0" smtClean="0"/>
              <a:t>08.10.2023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4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Kliknutím lze upravit styly předlohy textu.</a:t>
            </a:r>
          </a:p>
        </p:txBody>
      </p:sp>
      <p:sp>
        <p:nvSpPr>
          <p:cNvPr id="3" name="Zástupný symbol pro obsah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/>
              <a:t>Kliknutím lze upravit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A049D6-8846-4C72-89FE-D69C951795AD}" type="datetime1">
              <a:rPr lang="cs-CZ" noProof="0" smtClean="0"/>
              <a:t>08.10.2023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/>
              <a:t>Kliknutím lze upravit styly předlohy textu.</a:t>
            </a:r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0B91B0-FBC8-43CC-8A73-8133E75D5BDF}" type="datetime1">
              <a:rPr lang="cs-CZ" smtClean="0"/>
              <a:t>08.10.2023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/>
              <a:t>Kliknutím můžete upravit styl předlohy textů.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  <a:p>
            <a:pPr lvl="5" rtl="0"/>
            <a:r>
              <a:rPr lang="cs-CZ" noProof="0" dirty="0"/>
              <a:t>Šestá</a:t>
            </a:r>
          </a:p>
          <a:p>
            <a:pPr lvl="6" rtl="0"/>
            <a:r>
              <a:rPr lang="cs-CZ" noProof="0" dirty="0"/>
              <a:t>Sedmá</a:t>
            </a:r>
          </a:p>
          <a:p>
            <a:pPr lvl="7" rtl="0"/>
            <a:r>
              <a:rPr lang="cs-CZ" noProof="0" dirty="0"/>
              <a:t>Osmá</a:t>
            </a:r>
          </a:p>
          <a:p>
            <a:pPr lvl="8" rtl="0"/>
            <a:r>
              <a:rPr lang="cs-CZ" noProof="0" dirty="0"/>
              <a:t>Devátá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0299319E-5670-4451-869F-11C086C071EF}" type="datetime1">
              <a:rPr lang="cs-CZ" smtClean="0"/>
              <a:pPr/>
              <a:t>08.10.2023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en.wikipedia.org/wiki/File:Sasanidpersian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cs-CZ" dirty="0"/>
              <a:t>Počátky </a:t>
            </a:r>
            <a:r>
              <a:rPr lang="cs-CZ" dirty="0" err="1"/>
              <a:t>novoperské</a:t>
            </a:r>
            <a:r>
              <a:rPr lang="cs-CZ" dirty="0"/>
              <a:t> poezie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 dirty="0"/>
              <a:t>Základní terminologie; </a:t>
            </a:r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2CB598-97B2-A6C5-099A-F4B0950CA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466343"/>
            <a:ext cx="9628632" cy="1362113"/>
          </a:xfrm>
        </p:spPr>
        <p:txBody>
          <a:bodyPr anchor="ctr">
            <a:normAutofit/>
          </a:bodyPr>
          <a:lstStyle/>
          <a:p>
            <a:r>
              <a:rPr lang="cs-CZ"/>
              <a:t>C</a:t>
            </a:r>
            <a:r>
              <a:rPr lang="cs-CZ">
                <a:effectLst/>
              </a:rPr>
              <a:t>hronologické vymezení klasické perské literatury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C4C03B-BFD6-60B4-C617-F2E55DBC1B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3040" y="1981201"/>
            <a:ext cx="4933653" cy="4195762"/>
          </a:xfrm>
        </p:spPr>
        <p:txBody>
          <a:bodyPr>
            <a:normAutofit/>
          </a:bodyPr>
          <a:lstStyle/>
          <a:p>
            <a:r>
              <a:rPr lang="cs-CZ" dirty="0"/>
              <a:t>Od zhruba 10. stol. do poč. 20. stol.</a:t>
            </a:r>
          </a:p>
          <a:p>
            <a:r>
              <a:rPr lang="cs-CZ" dirty="0">
                <a:effectLst/>
              </a:rPr>
              <a:t>vliv perské slovesnosti – kam až?</a:t>
            </a:r>
          </a:p>
          <a:p>
            <a:r>
              <a:rPr lang="cs-CZ" dirty="0">
                <a:effectLst/>
                <a:highlight>
                  <a:srgbClr val="00FFFF"/>
                </a:highlight>
              </a:rPr>
              <a:t>4 hlavní oblastí vlivu perské literatury:</a:t>
            </a:r>
            <a:r>
              <a:rPr lang="cs-CZ" dirty="0">
                <a:highlight>
                  <a:srgbClr val="00FFFF"/>
                </a:highlight>
              </a:rPr>
              <a:t> 1 </a:t>
            </a:r>
            <a:r>
              <a:rPr lang="cs-CZ" b="1" dirty="0">
                <a:effectLst/>
              </a:rPr>
              <a:t>Zakavkazí 2. Střední Asie 3. Indie 4. Turecko</a:t>
            </a:r>
          </a:p>
          <a:p>
            <a:r>
              <a:rPr lang="cs-CZ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Jazyk – nositel tradice a iránské identity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>
              <a:effectLst/>
            </a:endParaRPr>
          </a:p>
          <a:p>
            <a:endParaRPr lang="cs-CZ" dirty="0">
              <a:effectLst/>
            </a:endParaRP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A570EB1-508B-177C-54E1-4E2A9D256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896" y="2328755"/>
            <a:ext cx="5389895" cy="40289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044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</a:t>
            </a:r>
            <a:r>
              <a:rPr lang="cs-CZ" dirty="0" err="1"/>
              <a:t>novoperští</a:t>
            </a:r>
            <a:r>
              <a:rPr lang="cs-CZ" dirty="0"/>
              <a:t> básníci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5213" y="1965435"/>
            <a:ext cx="10594427" cy="45194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raní básníci:</a:t>
            </a:r>
          </a:p>
          <a:p>
            <a:pPr>
              <a:lnSpc>
                <a:spcPct val="150000"/>
              </a:lnSpc>
            </a:pPr>
            <a:r>
              <a:rPr lang="cs-CZ" sz="1800" b="1" i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Rúdakí</a:t>
            </a:r>
            <a:r>
              <a:rPr lang="cs-CZ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(z. 941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1800" b="1" i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Daqíqí</a:t>
            </a:r>
            <a:r>
              <a:rPr lang="cs-CZ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(z. 976-81?)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1800" b="1" i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Asadí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(z. 1073) 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>
              <a:buNone/>
            </a:pPr>
            <a:r>
              <a:rPr lang="cs-CZ" sz="1800" b="1" i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Onsorí</a:t>
            </a:r>
            <a:r>
              <a:rPr lang="cs-CZ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(z. 1039)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>
              <a:buNone/>
            </a:pPr>
            <a:r>
              <a:rPr lang="cs-CZ" sz="1800" b="1" i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Farrochí</a:t>
            </a:r>
            <a:r>
              <a:rPr lang="cs-CZ" sz="1800" b="1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ze </a:t>
            </a:r>
            <a:r>
              <a:rPr lang="cs-CZ" sz="1800" b="1" i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Sístánu</a:t>
            </a:r>
            <a:r>
              <a:rPr lang="cs-CZ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(z. 1038) 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>
              <a:buNone/>
            </a:pPr>
            <a:r>
              <a:rPr lang="cs-CZ" sz="1800" b="1" i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Manúčehrí</a:t>
            </a:r>
            <a:r>
              <a:rPr lang="cs-CZ" sz="1800" b="1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z. 1040) 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427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36B5E4-4DF8-F658-4D52-998205944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676" y="687124"/>
            <a:ext cx="5051150" cy="602384"/>
          </a:xfrm>
        </p:spPr>
        <p:txBody>
          <a:bodyPr anchor="b">
            <a:normAutofit/>
          </a:bodyPr>
          <a:lstStyle/>
          <a:p>
            <a:r>
              <a:rPr lang="cs-CZ" sz="2800" dirty="0"/>
              <a:t>Dynastie rané éry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1FBD98-4DB7-844C-B570-9301D4154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4" y="2067338"/>
            <a:ext cx="6090699" cy="461175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cs-CZ" b="1" u="sng" dirty="0" err="1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Táhirovci</a:t>
            </a:r>
            <a:r>
              <a:rPr lang="cs-CZ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cs-CZ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821-75</a:t>
            </a: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centrum v </a:t>
            </a:r>
            <a:r>
              <a:rPr lang="cs-CZ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Níšápúru</a:t>
            </a:r>
            <a:endParaRPr lang="cs-CZ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cs-C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b="1" u="sng" dirty="0" err="1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Saffárovci</a:t>
            </a: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(861-900) – </a:t>
            </a:r>
            <a:r>
              <a:rPr lang="cs-CZ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Sístán</a:t>
            </a: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cs-CZ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Fárs</a:t>
            </a: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cs-CZ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Kermán</a:t>
            </a: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cs-CZ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Tabaristán</a:t>
            </a: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(dnešní </a:t>
            </a:r>
            <a:r>
              <a:rPr lang="cs-CZ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Mázandarán</a:t>
            </a: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Chorásán, Afghánistán….</a:t>
            </a:r>
          </a:p>
          <a:p>
            <a:pPr>
              <a:lnSpc>
                <a:spcPct val="100000"/>
              </a:lnSpc>
            </a:pPr>
            <a:endParaRPr lang="cs-C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cs-CZ" b="1" u="sng" dirty="0" err="1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Sámánovci</a:t>
            </a:r>
            <a:r>
              <a:rPr lang="cs-CZ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(875-999)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„</a:t>
            </a:r>
            <a:r>
              <a:rPr lang="cs-CZ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perská dynastie po Arabech“</a:t>
            </a:r>
            <a:r>
              <a:rPr lang="cs-CZ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h</a:t>
            </a: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lavní město </a:t>
            </a:r>
            <a:r>
              <a:rPr lang="cs-CZ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Buchárá</a:t>
            </a: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území</a:t>
            </a:r>
            <a:r>
              <a:rPr lang="cs-CZ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cs-CZ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Transoxánie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cs-CZ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Kermán</a:t>
            </a: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cs-CZ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Tabaristán</a:t>
            </a:r>
            <a:endParaRPr lang="cs-CZ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mírumilovná dynastie</a:t>
            </a:r>
          </a:p>
          <a:p>
            <a:pPr>
              <a:lnSpc>
                <a:spcPct val="100000"/>
              </a:lnSpc>
            </a:pPr>
            <a:r>
              <a:rPr lang="cs-CZ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Nasr</a:t>
            </a:r>
            <a:r>
              <a:rPr lang="cs-CZ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II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(z. 943) – „Zlatý věk“</a:t>
            </a:r>
            <a:endParaRPr lang="cs-C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cs-CZ" sz="1700" dirty="0"/>
          </a:p>
        </p:txBody>
      </p:sp>
      <p:pic>
        <p:nvPicPr>
          <p:cNvPr id="7" name="Obrázek 6" descr="Obsah obrázku mapa&#10;&#10;Popis byl vytvořen automaticky">
            <a:extLst>
              <a:ext uri="{FF2B5EF4-FFF2-40B4-BE49-F238E27FC236}">
                <a16:creationId xmlns:a16="http://schemas.microsoft.com/office/drawing/2014/main" id="{5E4C4F74-FC9D-1832-548D-A09172DA8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7815" y="687124"/>
            <a:ext cx="5215426" cy="391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7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3BD662B3-2A4D-E65B-B852-696A2855E7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2" r="-1" b="-1"/>
          <a:stretch/>
        </p:blipFill>
        <p:spPr>
          <a:xfrm>
            <a:off x="7338646" y="10"/>
            <a:ext cx="4853354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666EE40-A029-6838-5E67-B18DCF839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382385"/>
            <a:ext cx="6015897" cy="910706"/>
          </a:xfrm>
        </p:spPr>
        <p:txBody>
          <a:bodyPr>
            <a:normAutofit/>
          </a:bodyPr>
          <a:lstStyle/>
          <a:p>
            <a:r>
              <a:rPr lang="cs-CZ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Rúdakí</a:t>
            </a:r>
            <a:r>
              <a:rPr lang="cs-CZ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- </a:t>
            </a:r>
            <a:r>
              <a:rPr lang="cs-CZ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cs-CZ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858</a:t>
            </a:r>
            <a:r>
              <a:rPr lang="cs-CZ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cs-CZ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941) </a:t>
            </a:r>
            <a:r>
              <a:rPr lang="fa-IR" sz="2800" dirty="0"/>
              <a:t>رودکی</a:t>
            </a:r>
            <a:endParaRPr lang="cs-CZ" sz="2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996358-0C8D-2018-4539-08E8D2924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1979875"/>
            <a:ext cx="6015897" cy="4731026"/>
          </a:xfrm>
        </p:spPr>
        <p:txBody>
          <a:bodyPr>
            <a:normAutofit/>
          </a:bodyPr>
          <a:lstStyle/>
          <a:p>
            <a:pPr marL="0" lvl="0" indent="0" rtl="0">
              <a:buNone/>
            </a:pPr>
            <a:r>
              <a:rPr lang="cs-CZ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rúdakí</a:t>
            </a:r>
            <a:r>
              <a:rPr lang="cs-CZ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</a:t>
            </a: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nizba</a:t>
            </a: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ar-S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نسبه </a:t>
            </a:r>
            <a:endParaRPr lang="cs-C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rtl="0">
              <a:buNone/>
            </a:pP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z </a:t>
            </a:r>
            <a:r>
              <a:rPr lang="cs-CZ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Rúdaku</a:t>
            </a: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(Tádžikistán)</a:t>
            </a:r>
          </a:p>
          <a:p>
            <a:r>
              <a:rPr lang="cs-CZ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Abú </a:t>
            </a:r>
            <a:r>
              <a:rPr lang="cs-CZ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Abdolláh</a:t>
            </a:r>
            <a:r>
              <a:rPr lang="cs-CZ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Dža´far</a:t>
            </a:r>
            <a:r>
              <a:rPr lang="cs-CZ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Ibn Mohammad </a:t>
            </a:r>
            <a:r>
              <a:rPr lang="fa-IR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ابو</a:t>
            </a:r>
            <a:r>
              <a:rPr lang="fa-I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عبدالله جعفر بن محمد رودکی</a:t>
            </a:r>
            <a:endParaRPr lang="cs-C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buNone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emíra </a:t>
            </a:r>
            <a:r>
              <a:rPr lang="cs-CZ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Nasra</a:t>
            </a:r>
            <a:r>
              <a:rPr lang="cs-CZ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II. </a:t>
            </a:r>
            <a:endParaRPr lang="cs-C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rtl="0">
              <a:buNone/>
              <a:tabLst>
                <a:tab pos="457200" algn="l"/>
              </a:tabLst>
            </a:pPr>
            <a:r>
              <a:rPr lang="cs-CZ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 </a:t>
            </a:r>
            <a:r>
              <a:rPr lang="cs-CZ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chamriját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ar-S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خمر 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alkohol - chvalozpěvy na opojné nápoje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hráč na </a:t>
            </a:r>
            <a:r>
              <a:rPr lang="cs-CZ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barbat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prvním autor kompletních </a:t>
            </a:r>
            <a:r>
              <a:rPr lang="cs-CZ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qasíd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buNone/>
              <a:tabLst>
                <a:tab pos="457200" algn="l"/>
              </a:tabLst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856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exteriér, obloha, osoba, budova&#10;&#10;Popis byl vytvořen automaticky">
            <a:extLst>
              <a:ext uri="{FF2B5EF4-FFF2-40B4-BE49-F238E27FC236}">
                <a16:creationId xmlns:a16="http://schemas.microsoft.com/office/drawing/2014/main" id="{287970A2-5C87-2005-8C62-26361FDC47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641"/>
          <a:stretch/>
        </p:blipFill>
        <p:spPr>
          <a:xfrm>
            <a:off x="7338646" y="10"/>
            <a:ext cx="4853354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B3229EF-2D90-44B5-1FF2-3AE04EC90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382385"/>
            <a:ext cx="6015897" cy="1492132"/>
          </a:xfrm>
        </p:spPr>
        <p:txBody>
          <a:bodyPr>
            <a:normAutofit/>
          </a:bodyPr>
          <a:lstStyle/>
          <a:p>
            <a:r>
              <a:rPr lang="cs-CZ" b="1" i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Daqíqí</a:t>
            </a:r>
            <a:r>
              <a:rPr lang="cs-CZ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„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podrobný</a:t>
            </a: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1C0209-651E-12B2-00BA-136256D71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9" y="1874517"/>
            <a:ext cx="7282987" cy="498348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Abú </a:t>
            </a:r>
            <a:r>
              <a:rPr lang="cs-CZ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Mansúr</a:t>
            </a:r>
            <a:r>
              <a:rPr lang="cs-CZ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Mohammad Ahmad </a:t>
            </a:r>
            <a:r>
              <a:rPr lang="cs-CZ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Daqíqí</a:t>
            </a:r>
            <a:r>
              <a:rPr lang="cs-CZ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z </a:t>
            </a:r>
            <a:r>
              <a:rPr lang="cs-CZ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Túsu</a:t>
            </a:r>
            <a:endParaRPr lang="cs-C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(z.976-81?), narozen </a:t>
            </a:r>
            <a:r>
              <a:rPr lang="cs-CZ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Tús</a:t>
            </a: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cs-CZ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Balch</a:t>
            </a: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cs-CZ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Buchára</a:t>
            </a: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Samarkand?</a:t>
            </a:r>
          </a:p>
          <a:p>
            <a:pPr marL="342900" lvl="0" indent="-342900">
              <a:lnSpc>
                <a:spcPct val="100000"/>
              </a:lnSpc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oslavoval </a:t>
            </a:r>
            <a:r>
              <a:rPr lang="cs-CZ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Samánovce</a:t>
            </a: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  <a:p>
            <a:pPr marL="342900" lvl="0" indent="-342900">
              <a:lnSpc>
                <a:spcPct val="100000"/>
              </a:lnSpc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předchůdce </a:t>
            </a:r>
            <a:r>
              <a:rPr lang="cs-CZ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Firdausího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íránský národní epos</a:t>
            </a:r>
          </a:p>
          <a:p>
            <a:pPr marL="342900" lvl="0" indent="-342900">
              <a:lnSpc>
                <a:spcPct val="100000"/>
              </a:lnSpc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F </a:t>
            </a: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přejal do svého eposu</a:t>
            </a:r>
          </a:p>
          <a:p>
            <a:pPr marL="0" indent="0">
              <a:lnSpc>
                <a:spcPct val="100000"/>
              </a:lnSpc>
              <a:buNone/>
            </a:pPr>
            <a:endParaRPr lang="cs-C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622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96ED4B-F147-2908-D8EF-5ADABA1F8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168119"/>
          </a:xfrm>
        </p:spPr>
        <p:txBody>
          <a:bodyPr>
            <a:normAutofit/>
          </a:bodyPr>
          <a:lstStyle/>
          <a:p>
            <a:r>
              <a:rPr lang="cs-CZ" sz="2400" b="1" i="1" u="sng" dirty="0" err="1">
                <a:solidFill>
                  <a:schemeClr val="tx1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Asadí</a:t>
            </a:r>
            <a:r>
              <a:rPr lang="cs-CZ" sz="2400" dirty="0">
                <a:solidFill>
                  <a:schemeClr val="tx1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(999 – 1073) - </a:t>
            </a:r>
            <a:r>
              <a:rPr lang="cs-CZ" sz="2400" b="1" dirty="0">
                <a:solidFill>
                  <a:schemeClr val="tx1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Abú </a:t>
            </a:r>
            <a:r>
              <a:rPr lang="cs-CZ" sz="2400" b="1" dirty="0" err="1">
                <a:solidFill>
                  <a:schemeClr val="tx1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Nasr</a:t>
            </a:r>
            <a:r>
              <a:rPr lang="cs-CZ" sz="2400" b="1" dirty="0">
                <a:solidFill>
                  <a:schemeClr val="tx1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Alí bin Ahmad </a:t>
            </a:r>
            <a:r>
              <a:rPr lang="cs-CZ" sz="2400" b="1" dirty="0" err="1">
                <a:solidFill>
                  <a:schemeClr val="tx1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Asadí</a:t>
            </a:r>
            <a:r>
              <a:rPr lang="cs-CZ" sz="2400" b="1" dirty="0">
                <a:solidFill>
                  <a:schemeClr val="tx1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2400" b="1" dirty="0" err="1">
                <a:solidFill>
                  <a:schemeClr val="tx1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Túsí</a:t>
            </a:r>
            <a:r>
              <a:rPr lang="cs-CZ" sz="2400" b="1" dirty="0">
                <a:solidFill>
                  <a:schemeClr val="tx1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sz="1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6CB3A5-82ED-6943-8954-AD1FEC722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852655"/>
            <a:ext cx="6628065" cy="485824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Ferdousího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učitel</a:t>
            </a:r>
          </a:p>
          <a:p>
            <a:pPr>
              <a:lnSpc>
                <a:spcPct val="150000"/>
              </a:lnSpc>
            </a:pPr>
            <a:r>
              <a:rPr lang="cs-CZ" sz="1800" b="1" dirty="0" err="1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Garšáspnáme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epické v 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mesneví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cs-CZ" sz="18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nejst</a:t>
            </a:r>
            <a:r>
              <a:rPr lang="cs-CZ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rukopis ze 14. stol.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  <a:tabLst>
                <a:tab pos="381000" algn="l"/>
              </a:tabLst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věnované </a:t>
            </a:r>
            <a:r>
              <a:rPr lang="cs-CZ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achdžavánskému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králi Abú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Doulafovi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buNone/>
              <a:tabLst>
                <a:tab pos="381000" algn="l"/>
              </a:tabLst>
            </a:pP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cs-CZ" sz="1800" b="1" dirty="0" err="1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Ketáb</a:t>
            </a:r>
            <a:r>
              <a:rPr lang="cs-CZ" sz="1800" b="1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-e (</a:t>
            </a:r>
            <a:r>
              <a:rPr lang="cs-CZ" sz="1800" b="1" dirty="0" err="1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Farhang</a:t>
            </a:r>
            <a:r>
              <a:rPr lang="cs-CZ" sz="1800" b="1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-e) </a:t>
            </a:r>
            <a:r>
              <a:rPr lang="cs-CZ" sz="1800" b="1" dirty="0" err="1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loghat</a:t>
            </a:r>
            <a:r>
              <a:rPr lang="cs-CZ" sz="1800" b="1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-e f</a:t>
            </a:r>
            <a:r>
              <a:rPr lang="cs-CZ" sz="1800" b="1" dirty="0"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cs-CZ" sz="1800" b="1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rs</a:t>
            </a:r>
            <a:r>
              <a:rPr lang="cs-CZ" sz="18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fa-IR" sz="1800" i="1" dirty="0"/>
              <a:t>فرهنگ لغت فرس</a:t>
            </a:r>
            <a:r>
              <a:rPr lang="cs-CZ" sz="1800" i="1" dirty="0"/>
              <a:t>    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nejstarší slovník perštiny vycházející z poetických příkladů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Obrázek 6" descr="Obsah obrázku obraz, kresba, text, ilustrace&#10;&#10;Popis byl vytvořen automaticky">
            <a:extLst>
              <a:ext uri="{FF2B5EF4-FFF2-40B4-BE49-F238E27FC236}">
                <a16:creationId xmlns:a16="http://schemas.microsoft.com/office/drawing/2014/main" id="{75EE5A65-84A7-F154-F2A3-7063CD238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208" y="1351721"/>
            <a:ext cx="3866408" cy="559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5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800DB3-682E-2750-9B81-87C41BB86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FDBB58-17BB-9800-F1E9-F21BDD32E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05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064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Přidejte nadpis snímku – 4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743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Přidejte nadpis snímku – 5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419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A4175B-F3FE-2399-CDC2-8E1C8FBCC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, mapa, atlas, Písmo&#10;&#10;Popis byl vytvořen automaticky">
            <a:extLst>
              <a:ext uri="{FF2B5EF4-FFF2-40B4-BE49-F238E27FC236}">
                <a16:creationId xmlns:a16="http://schemas.microsoft.com/office/drawing/2014/main" id="{3A820B33-7B6B-036D-192B-3810DE2B9B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7074" y="292288"/>
            <a:ext cx="7092943" cy="7546893"/>
          </a:xfrm>
        </p:spPr>
      </p:pic>
    </p:spTree>
    <p:extLst>
      <p:ext uri="{BB962C8B-B14F-4D97-AF65-F5344CB8AC3E}">
        <p14:creationId xmlns:p14="http://schemas.microsoft.com/office/powerpoint/2010/main" val="345946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64E5DD-D57B-0657-5628-7D1533779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596023"/>
          </a:xfrm>
        </p:spPr>
        <p:txBody>
          <a:bodyPr>
            <a:normAutofit/>
          </a:bodyPr>
          <a:lstStyle/>
          <a:p>
            <a:pPr algn="just"/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44E6F3-40C0-1D3E-D7EC-5EFFBAD83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878" y="1925903"/>
            <a:ext cx="11001122" cy="454971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 je to díván?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Jaká je základní prozodická jednotka perské poezie?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 je to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novoperský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jazyk? Proč se mu říká NP?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Kdy jeho počátky? Jaký jazyk předchůdce před ním? 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Ze kdy pocházejí první literární dochované památky v 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novoperském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jazyce? V jakém množství?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 jakému jazykovému procesu/vlivu dochází u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novoperštiny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od 7. stol?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 jakými dynastiemi je spojena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novopersky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psaná poezie? 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Jaká témata jsou pro počátky NP psané poezie charakteristická? 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Básníci této éry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874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58073F-4117-3AAD-94E4-5A76F3629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ABEEBB-150B-B1DE-9D4E-4BA46EEFE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" y="1962151"/>
            <a:ext cx="11553825" cy="472440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/>
              <a:t>1</a:t>
            </a:r>
            <a:r>
              <a:rPr lang="cs-CZ" b="1" dirty="0"/>
              <a:t>) Z jakého území, kromě dnešního vlastního Íránu, se etablovali literáti tzv. perské klasické literatury?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/>
              <a:t>2) </a:t>
            </a:r>
            <a:r>
              <a:rPr lang="cs-CZ" b="1" dirty="0"/>
              <a:t>Vyhledejte informace o </a:t>
            </a:r>
            <a:r>
              <a:rPr lang="cs-CZ" b="1" dirty="0" err="1">
                <a:highlight>
                  <a:srgbClr val="00FFFF"/>
                </a:highlight>
              </a:rPr>
              <a:t>Kýrově</a:t>
            </a:r>
            <a:r>
              <a:rPr lang="cs-CZ" b="1" dirty="0">
                <a:highlight>
                  <a:srgbClr val="00FFFF"/>
                </a:highlight>
              </a:rPr>
              <a:t> válci</a:t>
            </a:r>
            <a:r>
              <a:rPr lang="cs-CZ" b="1" dirty="0"/>
              <a:t>. Jaká kontroverze se odehrála v nedávné minulosti v souvislosti s tímto artefaktem?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/>
              <a:t>3) </a:t>
            </a:r>
            <a:r>
              <a:rPr lang="cs-CZ" b="1" dirty="0"/>
              <a:t>Proč je pro íránskou identitu tak důležitý epos </a:t>
            </a:r>
            <a:r>
              <a:rPr lang="cs-CZ" b="1" dirty="0" err="1">
                <a:highlight>
                  <a:srgbClr val="00FFFF"/>
                </a:highlight>
              </a:rPr>
              <a:t>Šáhnáme</a:t>
            </a:r>
            <a:r>
              <a:rPr lang="cs-CZ" b="1" dirty="0"/>
              <a:t>?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b="1" dirty="0"/>
              <a:t>4) Kde žili první perští básníci píšící v </a:t>
            </a:r>
            <a:r>
              <a:rPr lang="cs-CZ" b="1" dirty="0" err="1"/>
              <a:t>novoperštině</a:t>
            </a:r>
            <a:r>
              <a:rPr lang="cs-CZ" b="1" dirty="0"/>
              <a:t> (a přibližně jaká staletí)? Zůstává na stejném území centrum klasické perské literatury až do 19. století?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b="1" dirty="0"/>
              <a:t>5) popište jazykovou situaci v Persii v předislámské době a po nástupu islámu.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b="1" dirty="0"/>
              <a:t>6) vysvětlete, co je to "</a:t>
            </a:r>
            <a:r>
              <a:rPr lang="cs-CZ" b="1" dirty="0" err="1">
                <a:highlight>
                  <a:srgbClr val="00FFFF"/>
                </a:highlight>
              </a:rPr>
              <a:t>safarnáme</a:t>
            </a:r>
            <a:r>
              <a:rPr lang="cs-CZ" b="1" dirty="0"/>
              <a:t>" </a:t>
            </a:r>
            <a:endParaRPr lang="cs-CZ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b="1" dirty="0"/>
              <a:t>7) Který íránský autor začal jako první psát práce v hovorové perštině?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b="1" dirty="0"/>
              <a:t>8) Perská literatura a ženské autorky (). Vyhledejte si více informací k básnířce </a:t>
            </a:r>
            <a:r>
              <a:rPr lang="cs-CZ" b="1" dirty="0" err="1">
                <a:highlight>
                  <a:srgbClr val="00FFFF"/>
                </a:highlight>
              </a:rPr>
              <a:t>Qoratol´ajn</a:t>
            </a:r>
            <a:r>
              <a:rPr lang="cs-CZ" b="1" dirty="0">
                <a:highlight>
                  <a:srgbClr val="00FFFF"/>
                </a:highlight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/>
              <a:t>9) </a:t>
            </a:r>
            <a:r>
              <a:rPr lang="cs-CZ" b="1" dirty="0"/>
              <a:t>Který současný afghánský autor je v dokumentu zmiňován a jeho práce prezentovány?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449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1757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400" dirty="0">
                <a:solidFill>
                  <a:srgbClr val="FF0000"/>
                </a:solidFill>
                <a:highlight>
                  <a:srgbClr val="00FFFF"/>
                </a:highlight>
              </a:rPr>
              <a:t>Základní pojmy v klasické perské poezii</a:t>
            </a:r>
            <a:endParaRPr lang="en-US" sz="2400" dirty="0">
              <a:solidFill>
                <a:srgbClr val="FF0000"/>
              </a:solidFill>
              <a:highlight>
                <a:srgbClr val="00FFFF"/>
              </a:highlight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49225" y="2133600"/>
            <a:ext cx="3650278" cy="3759253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Clr>
                <a:srgbClr val="F9B862"/>
              </a:buClr>
              <a:buFont typeface="Wingdings 3" charset="2"/>
              <a:buChar char=""/>
            </a:pPr>
            <a:r>
              <a:rPr lang="cs-CZ" b="1" dirty="0"/>
              <a:t>Formální podoba verše:</a:t>
            </a:r>
          </a:p>
          <a:p>
            <a:pPr>
              <a:buClr>
                <a:srgbClr val="F9B862"/>
              </a:buClr>
            </a:pPr>
            <a:r>
              <a:rPr lang="en-US" b="1" dirty="0" err="1"/>
              <a:t>základní</a:t>
            </a:r>
            <a:r>
              <a:rPr lang="en-US" b="1" dirty="0"/>
              <a:t> </a:t>
            </a:r>
            <a:r>
              <a:rPr lang="en-US" b="1" dirty="0" err="1"/>
              <a:t>prozodickou</a:t>
            </a:r>
            <a:r>
              <a:rPr lang="en-US" b="1" dirty="0"/>
              <a:t> </a:t>
            </a:r>
            <a:r>
              <a:rPr lang="en-US" b="1" dirty="0" err="1"/>
              <a:t>jednotkou</a:t>
            </a:r>
            <a:r>
              <a:rPr lang="en-US" b="1" dirty="0"/>
              <a:t> </a:t>
            </a:r>
            <a:r>
              <a:rPr lang="en-US" b="1" dirty="0" err="1"/>
              <a:t>není</a:t>
            </a:r>
            <a:r>
              <a:rPr lang="en-US" b="1" dirty="0"/>
              <a:t> </a:t>
            </a:r>
            <a:r>
              <a:rPr lang="en-US" b="1" dirty="0" err="1"/>
              <a:t>verš</a:t>
            </a:r>
            <a:r>
              <a:rPr lang="en-US" b="1" dirty="0"/>
              <a:t>, ale </a:t>
            </a:r>
            <a:r>
              <a:rPr lang="en-US" b="1" dirty="0" err="1"/>
              <a:t>dvojverš</a:t>
            </a:r>
            <a:r>
              <a:rPr lang="en-US" b="1" dirty="0"/>
              <a:t> !</a:t>
            </a:r>
          </a:p>
          <a:p>
            <a:pPr>
              <a:buClr>
                <a:srgbClr val="F9B862"/>
              </a:buClr>
              <a:buFont typeface="Wingdings 3" charset="2"/>
              <a:buChar char=""/>
            </a:pPr>
            <a:r>
              <a:rPr lang="en-US" dirty="0" err="1"/>
              <a:t>Rypka</a:t>
            </a:r>
            <a:r>
              <a:rPr lang="en-US" dirty="0"/>
              <a:t>: „</a:t>
            </a:r>
            <a:r>
              <a:rPr lang="en-US" i="1" dirty="0" err="1"/>
              <a:t>Každý</a:t>
            </a:r>
            <a:r>
              <a:rPr lang="en-US" i="1" dirty="0"/>
              <a:t> </a:t>
            </a:r>
            <a:r>
              <a:rPr lang="en-US" i="1" dirty="0" err="1"/>
              <a:t>verš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dirty="0" err="1"/>
              <a:t>myšleno</a:t>
            </a:r>
            <a:r>
              <a:rPr lang="en-US" dirty="0"/>
              <a:t> </a:t>
            </a:r>
            <a:r>
              <a:rPr lang="en-US" dirty="0" err="1"/>
              <a:t>bejt</a:t>
            </a:r>
            <a:r>
              <a:rPr lang="en-US" dirty="0"/>
              <a:t>)</a:t>
            </a:r>
            <a:r>
              <a:rPr lang="en-US" i="1" dirty="0"/>
              <a:t> je </a:t>
            </a:r>
            <a:r>
              <a:rPr lang="en-US" i="1" dirty="0" err="1"/>
              <a:t>takto</a:t>
            </a:r>
            <a:r>
              <a:rPr lang="en-US" i="1" dirty="0"/>
              <a:t> </a:t>
            </a:r>
            <a:r>
              <a:rPr lang="en-US" i="1" dirty="0" err="1"/>
              <a:t>sám</a:t>
            </a:r>
            <a:r>
              <a:rPr lang="en-US" i="1" dirty="0"/>
              <a:t> o </a:t>
            </a:r>
            <a:r>
              <a:rPr lang="en-US" i="1" dirty="0" err="1"/>
              <a:t>sobě</a:t>
            </a:r>
            <a:r>
              <a:rPr lang="en-US" i="1" dirty="0"/>
              <a:t> </a:t>
            </a:r>
            <a:r>
              <a:rPr lang="en-US" i="1" dirty="0" err="1"/>
              <a:t>dokonale</a:t>
            </a:r>
            <a:r>
              <a:rPr lang="en-US" i="1" dirty="0"/>
              <a:t> </a:t>
            </a:r>
            <a:r>
              <a:rPr lang="en-US" i="1" dirty="0" err="1"/>
              <a:t>propracovanou</a:t>
            </a:r>
            <a:r>
              <a:rPr lang="en-US" i="1" dirty="0"/>
              <a:t> a </a:t>
            </a:r>
            <a:r>
              <a:rPr lang="en-US" i="1" dirty="0" err="1"/>
              <a:t>samostatnou</a:t>
            </a:r>
            <a:r>
              <a:rPr lang="en-US" i="1" dirty="0"/>
              <a:t> </a:t>
            </a:r>
            <a:r>
              <a:rPr lang="en-US" i="1" dirty="0" err="1"/>
              <a:t>miniaturou</a:t>
            </a:r>
            <a:r>
              <a:rPr lang="en-US" dirty="0"/>
              <a:t>.“</a:t>
            </a:r>
          </a:p>
          <a:p>
            <a:pPr>
              <a:buClr>
                <a:srgbClr val="F9B862"/>
              </a:buClr>
            </a:pPr>
            <a:endParaRPr lang="en-US" dirty="0"/>
          </a:p>
          <a:p>
            <a:pPr marL="342900" indent="-342900">
              <a:buClr>
                <a:srgbClr val="F9B862"/>
              </a:buClr>
              <a:buFont typeface="Wingdings 3" charset="2"/>
              <a:buChar char=""/>
            </a:pPr>
            <a:endParaRPr lang="en-US" dirty="0"/>
          </a:p>
          <a:p>
            <a:pPr marL="342900" indent="-342900">
              <a:buClr>
                <a:srgbClr val="F9B862"/>
              </a:buClr>
              <a:buFont typeface="Wingdings 3" charset="2"/>
              <a:buChar char=""/>
            </a:pPr>
            <a:endParaRPr lang="en-US" dirty="0"/>
          </a:p>
        </p:txBody>
      </p:sp>
      <p:pic>
        <p:nvPicPr>
          <p:cNvPr id="5" name="Zástupný symbol pro obsah 4" descr="Obsah obrázku text&#10;&#10;Popis byl vytvořen automaticky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3954" r="12842" b="-1"/>
          <a:stretch/>
        </p:blipFill>
        <p:spPr>
          <a:xfrm>
            <a:off x="4619543" y="10"/>
            <a:ext cx="7572457" cy="685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12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>
                <a:solidFill>
                  <a:srgbClr val="FF0000"/>
                </a:solidFill>
                <a:highlight>
                  <a:srgbClr val="00FFFF"/>
                </a:highlight>
              </a:rPr>
              <a:t>Základní pojmy</a:t>
            </a:r>
          </a:p>
        </p:txBody>
      </p:sp>
      <p:graphicFrame>
        <p:nvGraphicFramePr>
          <p:cNvPr id="8" name="Zástupný symbol pro obsah 2" descr="Lichoběžníkový seznam zobrazující 4 skupiny seřazené zleva doprava s popisem úkolu pod každou skupino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313321"/>
              </p:ext>
            </p:extLst>
          </p:nvPr>
        </p:nvGraphicFramePr>
        <p:xfrm>
          <a:off x="349857" y="2190750"/>
          <a:ext cx="11043357" cy="4200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26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67355B-6028-8FAC-D15E-737F4B4F7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AB29C98-E37D-580E-66DC-330F50309E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Zástupný obsah 5" descr="Obsah obrázku text, kniha, papír, dokument&#10;&#10;Popis byl vytvořen automaticky">
            <a:extLst>
              <a:ext uri="{FF2B5EF4-FFF2-40B4-BE49-F238E27FC236}">
                <a16:creationId xmlns:a16="http://schemas.microsoft.com/office/drawing/2014/main" id="{43DE3CEA-C27C-0F8D-EF77-158AECC30F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14549" y="1365532"/>
            <a:ext cx="6322577" cy="4741932"/>
          </a:xfrm>
        </p:spPr>
      </p:pic>
      <p:pic>
        <p:nvPicPr>
          <p:cNvPr id="8" name="Obrázek 7" descr="Obsah obrázku text, kniha, papír, menu&#10;&#10;Popis byl vytvořen automaticky">
            <a:extLst>
              <a:ext uri="{FF2B5EF4-FFF2-40B4-BE49-F238E27FC236}">
                <a16:creationId xmlns:a16="http://schemas.microsoft.com/office/drawing/2014/main" id="{364AA069-C239-BFEF-B8B6-4A83CEFE7B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34968" y="1432459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63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Metrum – perská poezie - terminologie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0160" y="1932167"/>
            <a:ext cx="9628632" cy="4611756"/>
          </a:xfrm>
        </p:spPr>
        <p:txBody>
          <a:bodyPr>
            <a:normAutofit fontScale="77500" lnSpcReduction="20000"/>
          </a:bodyPr>
          <a:lstStyle/>
          <a:p>
            <a:r>
              <a:rPr lang="cs-CZ" sz="2000" b="1" dirty="0" err="1">
                <a:highlight>
                  <a:srgbClr val="00FFFF"/>
                </a:highlight>
              </a:rPr>
              <a:t>Prozodie</a:t>
            </a:r>
            <a:r>
              <a:rPr lang="cs-CZ" sz="2000" b="1" dirty="0">
                <a:highlight>
                  <a:srgbClr val="00FFFF"/>
                </a:highlight>
              </a:rPr>
              <a:t>, </a:t>
            </a:r>
            <a:r>
              <a:rPr lang="cs-CZ" sz="1800" b="1" dirty="0">
                <a:highlight>
                  <a:srgbClr val="00FFFF"/>
                </a:highlight>
              </a:rPr>
              <a:t>metrum</a:t>
            </a:r>
            <a:r>
              <a:rPr lang="cs-CZ" sz="1800" dirty="0"/>
              <a:t>                                                                             </a:t>
            </a:r>
            <a:r>
              <a:rPr lang="cs-CZ" sz="1800" b="1" dirty="0"/>
              <a:t>Laurence Paul </a:t>
            </a:r>
            <a:r>
              <a:rPr lang="cs-CZ" sz="1800" b="1" dirty="0" err="1"/>
              <a:t>Elwell-Sutton</a:t>
            </a:r>
            <a:r>
              <a:rPr lang="cs-CZ" sz="1800" b="1" dirty="0"/>
              <a:t>:</a:t>
            </a:r>
            <a:r>
              <a:rPr lang="cs-CZ" sz="1800" dirty="0"/>
              <a:t> </a:t>
            </a:r>
            <a:r>
              <a:rPr lang="cs-CZ" sz="1800" i="1" dirty="0" err="1"/>
              <a:t>The</a:t>
            </a:r>
            <a:r>
              <a:rPr lang="cs-CZ" sz="1800" i="1" dirty="0"/>
              <a:t> </a:t>
            </a:r>
            <a:r>
              <a:rPr lang="cs-CZ" sz="1800" i="1" dirty="0" err="1"/>
              <a:t>Persian</a:t>
            </a:r>
            <a:r>
              <a:rPr lang="cs-CZ" sz="1800" i="1" dirty="0"/>
              <a:t> Metres</a:t>
            </a:r>
            <a:r>
              <a:rPr lang="cs-CZ" sz="1800" dirty="0"/>
              <a:t> (1976) </a:t>
            </a:r>
          </a:p>
          <a:p>
            <a:r>
              <a:rPr lang="fa-IR" b="1" dirty="0"/>
              <a:t>وزن</a:t>
            </a:r>
            <a:endParaRPr lang="cs-CZ" dirty="0"/>
          </a:p>
          <a:p>
            <a:pPr lvl="1"/>
            <a:r>
              <a:rPr lang="fa-IR" b="1" dirty="0"/>
              <a:t>عروض</a:t>
            </a:r>
            <a:endParaRPr lang="cs-CZ" dirty="0"/>
          </a:p>
          <a:p>
            <a:pPr lvl="1"/>
            <a:r>
              <a:rPr lang="fa-IR" dirty="0"/>
              <a:t>بحر </a:t>
            </a:r>
            <a:endParaRPr lang="cs-CZ" dirty="0"/>
          </a:p>
          <a:p>
            <a:pPr lvl="1"/>
            <a:r>
              <a:rPr lang="fa-IR" i="1" dirty="0"/>
              <a:t>وزن </a:t>
            </a:r>
            <a:r>
              <a:rPr lang="fa-IR" i="1" dirty="0" err="1"/>
              <a:t>شناسی</a:t>
            </a:r>
            <a:endParaRPr lang="cs-CZ" i="1" dirty="0"/>
          </a:p>
          <a:p>
            <a:pPr lvl="1"/>
            <a:endParaRPr lang="cs-CZ" i="1" dirty="0"/>
          </a:p>
          <a:p>
            <a:pPr marL="0" lvl="0" indent="0">
              <a:buNone/>
            </a:pPr>
            <a:r>
              <a:rPr lang="cs-CZ" b="1" u="sng" dirty="0">
                <a:highlight>
                  <a:srgbClr val="FFFF00"/>
                </a:highlight>
              </a:rPr>
              <a:t>Perská </a:t>
            </a:r>
            <a:r>
              <a:rPr lang="cs-CZ" b="1" u="sng" dirty="0" err="1">
                <a:highlight>
                  <a:srgbClr val="FFFF00"/>
                </a:highlight>
              </a:rPr>
              <a:t>prozodie</a:t>
            </a:r>
            <a:r>
              <a:rPr lang="cs-CZ" b="1" u="sng" dirty="0">
                <a:highlight>
                  <a:srgbClr val="FFFF00"/>
                </a:highlight>
              </a:rPr>
              <a:t> je kvantitativní !!!!          </a:t>
            </a:r>
            <a:r>
              <a:rPr lang="cs-CZ" b="1" u="sng" dirty="0">
                <a:highlight>
                  <a:srgbClr val="00FFFF"/>
                </a:highlight>
              </a:rPr>
              <a:t>Z</a:t>
            </a:r>
            <a:r>
              <a:rPr lang="cs-CZ" dirty="0">
                <a:highlight>
                  <a:srgbClr val="00FFFF"/>
                </a:highlight>
              </a:rPr>
              <a:t>aložena </a:t>
            </a:r>
            <a:r>
              <a:rPr lang="cs-CZ" b="1" dirty="0">
                <a:highlight>
                  <a:srgbClr val="00FFFF"/>
                </a:highlight>
              </a:rPr>
              <a:t>ne</a:t>
            </a:r>
            <a:r>
              <a:rPr lang="cs-CZ" dirty="0">
                <a:highlight>
                  <a:srgbClr val="00FFFF"/>
                </a:highlight>
              </a:rPr>
              <a:t> na přízvuku, ale na kvantitě, délce slabik</a:t>
            </a:r>
          </a:p>
          <a:p>
            <a:r>
              <a:rPr lang="cs-CZ" dirty="0"/>
              <a:t>perské metrum se zakládá na střídání krátkých a dlouhých jednotek. </a:t>
            </a:r>
          </a:p>
          <a:p>
            <a:r>
              <a:rPr lang="cs-CZ" b="1" dirty="0"/>
              <a:t>Krátká jednotka</a:t>
            </a:r>
            <a:r>
              <a:rPr lang="cs-CZ" dirty="0"/>
              <a:t>: 1C + krátký V </a:t>
            </a:r>
          </a:p>
          <a:p>
            <a:r>
              <a:rPr lang="cs-CZ" b="1" dirty="0"/>
              <a:t>dlouhá jednotka</a:t>
            </a:r>
            <a:r>
              <a:rPr lang="cs-CZ" dirty="0"/>
              <a:t>:  1 C + dlouhý V /     1C +krátký V + C.</a:t>
            </a:r>
          </a:p>
          <a:p>
            <a:r>
              <a:rPr lang="cs-CZ" dirty="0"/>
              <a:t>Lze různě kombinovat -) stopy </a:t>
            </a:r>
            <a:r>
              <a:rPr lang="fa-IR" i="1" dirty="0"/>
              <a:t>رکن</a:t>
            </a:r>
            <a:r>
              <a:rPr lang="cs-CZ" i="1" dirty="0"/>
              <a:t> /</a:t>
            </a:r>
            <a:r>
              <a:rPr lang="fa-IR" i="1" dirty="0"/>
              <a:t> ارکان </a:t>
            </a:r>
            <a:r>
              <a:rPr lang="cs-CZ" dirty="0"/>
              <a:t>), pak různé vzorce, jako např:</a:t>
            </a:r>
          </a:p>
          <a:p>
            <a:r>
              <a:rPr lang="cs-CZ" dirty="0"/>
              <a:t> </a:t>
            </a:r>
            <a:r>
              <a:rPr lang="cs-CZ" b="1" dirty="0" err="1"/>
              <a:t>fa´ulan</a:t>
            </a:r>
            <a:r>
              <a:rPr lang="cs-CZ" b="1" dirty="0"/>
              <a:t>,  </a:t>
            </a:r>
            <a:r>
              <a:rPr lang="cs-CZ" b="1" dirty="0" err="1"/>
              <a:t>fa´ulan</a:t>
            </a:r>
            <a:r>
              <a:rPr lang="cs-CZ" b="1" dirty="0"/>
              <a:t>,  </a:t>
            </a:r>
            <a:r>
              <a:rPr lang="cs-CZ" b="1" dirty="0" err="1"/>
              <a:t>fa´ulan</a:t>
            </a:r>
            <a:r>
              <a:rPr lang="cs-CZ" b="1" dirty="0"/>
              <a:t>,  </a:t>
            </a:r>
            <a:r>
              <a:rPr lang="cs-CZ" b="1" dirty="0" err="1"/>
              <a:t>fa´il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mesneví</a:t>
            </a:r>
            <a:r>
              <a:rPr lang="cs-CZ" dirty="0"/>
              <a:t>) nebo </a:t>
            </a:r>
          </a:p>
          <a:p>
            <a:r>
              <a:rPr lang="cs-CZ" b="1" dirty="0" err="1"/>
              <a:t>maf´ul</a:t>
            </a:r>
            <a:r>
              <a:rPr lang="cs-CZ" b="1" dirty="0"/>
              <a:t>,  </a:t>
            </a:r>
            <a:r>
              <a:rPr lang="cs-CZ" b="1" dirty="0" err="1"/>
              <a:t>mafa´il</a:t>
            </a:r>
            <a:r>
              <a:rPr lang="cs-CZ" b="1" dirty="0"/>
              <a:t>,  </a:t>
            </a:r>
            <a:r>
              <a:rPr lang="cs-CZ" b="1" dirty="0" err="1"/>
              <a:t>mafa´il</a:t>
            </a:r>
            <a:r>
              <a:rPr lang="cs-CZ" b="1" dirty="0"/>
              <a:t>,  </a:t>
            </a:r>
            <a:r>
              <a:rPr lang="cs-CZ" b="1" dirty="0" err="1"/>
              <a:t>fe´l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rubájí</a:t>
            </a:r>
            <a:r>
              <a:rPr lang="cs-CZ" dirty="0"/>
              <a:t>) 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259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8A84FF-4942-3FA0-5913-811EB7CBE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645107"/>
            <a:ext cx="5704292" cy="1263206"/>
          </a:xfrm>
        </p:spPr>
        <p:txBody>
          <a:bodyPr anchor="b">
            <a:normAutofit/>
          </a:bodyPr>
          <a:lstStyle/>
          <a:p>
            <a:r>
              <a:rPr lang="cs-CZ" sz="2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Novoperský</a:t>
            </a:r>
            <a:r>
              <a:rPr lang="cs-CZ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jazyk </a:t>
            </a:r>
            <a:r>
              <a:rPr lang="cs-CZ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cs-CZ" sz="2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darí</a:t>
            </a:r>
            <a:r>
              <a:rPr lang="cs-CZ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pársí, fársí</a:t>
            </a:r>
            <a:r>
              <a:rPr lang="cs-CZ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– od 7. (8.) stol.do současnosti</a:t>
            </a:r>
            <a:br>
              <a:rPr lang="cs-CZ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sz="2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0ACB76-1476-705B-BE6B-3E5C0117D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856" y="1979875"/>
            <a:ext cx="6917635" cy="423301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dirty="0"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New/</a:t>
            </a:r>
            <a:r>
              <a:rPr lang="cs-CZ" b="1" dirty="0" err="1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Modern</a:t>
            </a:r>
            <a:r>
              <a:rPr lang="cs-CZ" b="1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b="1" dirty="0" err="1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Persian</a:t>
            </a:r>
            <a:r>
              <a:rPr lang="cs-CZ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fa-IR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فارسی نو/فارسی نوین</a:t>
            </a:r>
            <a:endParaRPr lang="cs-CZ" dirty="0">
              <a:effectLst/>
              <a:highlight>
                <a:srgbClr val="00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první dochované památky ze 7. stol – ale poskrovnu</a:t>
            </a:r>
          </a:p>
          <a:p>
            <a:pPr marL="342900" lvl="0" indent="-342900">
              <a:lnSpc>
                <a:spcPct val="100000"/>
              </a:lnSpc>
              <a:buFont typeface="Times New Roman" panose="02020603050405020304" pitchFamily="18" charset="0"/>
              <a:buChar char="-"/>
            </a:pP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 JZ </a:t>
            </a:r>
            <a:r>
              <a:rPr lang="cs-CZ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středoperštiny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vlivy dalších íránských nářečí + přirozený vývoj</a:t>
            </a:r>
          </a:p>
          <a:p>
            <a:pPr>
              <a:lnSpc>
                <a:spcPct val="100000"/>
              </a:lnSpc>
            </a:pPr>
            <a:r>
              <a:rPr lang="cs-CZ" u="sng" dirty="0" err="1"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cs-CZ" u="sng" dirty="0" err="1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ltern</a:t>
            </a:r>
            <a:r>
              <a:rPr lang="cs-CZ" u="sng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cs-CZ" u="sng" dirty="0"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cs-CZ" u="sng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ázev </a:t>
            </a:r>
            <a:r>
              <a:rPr lang="cs-CZ" b="1" u="sng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cs-CZ" b="1" u="sng" dirty="0" err="1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darí</a:t>
            </a:r>
            <a:r>
              <a:rPr lang="cs-CZ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raná fáze </a:t>
            </a:r>
            <a:r>
              <a:rPr lang="cs-CZ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novoperštiny</a:t>
            </a:r>
            <a:r>
              <a:rPr lang="cs-CZ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mezi </a:t>
            </a:r>
            <a:r>
              <a:rPr lang="cs-CZ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7- 10. stol</a:t>
            </a:r>
            <a:r>
              <a:rPr lang="cs-CZ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cs-C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buFont typeface="Wingdings 3" panose="05040102010807070707" pitchFamily="18" charset="2"/>
              <a:buChar char=""/>
              <a:tabLst>
                <a:tab pos="457200" algn="l"/>
              </a:tabLst>
            </a:pPr>
            <a:r>
              <a:rPr lang="cs-CZ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etymologie </a:t>
            </a: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fa-I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دربار</a:t>
            </a:r>
            <a:endParaRPr lang="cs-CZ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buFont typeface="Wingdings 3" panose="05040102010807070707" pitchFamily="18" charset="2"/>
              <a:buChar char=""/>
              <a:tabLst>
                <a:tab pos="457200" algn="l"/>
              </a:tabLst>
            </a:pPr>
            <a:endParaRPr lang="cs-CZ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buFont typeface="Wingdings 3" panose="05040102010807070707" pitchFamily="18" charset="2"/>
              <a:buChar char=""/>
              <a:tabLst>
                <a:tab pos="457200" algn="l"/>
              </a:tabLst>
            </a:pPr>
            <a:endParaRPr lang="cs-CZ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buFont typeface="Wingdings 3" panose="05040102010807070707" pitchFamily="18" charset="2"/>
              <a:buChar char=""/>
              <a:tabLst>
                <a:tab pos="457200" algn="l"/>
              </a:tabLst>
            </a:pPr>
            <a:endParaRPr lang="cs-C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cs-CZ" dirty="0"/>
          </a:p>
        </p:txBody>
      </p:sp>
      <p:pic>
        <p:nvPicPr>
          <p:cNvPr id="4" name="Zástupný obsah 3" descr="Obsah obrázku text&#10;&#10;Popis byl vytvořen automaticky">
            <a:hlinkClick r:id="rId2"/>
            <a:extLst>
              <a:ext uri="{FF2B5EF4-FFF2-40B4-BE49-F238E27FC236}">
                <a16:creationId xmlns:a16="http://schemas.microsoft.com/office/drawing/2014/main" id="{005A1351-E2F2-604D-3DB8-3DB88E408A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5791" y="957101"/>
            <a:ext cx="3905122" cy="39051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282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Školní předměty 16×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323_TF03462902_TF03462902.potx" id="{D2792682-488F-47EF-BA91-1F09B72A5973}" vid="{97F45F7E-913A-43B4-8750-4B7FEA51D25E}"/>
    </a:ext>
  </a:extLst>
</a:theme>
</file>

<file path=ppt/theme/theme2.xml><?xml version="1.0" encoding="utf-8"?>
<a:theme xmlns:a="http://schemas.openxmlformats.org/drawingml/2006/main" name="Motiv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na motivy školních předmětů, design s ilustracemi na tabuli (širokoúhlý formát)</Template>
  <TotalTime>7144</TotalTime>
  <Words>856</Words>
  <Application>Microsoft Office PowerPoint</Application>
  <PresentationFormat>Širokoúhlá obrazovka</PresentationFormat>
  <Paragraphs>120</Paragraphs>
  <Slides>19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Calibri</vt:lpstr>
      <vt:lpstr>Times New Roman</vt:lpstr>
      <vt:lpstr>Wingdings</vt:lpstr>
      <vt:lpstr>Wingdings 3</vt:lpstr>
      <vt:lpstr>Školní předměty 16×9</vt:lpstr>
      <vt:lpstr>Počátky novoperské poezie</vt:lpstr>
      <vt:lpstr>Prezentace aplikace PowerPoint</vt:lpstr>
      <vt:lpstr>Prezentace aplikace PowerPoint</vt:lpstr>
      <vt:lpstr>Prezentace aplikace PowerPoint</vt:lpstr>
      <vt:lpstr>Základní pojmy v klasické perské poezii</vt:lpstr>
      <vt:lpstr>Základní pojmy</vt:lpstr>
      <vt:lpstr>Prezentace aplikace PowerPoint</vt:lpstr>
      <vt:lpstr>Metrum – perská poezie - terminologie</vt:lpstr>
      <vt:lpstr>Novoperský jazyk  (darí, pársí, fársí) – od 7. (8.) stol.do současnosti </vt:lpstr>
      <vt:lpstr>Chronologické vymezení klasické perské literatury</vt:lpstr>
      <vt:lpstr>První novoperští básníci</vt:lpstr>
      <vt:lpstr>Dynastie rané éry</vt:lpstr>
      <vt:lpstr>Rúdakí  - ( 858- 941) رودکی</vt:lpstr>
      <vt:lpstr>Daqíqí – „podrobný“</vt:lpstr>
      <vt:lpstr>Asadí (999 – 1073) - Abú Nasr Alí bin Ahmad Asadí Túsí  </vt:lpstr>
      <vt:lpstr>Prezentace aplikace PowerPoint</vt:lpstr>
      <vt:lpstr>Prezentace aplikace PowerPoint</vt:lpstr>
      <vt:lpstr>Přidejte nadpis snímku – 4</vt:lpstr>
      <vt:lpstr>Přidejte nadpis snímku – 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Rozložení nadpisu</dc:title>
  <dc:creator>eva jara</dc:creator>
  <cp:lastModifiedBy>Zuzana Kříhová</cp:lastModifiedBy>
  <cp:revision>8</cp:revision>
  <dcterms:created xsi:type="dcterms:W3CDTF">2019-11-14T05:13:14Z</dcterms:created>
  <dcterms:modified xsi:type="dcterms:W3CDTF">2023-10-09T07:00:22Z</dcterms:modified>
</cp:coreProperties>
</file>