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6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6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6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9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0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4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3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1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9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4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8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1/14/2025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943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695DF-B04E-B5BF-FE6F-9B88FCD8C2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-1" b="24980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13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7B4615-04EC-6C60-2F9F-FF7A93B44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606" y="1122363"/>
            <a:ext cx="7063739" cy="23876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Romsko-český česko-romský kapesní slovník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D6C54-3C9F-91AA-5526-17DD77BEA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606" y="3602038"/>
            <a:ext cx="7063739" cy="165576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Ranjodh Singh Arora</a:t>
            </a:r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8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79F89-1E3F-2CD9-F46F-0CC69417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2493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latin typeface="+mj-lt"/>
                <a:ea typeface="+mj-ea"/>
                <a:cs typeface="+mj-cs"/>
              </a:rPr>
              <a:t>Základní informace o romštině v Česku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FDFC-7C04-DDB0-0681-CED01F0BB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3428999"/>
            <a:ext cx="460628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Romština čili romské jazyky se liší z regionu od regionu. V Česku je nejčastější varieta </a:t>
            </a:r>
            <a:r>
              <a:rPr lang="en-US" sz="1800" b="1"/>
              <a:t>Východoslovenská romština</a:t>
            </a:r>
            <a:r>
              <a:rPr lang="en-US" sz="1800"/>
              <a:t>, nejrozšířenějším dialektem romštiny. </a:t>
            </a:r>
          </a:p>
          <a:p>
            <a:endParaRPr lang="en-US" sz="1800"/>
          </a:p>
          <a:p>
            <a:r>
              <a:rPr lang="en-US" sz="1800"/>
              <a:t>Původní českomoravské romské dialekty a sinti variety se nevychovaly kvůli vyvraždění během nacistické okupace v 2. světové válce.</a:t>
            </a:r>
          </a:p>
          <a:p>
            <a:endParaRPr lang="en-US" sz="1800"/>
          </a:p>
          <a:p>
            <a:endParaRPr lang="en-US" sz="1800"/>
          </a:p>
        </p:txBody>
      </p:sp>
      <p:grpSp>
        <p:nvGrpSpPr>
          <p:cNvPr id="36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1717F1-143A-7499-4131-AA8585F524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2740" b="-3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105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F596E531-7430-4087-BC87-6EBBD9F5B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61DBE9-7FE6-4545-A3E3-3CB13BEFB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E29CC-3ADF-A0EE-5803-B24E3799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6765026" cy="2493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latin typeface="+mj-lt"/>
                <a:ea typeface="+mj-ea"/>
                <a:cs typeface="+mj-cs"/>
              </a:rPr>
              <a:t>Informace o slovníku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ED56F-E833-928A-880E-D3662072B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3428999"/>
            <a:ext cx="6765026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300"/>
              <a:t>Vydán v roce 1998, vypracován romistkami jako jsou Milena Hübschmannová, Hana Šebková a Anna Žigová</a:t>
            </a:r>
          </a:p>
          <a:p>
            <a:endParaRPr lang="en-US" sz="1300"/>
          </a:p>
          <a:p>
            <a:endParaRPr lang="en-US" sz="1300"/>
          </a:p>
          <a:p>
            <a:r>
              <a:rPr lang="en-US" sz="1300"/>
              <a:t>Slovník se dělí v dvě části:</a:t>
            </a:r>
          </a:p>
          <a:p>
            <a:pPr lvl="1"/>
            <a:r>
              <a:rPr lang="en-US" sz="1300"/>
              <a:t>Část romsko-česká </a:t>
            </a:r>
          </a:p>
          <a:p>
            <a:pPr lvl="1"/>
            <a:r>
              <a:rPr lang="en-US" sz="1300"/>
              <a:t>Část česko-romská</a:t>
            </a:r>
          </a:p>
          <a:p>
            <a:pPr lvl="1"/>
            <a:endParaRPr lang="en-US" sz="1300"/>
          </a:p>
          <a:p>
            <a:pPr lvl="1"/>
            <a:endParaRPr lang="en-US" sz="1300"/>
          </a:p>
          <a:p>
            <a:r>
              <a:rPr lang="en-US" sz="1300"/>
              <a:t>Apendixy uvádějí gramatickou informaci o romštině</a:t>
            </a:r>
          </a:p>
          <a:p>
            <a:endParaRPr lang="en-US" sz="1300"/>
          </a:p>
          <a:p>
            <a:pPr marL="0"/>
            <a:endParaRPr lang="en-US" sz="1300"/>
          </a:p>
          <a:p>
            <a:endParaRPr lang="en-US" sz="1300"/>
          </a:p>
          <a:p>
            <a:endParaRPr lang="en-US" sz="1300"/>
          </a:p>
        </p:txBody>
      </p:sp>
      <p:grpSp>
        <p:nvGrpSpPr>
          <p:cNvPr id="63" name="decorative circles">
            <a:extLst>
              <a:ext uri="{FF2B5EF4-FFF2-40B4-BE49-F238E27FC236}">
                <a16:creationId xmlns:a16="http://schemas.microsoft.com/office/drawing/2014/main" id="{090D15CC-A235-4941-B59D-649F70CD1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7008" y="433142"/>
            <a:ext cx="1122760" cy="6178301"/>
            <a:chOff x="8437008" y="433142"/>
            <a:chExt cx="1122760" cy="6178301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87532C7-1215-4178-A923-EF573EC9B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75160" y="82517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0FD62D6-D98A-489D-A5FC-24518D6F9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28229" y="433142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617A8E1-0887-4BEB-AF88-4C490056D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7008" y="5719481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5DF5A22-9D25-46A9-8FC0-ED95CF464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93327" y="6145002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CD8CCD3-5B43-4E89-B609-74BE058F7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6963" y="581706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 descr="A pink book with white text&#10;&#10;Description automatically generated">
            <a:extLst>
              <a:ext uri="{FF2B5EF4-FFF2-40B4-BE49-F238E27FC236}">
                <a16:creationId xmlns:a16="http://schemas.microsoft.com/office/drawing/2014/main" id="{C7D08FF3-5648-8E31-81EE-5A3E3BA39C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r="16051" b="2"/>
          <a:stretch/>
        </p:blipFill>
        <p:spPr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125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7173-3778-2A0B-E62E-C444C8F3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Specifické lexikografické výběry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45D3-6D5F-D211-C2F8-460D98160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Vid jako lexikální kategorie v romštině na rozdíl od slovanských jazyků neexistuje. Hesla sloves většinou zobrazuje jen jeden český ekvivalent (častěji imperfektivum), v případě tzv. opětovacích slov se zobrazuje každý vidových ekvivalent zvlášť.</a:t>
            </a:r>
          </a:p>
          <a:p>
            <a:endParaRPr lang="cs-CZ" dirty="0"/>
          </a:p>
          <a:p>
            <a:r>
              <a:rPr lang="cs-CZ" dirty="0"/>
              <a:t>Slova odvozená afixy jako </a:t>
            </a:r>
            <a:r>
              <a:rPr lang="cs-CZ" i="1" dirty="0"/>
              <a:t>-</a:t>
            </a:r>
            <a:r>
              <a:rPr lang="cs-CZ" i="1" dirty="0" err="1"/>
              <a:t>iben</a:t>
            </a:r>
            <a:r>
              <a:rPr lang="cs-CZ" dirty="0"/>
              <a:t> (-</a:t>
            </a:r>
            <a:r>
              <a:rPr lang="cs-CZ" dirty="0" err="1"/>
              <a:t>ita</a:t>
            </a:r>
            <a:r>
              <a:rPr lang="cs-CZ" dirty="0"/>
              <a:t>, -</a:t>
            </a:r>
            <a:r>
              <a:rPr lang="cs-CZ" dirty="0" err="1"/>
              <a:t>ost</a:t>
            </a:r>
            <a:r>
              <a:rPr lang="cs-CZ" dirty="0"/>
              <a:t>, -</a:t>
            </a:r>
            <a:r>
              <a:rPr lang="cs-CZ" dirty="0" err="1"/>
              <a:t>ota</a:t>
            </a:r>
            <a:r>
              <a:rPr lang="cs-CZ" dirty="0"/>
              <a:t>) jsou uváděna, pouze když mají dost odlišný význam, tj. když nejsou tzv. </a:t>
            </a:r>
            <a:r>
              <a:rPr lang="cs-CZ" i="1" dirty="0"/>
              <a:t>sum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parts</a:t>
            </a:r>
            <a:endParaRPr lang="cs-CZ" dirty="0"/>
          </a:p>
          <a:p>
            <a:endParaRPr lang="cs-CZ" dirty="0"/>
          </a:p>
          <a:p>
            <a:r>
              <a:rPr lang="cs-CZ" dirty="0"/>
              <a:t>Slovenská výpůjčky jsou uvedeny více často, protože jsou součást každodenní komunikace, české jsou uvedeny jen v případě odlišnosti stylu a významu od češtiny. (Např. </a:t>
            </a:r>
            <a:r>
              <a:rPr lang="cs-CZ" i="1" dirty="0"/>
              <a:t>furt</a:t>
            </a:r>
            <a:r>
              <a:rPr lang="cs-CZ" dirty="0"/>
              <a:t> je romsky stylisticky neutrální.)</a:t>
            </a:r>
          </a:p>
          <a:p>
            <a:endParaRPr lang="cs-CZ" dirty="0"/>
          </a:p>
          <a:p>
            <a:r>
              <a:rPr lang="cs-CZ" dirty="0"/>
              <a:t>Slovník je určen pro česky mluvící lidi, jak Čechy tak Romy, a tudíž ne určuje kategorie u českých slov.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09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CC8C-45CA-ADBF-9CD1-719D6B97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Heslo </a:t>
            </a:r>
            <a:r>
              <a:rPr lang="cs-CZ" i="1" dirty="0"/>
              <a:t>rodina</a:t>
            </a:r>
            <a:r>
              <a:rPr lang="cs-CZ" dirty="0"/>
              <a:t>, popř. </a:t>
            </a:r>
            <a:r>
              <a:rPr lang="cs-CZ" i="1" dirty="0"/>
              <a:t>rod</a:t>
            </a:r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62E11DA-84C1-841A-BE03-2FB18EE188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i="1" dirty="0" err="1"/>
              <a:t>Famiľija</a:t>
            </a:r>
            <a:r>
              <a:rPr lang="cs-CZ" i="1" dirty="0"/>
              <a:t> </a:t>
            </a:r>
            <a:r>
              <a:rPr lang="cs-CZ" dirty="0"/>
              <a:t>je převzaté slovo z Latiny, možná přes  nějaký jiný jazyk. </a:t>
            </a:r>
            <a:endParaRPr lang="cs-CZ" i="1" dirty="0"/>
          </a:p>
          <a:p>
            <a:r>
              <a:rPr lang="cs-CZ" i="1" dirty="0" err="1"/>
              <a:t>Romňi-čhave</a:t>
            </a:r>
            <a:r>
              <a:rPr lang="cs-CZ" i="1" dirty="0"/>
              <a:t> </a:t>
            </a:r>
            <a:r>
              <a:rPr lang="cs-CZ" dirty="0"/>
              <a:t>doslova znamená „manželka s dětmi“ </a:t>
            </a:r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Fajta</a:t>
            </a:r>
            <a:r>
              <a:rPr lang="cs-CZ" dirty="0"/>
              <a:t> je převzaté z maďarštiny, ale jde o starší výpůjčku.</a:t>
            </a:r>
            <a:endParaRPr lang="en-IN" i="1" dirty="0"/>
          </a:p>
        </p:txBody>
      </p:sp>
      <p:pic>
        <p:nvPicPr>
          <p:cNvPr id="11" name="Picture 10" descr="A close up of a text&#10;&#10;Description automatically generated">
            <a:extLst>
              <a:ext uri="{FF2B5EF4-FFF2-40B4-BE49-F238E27FC236}">
                <a16:creationId xmlns:a16="http://schemas.microsoft.com/office/drawing/2014/main" id="{24BF8CEE-18A0-17E1-045A-669142AD3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5" y="4001294"/>
            <a:ext cx="5256301" cy="1792018"/>
          </a:xfrm>
          <a:prstGeom prst="rect">
            <a:avLst/>
          </a:prstGeom>
        </p:spPr>
      </p:pic>
      <p:pic>
        <p:nvPicPr>
          <p:cNvPr id="13" name="Picture 12" descr="A close up of a text&#10;&#10;Description automatically generated">
            <a:extLst>
              <a:ext uri="{FF2B5EF4-FFF2-40B4-BE49-F238E27FC236}">
                <a16:creationId xmlns:a16="http://schemas.microsoft.com/office/drawing/2014/main" id="{04090318-86E0-E2B7-C3C2-471CAB767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5" y="1975033"/>
            <a:ext cx="4818721" cy="14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75C00A8-2250-4F87-9F80-E3E80531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C528D8-C318-4E44-BB11-0CAE58C2A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2AACB-4954-597F-95CF-C0623160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1122363"/>
            <a:ext cx="5047488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Heslo </a:t>
            </a:r>
            <a:r>
              <a:rPr lang="en-US" i="1"/>
              <a:t>fajta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0493E-5347-6A30-1218-5FD5B5877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39" y="3602038"/>
            <a:ext cx="5047488" cy="165576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cs-CZ" sz="2400" noProof="0" dirty="0"/>
              <a:t>Heslo </a:t>
            </a:r>
            <a:r>
              <a:rPr lang="cs-CZ" sz="2400" i="1" noProof="0" dirty="0" err="1"/>
              <a:t>fajta</a:t>
            </a:r>
            <a:r>
              <a:rPr lang="cs-CZ" sz="2400" i="1" noProof="0" dirty="0"/>
              <a:t> </a:t>
            </a:r>
            <a:r>
              <a:rPr lang="cs-CZ" sz="2400" noProof="0" dirty="0"/>
              <a:t>existuje, zatímco </a:t>
            </a:r>
            <a:r>
              <a:rPr lang="cs-CZ" sz="2400" i="1" noProof="0" dirty="0" err="1"/>
              <a:t>famiľija</a:t>
            </a:r>
            <a:r>
              <a:rPr lang="cs-CZ" sz="2400" i="1" noProof="0" dirty="0"/>
              <a:t> </a:t>
            </a:r>
            <a:r>
              <a:rPr lang="en-US" sz="2400" dirty="0"/>
              <a:t>n</a:t>
            </a:r>
            <a:r>
              <a:rPr lang="cs-CZ" sz="2400" dirty="0"/>
              <a:t>e, asi kvůli obeznalosti Čechů s nějakými latinskými slovy.</a:t>
            </a:r>
          </a:p>
          <a:p>
            <a:pPr marL="0" indent="0">
              <a:buNone/>
            </a:pPr>
            <a:r>
              <a:rPr lang="cs-CZ" sz="2400" dirty="0"/>
              <a:t>Důvodem také může být menší frekvence.</a:t>
            </a:r>
          </a:p>
        </p:txBody>
      </p:sp>
      <p:grpSp>
        <p:nvGrpSpPr>
          <p:cNvPr id="36" name="decorative circles">
            <a:extLst>
              <a:ext uri="{FF2B5EF4-FFF2-40B4-BE49-F238E27FC236}">
                <a16:creationId xmlns:a16="http://schemas.microsoft.com/office/drawing/2014/main" id="{6F84FFF5-4ABC-42CD-9D4C-9F3AB50FD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65D367D-2240-48ED-BB65-1221C6EA9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B0EEF61-DBF2-4BF2-9887-F74596FEE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BF84F4A-F257-4091-A50A-DD38D7A15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F2976B4-BD0D-4EBA-928D-2F97FA6BE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29C1743-B3CB-4A6A-9DD6-3E9023B26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1">
            <a:extLst>
              <a:ext uri="{FF2B5EF4-FFF2-40B4-BE49-F238E27FC236}">
                <a16:creationId xmlns:a16="http://schemas.microsoft.com/office/drawing/2014/main" id="{6FA27A92-E95C-4CE7-A034-1729B3C62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068" y="1214970"/>
            <a:ext cx="5716933" cy="5643030"/>
          </a:xfrm>
          <a:custGeom>
            <a:avLst/>
            <a:gdLst>
              <a:gd name="connsiteX0" fmla="*/ 3371933 w 5716933"/>
              <a:gd name="connsiteY0" fmla="*/ 0 h 5643030"/>
              <a:gd name="connsiteX1" fmla="*/ 5516795 w 5716933"/>
              <a:gd name="connsiteY1" fmla="*/ 769986 h 5643030"/>
              <a:gd name="connsiteX2" fmla="*/ 5716933 w 5716933"/>
              <a:gd name="connsiteY2" fmla="*/ 951883 h 5643030"/>
              <a:gd name="connsiteX3" fmla="*/ 5716933 w 5716933"/>
              <a:gd name="connsiteY3" fmla="*/ 5643030 h 5643030"/>
              <a:gd name="connsiteX4" fmla="*/ 884716 w 5716933"/>
              <a:gd name="connsiteY4" fmla="*/ 5643030 h 5643030"/>
              <a:gd name="connsiteX5" fmla="*/ 769986 w 5716933"/>
              <a:gd name="connsiteY5" fmla="*/ 5516796 h 5643030"/>
              <a:gd name="connsiteX6" fmla="*/ 0 w 5716933"/>
              <a:gd name="connsiteY6" fmla="*/ 3371933 h 5643030"/>
              <a:gd name="connsiteX7" fmla="*/ 3371933 w 5716933"/>
              <a:gd name="connsiteY7" fmla="*/ 0 h 564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6933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3" y="951883"/>
                </a:lnTo>
                <a:lnTo>
                  <a:pt x="5716933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Content Placeholder 5" descr="A close-up of a book&#10;&#10;Description automatically generated">
            <a:extLst>
              <a:ext uri="{FF2B5EF4-FFF2-40B4-BE49-F238E27FC236}">
                <a16:creationId xmlns:a16="http://schemas.microsoft.com/office/drawing/2014/main" id="{D0B7D282-C2D3-1397-87FA-72D88CAA8E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77" y="2628030"/>
            <a:ext cx="3818585" cy="34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5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D5E461-99A9-6EDE-7345-98D16DA8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04" y="2766218"/>
            <a:ext cx="10659110" cy="1325563"/>
          </a:xfrm>
        </p:spPr>
        <p:txBody>
          <a:bodyPr/>
          <a:lstStyle/>
          <a:p>
            <a:pPr algn="ctr"/>
            <a:r>
              <a:rPr lang="cs-CZ" dirty="0"/>
              <a:t>Děkuju za pozornost!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467832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DarkSeedLeftStep">
      <a:dk1>
        <a:srgbClr val="000000"/>
      </a:dk1>
      <a:lt1>
        <a:srgbClr val="FFFFFF"/>
      </a:lt1>
      <a:dk2>
        <a:srgbClr val="31201C"/>
      </a:dk2>
      <a:lt2>
        <a:srgbClr val="F2F0F3"/>
      </a:lt2>
      <a:accent1>
        <a:srgbClr val="71B01F"/>
      </a:accent1>
      <a:accent2>
        <a:srgbClr val="A3A612"/>
      </a:accent2>
      <a:accent3>
        <a:srgbClr val="D89126"/>
      </a:accent3>
      <a:accent4>
        <a:srgbClr val="D53B17"/>
      </a:accent4>
      <a:accent5>
        <a:srgbClr val="E72955"/>
      </a:accent5>
      <a:accent6>
        <a:srgbClr val="D51792"/>
      </a:accent6>
      <a:hlink>
        <a:srgbClr val="C0434B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296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Nova</vt:lpstr>
      <vt:lpstr>ConfettiVTI</vt:lpstr>
      <vt:lpstr>Romsko-český česko-romský kapesní slovník</vt:lpstr>
      <vt:lpstr>Základní informace o romštině v Česku</vt:lpstr>
      <vt:lpstr>Informace o slovníku</vt:lpstr>
      <vt:lpstr>Specifické lexikografické výběry</vt:lpstr>
      <vt:lpstr>Heslo rodina, popř. rod</vt:lpstr>
      <vt:lpstr>Heslo fajta</vt:lpstr>
      <vt:lpstr>Děkuju za pozornost!</vt:lpstr>
    </vt:vector>
  </TitlesOfParts>
  <Company>Czech University of Life Sciences Prague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Arora Ranjodh Singh</dc:creator>
  <cp:lastModifiedBy>Arora Ranjodh Singh</cp:lastModifiedBy>
  <cp:revision>1</cp:revision>
  <dcterms:created xsi:type="dcterms:W3CDTF">2025-01-14T10:24:14Z</dcterms:created>
  <dcterms:modified xsi:type="dcterms:W3CDTF">2025-01-14T11:28:43Z</dcterms:modified>
</cp:coreProperties>
</file>