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5600" y="504825"/>
            <a:ext cx="7284720" cy="2620010"/>
          </a:xfrm>
        </p:spPr>
        <p:txBody>
          <a:bodyPr/>
          <a:p>
            <a:r>
              <a:rPr lang="cs-CZ" altLang="zh-CN"/>
              <a:t>Slovník afixů užívaných v češtině</a:t>
            </a:r>
            <a:endParaRPr lang="cs-CZ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3120" y="3486785"/>
            <a:ext cx="6011545" cy="2425065"/>
          </a:xfrm>
        </p:spPr>
        <p:txBody>
          <a:bodyPr/>
          <a:p>
            <a:r>
              <a:rPr lang="cs-CZ" altLang="zh-CN"/>
              <a:t>Autor</a:t>
            </a:r>
            <a:r>
              <a:rPr lang="en-US" altLang="zh-CN"/>
              <a:t>/e</a:t>
            </a:r>
            <a:r>
              <a:rPr lang="cs-CZ" altLang="zh-CN"/>
              <a:t>ditor: Josef Šimandl</a:t>
            </a:r>
            <a:endParaRPr lang="cs-CZ" altLang="zh-CN"/>
          </a:p>
          <a:p>
            <a:r>
              <a:rPr lang="cs-CZ" altLang="zh-CN"/>
              <a:t>Nakladatelství: Univerzita Karlova,Karolinum</a:t>
            </a:r>
            <a:endParaRPr lang="cs-CZ" altLang="zh-CN"/>
          </a:p>
          <a:p>
            <a:r>
              <a:rPr lang="cs-CZ" altLang="zh-CN"/>
              <a:t>Rok:  2016</a:t>
            </a:r>
            <a:endParaRPr lang="cs-CZ" altLang="zh-CN"/>
          </a:p>
          <a:p>
            <a:r>
              <a:rPr lang="cs-CZ" altLang="zh-CN"/>
              <a:t>Popis: 1× kniha, brožovaná, 654 stran, česky</a:t>
            </a:r>
            <a:endParaRPr lang="cs-CZ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4940" y="1128395"/>
            <a:ext cx="4025265" cy="5366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63140"/>
            <a:ext cx="10515600" cy="1325563"/>
          </a:xfrm>
        </p:spPr>
        <p:txBody>
          <a:bodyPr/>
          <a:p>
            <a:pPr algn="ctr"/>
            <a:r>
              <a:rPr lang="cs-CZ" altLang="zh-CN"/>
              <a:t>Děkuji za pozornost</a:t>
            </a:r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Autor</a:t>
            </a:r>
            <a:r>
              <a:rPr lang="cs-CZ" altLang="en-US"/>
              <a:t>: </a:t>
            </a:r>
            <a:r>
              <a:rPr lang="zh-CN" altLang="en-US"/>
              <a:t>Josef Šimandl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46250"/>
            <a:ext cx="10515600" cy="4431030"/>
          </a:xfrm>
        </p:spPr>
        <p:txBody>
          <a:bodyPr/>
          <a:p>
            <a:r>
              <a:rPr lang="cs-CZ" altLang="zh-CN"/>
              <a:t>Profesor Univerzity Karlovy, lingvista, jeho hlavním oborem je bohemistika - teologická trminologie. Působí na teologické FA UK na katedře biblických věd. Práce z oboru, dále překlady z latiny a latinské učebnice.</a:t>
            </a:r>
            <a:endParaRPr lang="cs-CZ" altLang="zh-CN"/>
          </a:p>
          <a:p>
            <a:endParaRPr lang="cs-CZ" altLang="zh-CN"/>
          </a:p>
          <a:p>
            <a:endParaRPr lang="cs-CZ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34390"/>
            <a:ext cx="10515600" cy="5342890"/>
          </a:xfrm>
        </p:spPr>
        <p:txBody>
          <a:bodyPr/>
          <a:p>
            <a:pPr marL="0" indent="0">
              <a:buNone/>
            </a:pPr>
            <a:r>
              <a:rPr lang="cs-CZ" altLang="zh-CN" sz="2400"/>
              <a:t>O slovníku</a:t>
            </a:r>
            <a:endParaRPr lang="cs-CZ" altLang="zh-CN" sz="2400"/>
          </a:p>
          <a:p>
            <a:pPr marL="0" indent="0">
              <a:buNone/>
            </a:pPr>
            <a:r>
              <a:rPr lang="cs-CZ" altLang="zh-CN" sz="2400"/>
              <a:t>Tento slovník především představuje většinu slovotvorných afixů-totiž prefixy a sufixy čili předpony a přípony, jimiž byla odvozena slova vyskytující se v českých textech.</a:t>
            </a:r>
            <a:endParaRPr lang="cs-CZ" altLang="zh-CN" sz="2400"/>
          </a:p>
          <a:p>
            <a:pPr marL="0" indent="0">
              <a:buNone/>
            </a:pPr>
            <a:endParaRPr lang="cs-CZ" altLang="zh-CN" sz="2400"/>
          </a:p>
          <a:p>
            <a:pPr marL="0" indent="0">
              <a:buNone/>
            </a:pPr>
            <a:r>
              <a:rPr lang="cs-CZ" altLang="zh-CN" sz="2400"/>
              <a:t>Je to tedy kompendium popisující všechny důležité odvozovací prvky slov užívaných v současných českých textech – včetně slov přejatých. </a:t>
            </a:r>
            <a:endParaRPr lang="cs-CZ" altLang="zh-CN" sz="2400"/>
          </a:p>
          <a:p>
            <a:pPr marL="0" indent="0">
              <a:buNone/>
            </a:pPr>
            <a:endParaRPr lang="cs-CZ" altLang="zh-CN" sz="2400"/>
          </a:p>
          <a:p>
            <a:pPr marL="0" indent="0">
              <a:buNone/>
            </a:pPr>
            <a:r>
              <a:rPr lang="cs-CZ" altLang="zh-CN" sz="2400"/>
              <a:t>Cíl slovníku</a:t>
            </a:r>
            <a:endParaRPr lang="cs-CZ" altLang="zh-CN" sz="2400"/>
          </a:p>
          <a:p>
            <a:pPr marL="0" indent="0">
              <a:buNone/>
            </a:pPr>
            <a:r>
              <a:rPr lang="cs-CZ" altLang="zh-CN" sz="2400"/>
              <a:t>Slovníkem nabízí přehlednou příručku o afixech a o prvních slov, které jsou jim svým charakterem blízké, jako výsledek týmové práce z let 2013-2016.</a:t>
            </a:r>
            <a:endParaRPr lang="cs-CZ" altLang="zh-CN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zh-CN"/>
              <a:t>Prefixy</a:t>
            </a:r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cs-CZ" altLang="zh-CN" sz="2400"/>
              <a:t>Základ repertoáru českých prefixů představují prefixy sloves, a ty naprostou většinou vycházejí z předložek, resp. z pravděpodobného původního kontinua příslovce-předložky-předpony.</a:t>
            </a:r>
            <a:endParaRPr lang="cs-CZ" altLang="zh-CN" sz="2400"/>
          </a:p>
          <a:p>
            <a:endParaRPr lang="cs-CZ" altLang="zh-CN" sz="2400"/>
          </a:p>
          <a:p>
            <a:r>
              <a:rPr lang="cs-CZ" altLang="zh-CN" sz="2400"/>
              <a:t>Tento základ představují prefixy:</a:t>
            </a:r>
            <a:endParaRPr lang="cs-CZ" altLang="zh-CN" sz="2400"/>
          </a:p>
          <a:p>
            <a:r>
              <a:rPr lang="cs-CZ" altLang="zh-CN" sz="2000"/>
              <a:t>do-,na-,nad-,o-a-aob,od-,po-,pod-,pro-,pře-,před-,při-,roz-,s-a sou,u-,v-,vy-,vz-,z-,za-.</a:t>
            </a:r>
            <a:endParaRPr lang="cs-CZ" altLang="zh-CN" sz="2000"/>
          </a:p>
          <a:p>
            <a:endParaRPr lang="cs-CZ" altLang="zh-CN" sz="2000"/>
          </a:p>
          <a:p>
            <a:r>
              <a:rPr lang="cs-CZ" altLang="zh-CN" sz="2400"/>
              <a:t>V porovnání s repertoárem předložek vidíme, že podobu prefixu nemá </a:t>
            </a:r>
            <a:r>
              <a:rPr lang="cs-CZ" altLang="zh-CN" sz="2400" i="1"/>
              <a:t>k, </a:t>
            </a:r>
            <a:r>
              <a:rPr lang="cs-CZ" altLang="zh-CN" sz="2400"/>
              <a:t>naprotitomu předložkám neodpovídají roz-,vy-,vz-. Prefixy, ale ne slovesné, vznikly i z dalších předložek: bez-,mezi-,místo-. S předložkami nesouvisí prefixy pa-,pra-, prefix nagace ne- a prefix superativu nej-.</a:t>
            </a:r>
            <a:endParaRPr lang="cs-CZ" altLang="zh-CN" sz="2400"/>
          </a:p>
          <a:p>
            <a:endParaRPr lang="cs-CZ" altLang="zh-CN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zh-CN"/>
              <a:t>Sufixy</a:t>
            </a:r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cs-CZ" altLang="zh-CN"/>
              <a:t>Sufixů je mnohonásobně víc než prefixů. Svým postavením na konci grafického slova a tím, že jejich nedílnou součastí je i soubor ohýbacích koncovek, určují slovnědruhový a ohýbací charakter odvozeného slova. Poměrně úzký repertoár sufixů má odvozování sloves, bohatší je pro odvozování adjektiv, nejvíc je substantivních sufixů.</a:t>
            </a:r>
            <a:endParaRPr lang="cs-CZ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zh-CN"/>
              <a:t>Cirkumfixy</a:t>
            </a:r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cs-CZ" altLang="zh-CN"/>
              <a:t>Cirkumfixem nazýváme dvojčlenný odvozovací prestředek, jehož jedna část má postavení prefixu, druhá sufixu nebo volného morfu. O některých typech cirkumfixace se psalo jako o smíšeném tvoření.</a:t>
            </a:r>
            <a:endParaRPr lang="cs-CZ" altLang="zh-CN"/>
          </a:p>
          <a:p>
            <a:endParaRPr lang="cs-CZ" altLang="zh-CN"/>
          </a:p>
          <a:p>
            <a:r>
              <a:rPr lang="cs-CZ" altLang="zh-CN" sz="2400"/>
              <a:t>Diskontinuální afix, který se skládá ze dvou částí, z nichž jedna se připojuje před kmen a druhá za kmen: ná-měst-í, pod-pat-ek, vy-[sed-á]-va(t). </a:t>
            </a:r>
            <a:endParaRPr lang="cs-CZ" alt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zh-CN"/>
              <a:t>Afixoidy </a:t>
            </a:r>
            <a:endParaRPr lang="cs-CZ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cs-CZ" altLang="zh-CN"/>
              <a:t>O afixoidech píšeme důsledně jako o</a:t>
            </a:r>
            <a:r>
              <a:rPr lang="cs-CZ" altLang="zh-CN" b="1"/>
              <a:t> první</a:t>
            </a:r>
            <a:r>
              <a:rPr lang="en-US" altLang="zh-CN" b="1"/>
              <a:t>/</a:t>
            </a:r>
            <a:r>
              <a:rPr lang="cs-CZ" altLang="zh-CN" b="1"/>
              <a:t>druhé části složených slov</a:t>
            </a:r>
            <a:r>
              <a:rPr lang="cs-CZ" altLang="zh-CN"/>
              <a:t>, protože k jejich pojímání máme tuto zásadní námitku: je-li narko-prefixoid a -mánie sufixoid, nemělo by slovo </a:t>
            </a:r>
            <a:r>
              <a:rPr lang="cs-CZ" altLang="zh-CN" i="1"/>
              <a:t>narkománie </a:t>
            </a:r>
            <a:r>
              <a:rPr lang="cs-CZ" altLang="zh-CN"/>
              <a:t>žádký kořen, my však pokládáme za plauzibilnější shledávat v něm kořeny dva.</a:t>
            </a:r>
            <a:endParaRPr lang="cs-CZ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4720"/>
          </a:xfrm>
        </p:spPr>
        <p:txBody>
          <a:bodyPr/>
          <a:p>
            <a:r>
              <a:rPr lang="cs-CZ" altLang="zh-CN"/>
              <a:t>Sufix     -ácký</a:t>
            </a:r>
            <a:endParaRPr lang="cs-CZ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63720" y="1309370"/>
            <a:ext cx="6942455" cy="5208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0575" y="1802130"/>
            <a:ext cx="4001770" cy="3502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9740" y="993775"/>
            <a:ext cx="2831465" cy="348615"/>
          </a:xfrm>
        </p:spPr>
        <p:txBody>
          <a:bodyPr>
            <a:normAutofit fontScale="90000"/>
          </a:bodyPr>
          <a:p>
            <a:r>
              <a:rPr lang="cs-CZ" altLang="zh-CN" sz="2220"/>
              <a:t>rejstřík podob afixů</a:t>
            </a:r>
            <a:endParaRPr lang="cs-CZ" altLang="zh-CN" sz="222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7950" y="170815"/>
            <a:ext cx="4859655" cy="6478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85" y="1405890"/>
            <a:ext cx="3179445" cy="50145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FkOGM3MzU3MzU3YjdmYjE2OWY5MTI5OGY4MjJlZTk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2472</Words>
  <Application>WPS 演示</Application>
  <PresentationFormat>宽屏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Slovník afixů užívaných v češtině</vt:lpstr>
      <vt:lpstr>Autor: Josef Šimandl</vt:lpstr>
      <vt:lpstr>PowerPoint 演示文稿</vt:lpstr>
      <vt:lpstr>Prefixy</vt:lpstr>
      <vt:lpstr>Sufixy</vt:lpstr>
      <vt:lpstr>Cirkumfixy</vt:lpstr>
      <vt:lpstr>Afixoidy </vt:lpstr>
      <vt:lpstr>Sufix     -ácký</vt:lpstr>
      <vt:lpstr>rejstřík podob afixů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wuyuchi</dc:creator>
  <cp:lastModifiedBy>Kaminski</cp:lastModifiedBy>
  <cp:revision>10</cp:revision>
  <dcterms:created xsi:type="dcterms:W3CDTF">2023-08-09T12:44:00Z</dcterms:created>
  <dcterms:modified xsi:type="dcterms:W3CDTF">2024-01-10T11:54:13Z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