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BE53ABB-0FAD-4ADB-81BD-0E117407521F}" type="datetimeFigureOut">
              <a:rPr lang="en-IN" smtClean="0"/>
              <a:t>12-12-2023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07C5CFCE-97C0-4890-AAD0-EBFB5D3288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5502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3ABB-0FAD-4ADB-81BD-0E117407521F}" type="datetimeFigureOut">
              <a:rPr lang="en-IN" smtClean="0"/>
              <a:t>12-12-2023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CFCE-97C0-4890-AAD0-EBFB5D3288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9893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E53ABB-0FAD-4ADB-81BD-0E117407521F}" type="datetimeFigureOut">
              <a:rPr lang="en-IN" smtClean="0"/>
              <a:t>12-12-2023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7C5CFCE-97C0-4890-AAD0-EBFB5D3288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791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E53ABB-0FAD-4ADB-81BD-0E117407521F}" type="datetimeFigureOut">
              <a:rPr lang="en-IN" smtClean="0"/>
              <a:t>12-12-2023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7C5CFCE-97C0-4890-AAD0-EBFB5D32880D}" type="slidenum">
              <a:rPr lang="en-IN" smtClean="0"/>
              <a:t>‹#›</a:t>
            </a:fld>
            <a:endParaRPr lang="en-IN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23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E53ABB-0FAD-4ADB-81BD-0E117407521F}" type="datetimeFigureOut">
              <a:rPr lang="en-IN" smtClean="0"/>
              <a:t>12-12-2023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7C5CFCE-97C0-4890-AAD0-EBFB5D3288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4170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3ABB-0FAD-4ADB-81BD-0E117407521F}" type="datetimeFigureOut">
              <a:rPr lang="en-IN" smtClean="0"/>
              <a:t>12-12-2023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CFCE-97C0-4890-AAD0-EBFB5D3288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828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3ABB-0FAD-4ADB-81BD-0E117407521F}" type="datetimeFigureOut">
              <a:rPr lang="en-IN" smtClean="0"/>
              <a:t>12-12-2023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CFCE-97C0-4890-AAD0-EBFB5D3288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9504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3ABB-0FAD-4ADB-81BD-0E117407521F}" type="datetimeFigureOut">
              <a:rPr lang="en-IN" smtClean="0"/>
              <a:t>12-12-2023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CFCE-97C0-4890-AAD0-EBFB5D3288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2650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E53ABB-0FAD-4ADB-81BD-0E117407521F}" type="datetimeFigureOut">
              <a:rPr lang="en-IN" smtClean="0"/>
              <a:t>12-12-2023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7C5CFCE-97C0-4890-AAD0-EBFB5D3288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8752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3ABB-0FAD-4ADB-81BD-0E117407521F}" type="datetimeFigureOut">
              <a:rPr lang="en-IN" smtClean="0"/>
              <a:t>12-12-2023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CFCE-97C0-4890-AAD0-EBFB5D3288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6747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E53ABB-0FAD-4ADB-81BD-0E117407521F}" type="datetimeFigureOut">
              <a:rPr lang="en-IN" smtClean="0"/>
              <a:t>12-12-2023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7C5CFCE-97C0-4890-AAD0-EBFB5D3288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1833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3ABB-0FAD-4ADB-81BD-0E117407521F}" type="datetimeFigureOut">
              <a:rPr lang="en-IN" smtClean="0"/>
              <a:t>12-12-2023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CFCE-97C0-4890-AAD0-EBFB5D3288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8791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3ABB-0FAD-4ADB-81BD-0E117407521F}" type="datetimeFigureOut">
              <a:rPr lang="en-IN" smtClean="0"/>
              <a:t>12-12-2023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CFCE-97C0-4890-AAD0-EBFB5D3288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0159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3ABB-0FAD-4ADB-81BD-0E117407521F}" type="datetimeFigureOut">
              <a:rPr lang="en-IN" smtClean="0"/>
              <a:t>12-12-2023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CFCE-97C0-4890-AAD0-EBFB5D3288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0259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3ABB-0FAD-4ADB-81BD-0E117407521F}" type="datetimeFigureOut">
              <a:rPr lang="en-IN" smtClean="0"/>
              <a:t>12-12-2023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CFCE-97C0-4890-AAD0-EBFB5D3288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8498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3ABB-0FAD-4ADB-81BD-0E117407521F}" type="datetimeFigureOut">
              <a:rPr lang="en-IN" smtClean="0"/>
              <a:t>12-12-2023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CFCE-97C0-4890-AAD0-EBFB5D3288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9727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3ABB-0FAD-4ADB-81BD-0E117407521F}" type="datetimeFigureOut">
              <a:rPr lang="en-IN" smtClean="0"/>
              <a:t>12-12-2023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CFCE-97C0-4890-AAD0-EBFB5D3288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6683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53ABB-0FAD-4ADB-81BD-0E117407521F}" type="datetimeFigureOut">
              <a:rPr lang="en-IN" smtClean="0"/>
              <a:t>12-12-2023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5CFCE-97C0-4890-AAD0-EBFB5D3288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47459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jc.avcr.cz/miranda2/export/sitesavcr/ujc/sys/galerie-download/Kapitoly_z_koncepce_Akademickeho-slovniku-soucasne-cestiny_1-240.pdf" TargetMode="External"/><Relationship Id="rId2" Type="http://schemas.openxmlformats.org/officeDocument/2006/relationships/hyperlink" Target="https://slovnikcestiny.cz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693B3-4988-D0C7-791B-84DB8C189E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Akadem</a:t>
            </a:r>
            <a:r>
              <a:rPr lang="cs-CZ" dirty="0"/>
              <a:t>ický slovník současné češtiny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113D4D-B5FD-0DA2-48F7-3F9744BC92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Slovník </a:t>
            </a:r>
            <a:r>
              <a:rPr lang="cs-CZ" dirty="0" err="1"/>
              <a:t>internauta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F1250E-1D79-5681-188D-457B9BE6DC27}"/>
              </a:ext>
            </a:extLst>
          </p:cNvPr>
          <p:cNvSpPr txBox="1"/>
          <p:nvPr/>
        </p:nvSpPr>
        <p:spPr>
          <a:xfrm>
            <a:off x="1371600" y="3994835"/>
            <a:ext cx="2359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Ranjodh Singh Arora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5002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E5716-12BE-C7BB-4535-7CAE386F8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informace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A34C2-AE3D-5CEA-48A6-B893B4937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Jedná se o český výkladový slovník, která je k dispozici průběžně při svého zpracovávání veřejně. Hesla jsou uveřejňována on-line a tvoří se i počítačová aplikace.</a:t>
            </a:r>
          </a:p>
          <a:p>
            <a:endParaRPr lang="cs-CZ" dirty="0"/>
          </a:p>
          <a:p>
            <a:r>
              <a:rPr lang="cs-CZ" dirty="0"/>
              <a:t>Zároveň se v návaznosti na lexikografickou tradici připravuje knižní podoba, s prostorově úspornou, koncizní grafickou úpravou hesel.</a:t>
            </a:r>
          </a:p>
          <a:p>
            <a:endParaRPr lang="cs-CZ" dirty="0"/>
          </a:p>
          <a:p>
            <a:r>
              <a:rPr lang="cs-CZ" dirty="0"/>
              <a:t>Vzniká od roku 2012 jako kolektivní práce slovníkářů a jiných odborníků na Ústavu pro jazyk český na Akademie věd České republiky. </a:t>
            </a:r>
          </a:p>
          <a:p>
            <a:endParaRPr lang="cs-CZ" dirty="0"/>
          </a:p>
          <a:p>
            <a:r>
              <a:rPr lang="cs-CZ" dirty="0"/>
              <a:t>Slovník úzce navazuje na dlouholetou tradici tvorby všeobecných výkladových slovníků vznikajících v lexikografickém oddělení Ústavu pro jazyk český, kam patří dřívější </a:t>
            </a:r>
            <a:r>
              <a:rPr lang="cs-CZ" dirty="0" err="1"/>
              <a:t>PSjČ</a:t>
            </a:r>
            <a:r>
              <a:rPr lang="cs-CZ" dirty="0"/>
              <a:t> (1935–1957), </a:t>
            </a:r>
            <a:r>
              <a:rPr lang="cs-CZ" dirty="0" err="1"/>
              <a:t>SSjČ</a:t>
            </a:r>
            <a:r>
              <a:rPr lang="cs-CZ" dirty="0"/>
              <a:t> (1960–1971) a SSČ (1978-2003).</a:t>
            </a:r>
          </a:p>
          <a:p>
            <a:endParaRPr lang="cs-CZ" dirty="0"/>
          </a:p>
          <a:p>
            <a:r>
              <a:rPr lang="cs-CZ" dirty="0"/>
              <a:t>O</a:t>
            </a:r>
            <a:r>
              <a:rPr lang="en-IN" dirty="0"/>
              <a:t>d </a:t>
            </a:r>
            <a:r>
              <a:rPr lang="en-IN" dirty="0" err="1"/>
              <a:t>počátku</a:t>
            </a:r>
            <a:r>
              <a:rPr lang="en-IN" dirty="0"/>
              <a:t> </a:t>
            </a:r>
            <a:r>
              <a:rPr lang="cs-CZ" dirty="0"/>
              <a:t>je </a:t>
            </a:r>
            <a:r>
              <a:rPr lang="en-IN" dirty="0" err="1"/>
              <a:t>vytvářen</a:t>
            </a:r>
            <a:r>
              <a:rPr lang="en-IN" dirty="0"/>
              <a:t> a </a:t>
            </a:r>
            <a:r>
              <a:rPr lang="en-IN" dirty="0" err="1"/>
              <a:t>zpracováván</a:t>
            </a:r>
            <a:r>
              <a:rPr lang="en-IN" dirty="0"/>
              <a:t> </a:t>
            </a:r>
            <a:r>
              <a:rPr lang="en-IN" dirty="0" err="1"/>
              <a:t>prostřednictvím</a:t>
            </a:r>
            <a:r>
              <a:rPr lang="en-IN" dirty="0"/>
              <a:t> </a:t>
            </a:r>
            <a:r>
              <a:rPr lang="en-IN" dirty="0" err="1"/>
              <a:t>specializovaného</a:t>
            </a:r>
            <a:r>
              <a:rPr lang="en-IN" dirty="0"/>
              <a:t> </a:t>
            </a:r>
            <a:r>
              <a:rPr lang="en-IN" dirty="0" err="1"/>
              <a:t>lexikografického</a:t>
            </a:r>
            <a:r>
              <a:rPr lang="en-IN" dirty="0"/>
              <a:t> </a:t>
            </a:r>
            <a:r>
              <a:rPr lang="en-IN" dirty="0" err="1"/>
              <a:t>softwaru</a:t>
            </a:r>
            <a:r>
              <a:rPr lang="en-IN" dirty="0"/>
              <a:t> pro </a:t>
            </a:r>
            <a:r>
              <a:rPr lang="en-IN" dirty="0" err="1"/>
              <a:t>tvorbu</a:t>
            </a:r>
            <a:r>
              <a:rPr lang="en-IN" dirty="0"/>
              <a:t> </a:t>
            </a:r>
            <a:r>
              <a:rPr lang="en-IN" dirty="0" err="1"/>
              <a:t>slovníku</a:t>
            </a:r>
            <a:r>
              <a:rPr lang="en-IN" dirty="0"/>
              <a:t> (DWS Alexis).</a:t>
            </a:r>
            <a:r>
              <a:rPr lang="cs-CZ" dirty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69891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FE7C0-A601-0955-7FAF-84C75C8A5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BC43B-B452-B033-73AF-8FF3EEF31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dirty="0"/>
              <a:t>ASSČ je </a:t>
            </a:r>
            <a:r>
              <a:rPr lang="en-IN" dirty="0" err="1"/>
              <a:t>slovník</a:t>
            </a:r>
            <a:r>
              <a:rPr lang="en-IN" dirty="0"/>
              <a:t> </a:t>
            </a:r>
            <a:r>
              <a:rPr lang="en-IN" b="1" dirty="0" err="1"/>
              <a:t>středního</a:t>
            </a:r>
            <a:r>
              <a:rPr lang="en-IN" dirty="0"/>
              <a:t> </a:t>
            </a:r>
            <a:r>
              <a:rPr lang="en-IN" dirty="0" err="1"/>
              <a:t>rozsahu</a:t>
            </a:r>
            <a:r>
              <a:rPr lang="cs-CZ" dirty="0"/>
              <a:t> a </a:t>
            </a:r>
            <a:r>
              <a:rPr lang="en-IN" dirty="0" err="1"/>
              <a:t>podává</a:t>
            </a:r>
            <a:r>
              <a:rPr lang="en-IN" dirty="0"/>
              <a:t> </a:t>
            </a:r>
            <a:r>
              <a:rPr lang="cs-CZ" dirty="0"/>
              <a:t>se </a:t>
            </a:r>
            <a:r>
              <a:rPr lang="en-IN" dirty="0" err="1"/>
              <a:t>popis</a:t>
            </a:r>
            <a:r>
              <a:rPr lang="en-IN" dirty="0"/>
              <a:t> </a:t>
            </a:r>
            <a:r>
              <a:rPr lang="en-IN" dirty="0" err="1"/>
              <a:t>současné</a:t>
            </a:r>
            <a:r>
              <a:rPr lang="en-IN" dirty="0"/>
              <a:t> </a:t>
            </a:r>
            <a:r>
              <a:rPr lang="en-IN" dirty="0" err="1"/>
              <a:t>jazykové</a:t>
            </a:r>
            <a:r>
              <a:rPr lang="en-IN" dirty="0"/>
              <a:t> </a:t>
            </a:r>
            <a:r>
              <a:rPr lang="en-IN" dirty="0" err="1"/>
              <a:t>normy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Předpokládaný počet lexikálních jednotek je mezi 120 000 a 150 000.</a:t>
            </a:r>
          </a:p>
          <a:p>
            <a:endParaRPr lang="cs-CZ" dirty="0"/>
          </a:p>
          <a:p>
            <a:r>
              <a:rPr lang="en-IN" dirty="0" err="1"/>
              <a:t>Slovníková</a:t>
            </a:r>
            <a:r>
              <a:rPr lang="en-IN" dirty="0"/>
              <a:t> </a:t>
            </a:r>
            <a:r>
              <a:rPr lang="en-IN" dirty="0" err="1"/>
              <a:t>hesla</a:t>
            </a:r>
            <a:r>
              <a:rPr lang="en-IN" dirty="0"/>
              <a:t> </a:t>
            </a:r>
            <a:r>
              <a:rPr lang="en-IN" dirty="0" err="1"/>
              <a:t>budou</a:t>
            </a:r>
            <a:r>
              <a:rPr lang="en-IN" dirty="0"/>
              <a:t> </a:t>
            </a:r>
            <a:r>
              <a:rPr lang="en-IN" dirty="0" err="1"/>
              <a:t>uveřejňována</a:t>
            </a:r>
            <a:r>
              <a:rPr lang="en-IN" dirty="0"/>
              <a:t> </a:t>
            </a:r>
            <a:r>
              <a:rPr lang="en-IN" dirty="0" err="1"/>
              <a:t>postupně</a:t>
            </a:r>
            <a:r>
              <a:rPr lang="en-IN" dirty="0"/>
              <a:t> po </a:t>
            </a:r>
            <a:r>
              <a:rPr lang="en-IN" dirty="0" err="1"/>
              <a:t>abecedních</a:t>
            </a:r>
            <a:r>
              <a:rPr lang="en-IN" dirty="0"/>
              <a:t> </a:t>
            </a:r>
            <a:r>
              <a:rPr lang="en-IN" dirty="0" err="1"/>
              <a:t>úsecích</a:t>
            </a:r>
            <a:r>
              <a:rPr lang="en-IN" dirty="0"/>
              <a:t>. </a:t>
            </a:r>
            <a:r>
              <a:rPr lang="en-IN" dirty="0" err="1"/>
              <a:t>Aktuálně</a:t>
            </a:r>
            <a:r>
              <a:rPr lang="en-IN" dirty="0"/>
              <a:t> </a:t>
            </a:r>
            <a:r>
              <a:rPr lang="en-IN" dirty="0" err="1"/>
              <a:t>jsou</a:t>
            </a:r>
            <a:r>
              <a:rPr lang="en-IN" dirty="0"/>
              <a:t> </a:t>
            </a:r>
            <a:r>
              <a:rPr lang="en-IN" dirty="0" err="1"/>
              <a:t>zveřejněna</a:t>
            </a:r>
            <a:r>
              <a:rPr lang="en-IN" dirty="0"/>
              <a:t> </a:t>
            </a:r>
            <a:r>
              <a:rPr lang="en-IN" dirty="0" err="1"/>
              <a:t>hesla</a:t>
            </a:r>
            <a:r>
              <a:rPr lang="en-IN" dirty="0"/>
              <a:t> </a:t>
            </a:r>
            <a:r>
              <a:rPr lang="en-IN" dirty="0" err="1"/>
              <a:t>písmene</a:t>
            </a:r>
            <a:r>
              <a:rPr lang="en-IN" dirty="0"/>
              <a:t> A, B, C, Č, D, E, F a G.</a:t>
            </a:r>
            <a:endParaRPr lang="cs-CZ" dirty="0"/>
          </a:p>
          <a:p>
            <a:endParaRPr lang="cs-CZ" dirty="0"/>
          </a:p>
          <a:p>
            <a:r>
              <a:rPr lang="en-IN" dirty="0" err="1"/>
              <a:t>Oproti</a:t>
            </a:r>
            <a:r>
              <a:rPr lang="en-IN" dirty="0"/>
              <a:t> </a:t>
            </a:r>
            <a:r>
              <a:rPr lang="en-IN" dirty="0" err="1"/>
              <a:t>dřívějším</a:t>
            </a:r>
            <a:r>
              <a:rPr lang="en-IN" dirty="0"/>
              <a:t> </a:t>
            </a:r>
            <a:r>
              <a:rPr lang="en-IN" dirty="0" err="1"/>
              <a:t>všeobecným</a:t>
            </a:r>
            <a:r>
              <a:rPr lang="en-IN" dirty="0"/>
              <a:t> </a:t>
            </a:r>
            <a:r>
              <a:rPr lang="en-IN" dirty="0" err="1"/>
              <a:t>výkladovým</a:t>
            </a:r>
            <a:r>
              <a:rPr lang="en-IN" dirty="0"/>
              <a:t> </a:t>
            </a:r>
            <a:r>
              <a:rPr lang="en-IN" dirty="0" err="1"/>
              <a:t>slovníkům</a:t>
            </a:r>
            <a:r>
              <a:rPr lang="en-IN" dirty="0"/>
              <a:t> je v ASSČ </a:t>
            </a:r>
            <a:r>
              <a:rPr lang="en-IN" dirty="0" err="1"/>
              <a:t>výrazně</a:t>
            </a:r>
            <a:r>
              <a:rPr lang="en-IN" dirty="0"/>
              <a:t> </a:t>
            </a:r>
            <a:r>
              <a:rPr lang="en-IN" dirty="0" err="1"/>
              <a:t>omezeno</a:t>
            </a:r>
            <a:r>
              <a:rPr lang="en-IN" dirty="0"/>
              <a:t> </a:t>
            </a:r>
            <a:r>
              <a:rPr lang="en-IN" b="1" dirty="0" err="1"/>
              <a:t>hnízdování</a:t>
            </a:r>
            <a:r>
              <a:rPr lang="en-IN" dirty="0"/>
              <a:t>, </a:t>
            </a:r>
            <a:r>
              <a:rPr lang="en-IN" dirty="0" err="1"/>
              <a:t>podává</a:t>
            </a:r>
            <a:r>
              <a:rPr lang="en-IN" dirty="0"/>
              <a:t> se </a:t>
            </a:r>
            <a:r>
              <a:rPr lang="en-IN" dirty="0" err="1"/>
              <a:t>rozšířený</a:t>
            </a:r>
            <a:r>
              <a:rPr lang="en-IN" dirty="0"/>
              <a:t> </a:t>
            </a:r>
            <a:r>
              <a:rPr lang="en-IN" b="1" dirty="0" err="1"/>
              <a:t>gramatický</a:t>
            </a:r>
            <a:r>
              <a:rPr lang="en-IN" b="1" dirty="0"/>
              <a:t> </a:t>
            </a:r>
            <a:r>
              <a:rPr lang="en-IN" b="1" dirty="0" err="1"/>
              <a:t>popis</a:t>
            </a:r>
            <a:r>
              <a:rPr lang="en-IN" dirty="0"/>
              <a:t>, </a:t>
            </a:r>
            <a:r>
              <a:rPr lang="en-IN" dirty="0" err="1"/>
              <a:t>podrobněji</a:t>
            </a:r>
            <a:r>
              <a:rPr lang="en-IN" dirty="0"/>
              <a:t> se </a:t>
            </a:r>
            <a:r>
              <a:rPr lang="en-IN" dirty="0" err="1"/>
              <a:t>zpracovávají</a:t>
            </a:r>
            <a:r>
              <a:rPr lang="en-IN" dirty="0"/>
              <a:t> </a:t>
            </a:r>
            <a:r>
              <a:rPr lang="en-IN" dirty="0" err="1"/>
              <a:t>ustálená</a:t>
            </a:r>
            <a:r>
              <a:rPr lang="en-IN" dirty="0"/>
              <a:t> </a:t>
            </a:r>
            <a:r>
              <a:rPr lang="en-IN" dirty="0" err="1"/>
              <a:t>slovní</a:t>
            </a:r>
            <a:r>
              <a:rPr lang="en-IN" dirty="0"/>
              <a:t> </a:t>
            </a:r>
            <a:r>
              <a:rPr lang="en-IN" dirty="0" err="1"/>
              <a:t>spojení</a:t>
            </a:r>
            <a:r>
              <a:rPr lang="en-IN" dirty="0"/>
              <a:t> a v </a:t>
            </a:r>
            <a:r>
              <a:rPr lang="en-IN" dirty="0" err="1"/>
              <a:t>dokladové</a:t>
            </a:r>
            <a:r>
              <a:rPr lang="en-IN" dirty="0"/>
              <a:t> </a:t>
            </a:r>
            <a:r>
              <a:rPr lang="en-IN" dirty="0" err="1"/>
              <a:t>části</a:t>
            </a:r>
            <a:r>
              <a:rPr lang="en-IN" dirty="0"/>
              <a:t> </a:t>
            </a:r>
            <a:r>
              <a:rPr lang="en-IN" dirty="0" err="1"/>
              <a:t>hesla</a:t>
            </a:r>
            <a:r>
              <a:rPr lang="en-IN" dirty="0"/>
              <a:t> se </a:t>
            </a:r>
            <a:r>
              <a:rPr lang="en-IN" dirty="0" err="1"/>
              <a:t>detailněji</a:t>
            </a:r>
            <a:r>
              <a:rPr lang="en-IN" dirty="0"/>
              <a:t> </a:t>
            </a:r>
            <a:r>
              <a:rPr lang="en-IN" dirty="0" err="1"/>
              <a:t>ilustrují</a:t>
            </a:r>
            <a:r>
              <a:rPr lang="en-IN" dirty="0"/>
              <a:t> </a:t>
            </a:r>
            <a:r>
              <a:rPr lang="en-IN" b="1" dirty="0" err="1"/>
              <a:t>gramatické</a:t>
            </a:r>
            <a:r>
              <a:rPr lang="en-IN" b="1" dirty="0"/>
              <a:t> a </a:t>
            </a:r>
            <a:r>
              <a:rPr lang="en-IN" b="1" dirty="0" err="1"/>
              <a:t>stylistické</a:t>
            </a:r>
            <a:r>
              <a:rPr lang="en-IN" b="1" dirty="0"/>
              <a:t> </a:t>
            </a:r>
            <a:r>
              <a:rPr lang="en-IN" dirty="0" err="1"/>
              <a:t>vlastnosti</a:t>
            </a:r>
            <a:r>
              <a:rPr lang="en-IN" dirty="0"/>
              <a:t> </a:t>
            </a:r>
            <a:r>
              <a:rPr lang="en-IN" dirty="0" err="1"/>
              <a:t>slova</a:t>
            </a:r>
            <a:r>
              <a:rPr lang="en-IN" dirty="0"/>
              <a:t> a </a:t>
            </a:r>
            <a:r>
              <a:rPr lang="en-IN" dirty="0" err="1"/>
              <a:t>jeho</a:t>
            </a:r>
            <a:r>
              <a:rPr lang="en-IN" dirty="0"/>
              <a:t> </a:t>
            </a:r>
            <a:r>
              <a:rPr lang="en-IN" dirty="0" err="1"/>
              <a:t>typické</a:t>
            </a:r>
            <a:r>
              <a:rPr lang="en-IN" dirty="0"/>
              <a:t> </a:t>
            </a:r>
            <a:r>
              <a:rPr lang="en-IN" dirty="0" err="1"/>
              <a:t>užití</a:t>
            </a:r>
            <a:r>
              <a:rPr lang="en-IN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4725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47F4B-F8E8-5889-4FAC-1FDFB0A5B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Autoři a Redaktoři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CF33F-51DD-A95E-3ECC-547AA1547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Slovník má 36 různých autorů.</a:t>
            </a:r>
          </a:p>
          <a:p>
            <a:endParaRPr lang="cs-CZ" dirty="0"/>
          </a:p>
          <a:p>
            <a:r>
              <a:rPr lang="cs-CZ" dirty="0"/>
              <a:t>Redakční týmy hesel jednotlivých předem uveřejněných písmen jsou také jiné.</a:t>
            </a:r>
          </a:p>
          <a:p>
            <a:endParaRPr lang="cs-CZ" dirty="0"/>
          </a:p>
          <a:p>
            <a:r>
              <a:rPr lang="cs-CZ" dirty="0"/>
              <a:t>Kapitoly z koncepce slovníku jsou také k dispozici veřejně.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0003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979D6-93C4-2031-5E8A-C1E595D92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Ukázky</a:t>
            </a:r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DC0214-8FE4-49DD-B75A-072D07AFA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897"/>
            <a:ext cx="6687474" cy="4766393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B79E63-6CB8-4BF2-AC05-1A1777C8FA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8124" y="158582"/>
            <a:ext cx="6863816" cy="1293027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B89D93-0D4B-CDED-EE3C-7AB6A193E8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7474" y="1676897"/>
            <a:ext cx="5831279" cy="476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273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F76B8-2991-2FAE-6250-EEECF9A41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610C1-C44A-31C2-4095-0662FD5EB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0" i="1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Akademický</a:t>
            </a:r>
            <a:r>
              <a:rPr lang="en-IN" b="0" i="1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N" b="0" i="1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slovník</a:t>
            </a:r>
            <a:r>
              <a:rPr lang="en-IN" b="0" i="1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N" b="0" i="1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současné</a:t>
            </a:r>
            <a:r>
              <a:rPr lang="en-IN" b="0" i="1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N" b="0" i="1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češtiny</a:t>
            </a:r>
            <a:r>
              <a:rPr lang="en-IN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 [online] (2017–2023). Praha: </a:t>
            </a:r>
            <a:r>
              <a:rPr lang="en-IN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Ústav</a:t>
            </a:r>
            <a:r>
              <a:rPr lang="en-IN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pro </a:t>
            </a:r>
            <a:r>
              <a:rPr lang="en-IN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jazyk</a:t>
            </a:r>
            <a:r>
              <a:rPr lang="en-IN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N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český</a:t>
            </a:r>
            <a:r>
              <a:rPr lang="en-IN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AV ČR, v. v. </a:t>
            </a:r>
            <a:r>
              <a:rPr lang="en-IN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i</a:t>
            </a:r>
            <a:r>
              <a:rPr lang="en-IN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. Cit. 12. 12. 2023. </a:t>
            </a:r>
            <a:r>
              <a:rPr lang="en-IN" b="0" i="0" u="sng" dirty="0">
                <a:solidFill>
                  <a:srgbClr val="FFFFFF"/>
                </a:solidFill>
                <a:effectLst/>
                <a:latin typeface="Open Sans" panose="020B0606030504020204" pitchFamily="34" charset="0"/>
                <a:hlinkClick r:id="rId2"/>
              </a:rPr>
              <a:t>&lt;https://slovnikcestiny.cz&gt;</a:t>
            </a:r>
            <a:endParaRPr lang="cs-CZ" b="0" i="0" u="sng" dirty="0">
              <a:solidFill>
                <a:srgbClr val="FFFFFF"/>
              </a:solidFill>
              <a:effectLst/>
              <a:latin typeface="Open Sans" panose="020B0606030504020204" pitchFamily="34" charset="0"/>
            </a:endParaRPr>
          </a:p>
          <a:p>
            <a:endParaRPr lang="cs-CZ" u="sng" dirty="0">
              <a:solidFill>
                <a:srgbClr val="FFFFFF"/>
              </a:solidFill>
              <a:latin typeface="Open Sans" panose="020B0606030504020204" pitchFamily="34" charset="0"/>
            </a:endParaRPr>
          </a:p>
          <a:p>
            <a:r>
              <a:rPr lang="en-IN" i="1" dirty="0" err="1"/>
              <a:t>Kapitoly</a:t>
            </a:r>
            <a:r>
              <a:rPr lang="en-IN" i="1" dirty="0"/>
              <a:t> z </a:t>
            </a:r>
            <a:r>
              <a:rPr lang="en-IN" i="1" dirty="0" err="1"/>
              <a:t>koncepce</a:t>
            </a:r>
            <a:r>
              <a:rPr lang="en-IN" i="1" dirty="0"/>
              <a:t> </a:t>
            </a:r>
            <a:r>
              <a:rPr lang="en-IN" i="1" dirty="0" err="1"/>
              <a:t>Akademického</a:t>
            </a:r>
            <a:r>
              <a:rPr lang="en-IN" i="1" dirty="0"/>
              <a:t> </a:t>
            </a:r>
            <a:r>
              <a:rPr lang="en-IN" i="1" dirty="0" err="1"/>
              <a:t>slovníku</a:t>
            </a:r>
            <a:r>
              <a:rPr lang="en-IN" i="1" dirty="0"/>
              <a:t> </a:t>
            </a:r>
            <a:r>
              <a:rPr lang="en-IN" i="1" dirty="0" err="1"/>
              <a:t>současné</a:t>
            </a:r>
            <a:r>
              <a:rPr lang="en-IN" i="1" dirty="0"/>
              <a:t> </a:t>
            </a:r>
            <a:r>
              <a:rPr lang="en-IN" i="1" dirty="0" err="1"/>
              <a:t>češtiny</a:t>
            </a:r>
            <a:r>
              <a:rPr lang="cs-CZ" i="1" dirty="0"/>
              <a:t> </a:t>
            </a:r>
            <a:r>
              <a:rPr lang="cs-CZ" dirty="0"/>
              <a:t>Praha 2016 </a:t>
            </a:r>
            <a:r>
              <a:rPr lang="cs-CZ" i="1" dirty="0"/>
              <a:t>&lt;</a:t>
            </a:r>
            <a:r>
              <a:rPr lang="cs-CZ" i="1" dirty="0">
                <a:hlinkClick r:id="rId3"/>
              </a:rPr>
              <a:t>https://ujc.avcr.cz/miranda2/export/</a:t>
            </a:r>
            <a:r>
              <a:rPr lang="cs-CZ" i="1" dirty="0" err="1">
                <a:hlinkClick r:id="rId3"/>
              </a:rPr>
              <a:t>sitesavcr</a:t>
            </a:r>
            <a:r>
              <a:rPr lang="cs-CZ" i="1" dirty="0">
                <a:hlinkClick r:id="rId3"/>
              </a:rPr>
              <a:t>/</a:t>
            </a:r>
            <a:r>
              <a:rPr lang="cs-CZ" i="1" dirty="0" err="1">
                <a:hlinkClick r:id="rId3"/>
              </a:rPr>
              <a:t>ujc</a:t>
            </a:r>
            <a:r>
              <a:rPr lang="cs-CZ" i="1" dirty="0">
                <a:hlinkClick r:id="rId3"/>
              </a:rPr>
              <a:t>/</a:t>
            </a:r>
            <a:r>
              <a:rPr lang="cs-CZ" i="1" dirty="0" err="1">
                <a:hlinkClick r:id="rId3"/>
              </a:rPr>
              <a:t>sys</a:t>
            </a:r>
            <a:r>
              <a:rPr lang="cs-CZ" i="1" dirty="0">
                <a:hlinkClick r:id="rId3"/>
              </a:rPr>
              <a:t>/galerie-</a:t>
            </a:r>
            <a:r>
              <a:rPr lang="cs-CZ" i="1" dirty="0" err="1">
                <a:hlinkClick r:id="rId3"/>
              </a:rPr>
              <a:t>download</a:t>
            </a:r>
            <a:r>
              <a:rPr lang="cs-CZ" i="1" dirty="0">
                <a:hlinkClick r:id="rId3"/>
              </a:rPr>
              <a:t>/Kapitoly_z_koncepce_Akademickeho-slovniku-soucasne-cestiny_1-240.pdf</a:t>
            </a:r>
            <a:r>
              <a:rPr lang="cs-CZ" i="1" dirty="0"/>
              <a:t>&gt;</a:t>
            </a:r>
            <a:endParaRPr lang="en-IN" i="1" dirty="0"/>
          </a:p>
        </p:txBody>
      </p:sp>
    </p:spTree>
    <p:extLst>
      <p:ext uri="{BB962C8B-B14F-4D97-AF65-F5344CB8AC3E}">
        <p14:creationId xmlns:p14="http://schemas.microsoft.com/office/powerpoint/2010/main" val="152249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627E86-AFB0-68FF-C0FA-C8E91A2C9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3288498"/>
            <a:ext cx="8610600" cy="1293028"/>
          </a:xfrm>
        </p:spPr>
        <p:txBody>
          <a:bodyPr/>
          <a:lstStyle/>
          <a:p>
            <a:r>
              <a:rPr lang="cs-CZ" dirty="0"/>
              <a:t>Děkuju za pozornost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56913023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152</TotalTime>
  <Words>350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Open Sans</vt:lpstr>
      <vt:lpstr>Vapor Trail</vt:lpstr>
      <vt:lpstr>Akademický slovník současné češtiny</vt:lpstr>
      <vt:lpstr>Základní informace</vt:lpstr>
      <vt:lpstr>Obsah</vt:lpstr>
      <vt:lpstr>Autoři a Redaktoři</vt:lpstr>
      <vt:lpstr>Ukázky</vt:lpstr>
      <vt:lpstr>zdroje</vt:lpstr>
      <vt:lpstr>Děkuju za pozornost</vt:lpstr>
    </vt:vector>
  </TitlesOfParts>
  <Company>Czech University of Life Sciences Prague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Akademický slovník současné češtiny</dc:title>
  <dc:creator>Arora Ranjodh Singh</dc:creator>
  <cp:lastModifiedBy>Arora Ranjodh Singh</cp:lastModifiedBy>
  <cp:revision>2</cp:revision>
  <dcterms:created xsi:type="dcterms:W3CDTF">2023-12-12T14:35:07Z</dcterms:created>
  <dcterms:modified xsi:type="dcterms:W3CDTF">2023-12-12T17:08:12Z</dcterms:modified>
</cp:coreProperties>
</file>