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66" r:id="rId4"/>
    <p:sldId id="259" r:id="rId5"/>
    <p:sldId id="257" r:id="rId6"/>
    <p:sldId id="267" r:id="rId7"/>
    <p:sldId id="263" r:id="rId8"/>
    <p:sldId id="265" r:id="rId9"/>
    <p:sldId id="264" r:id="rId10"/>
    <p:sldId id="262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579"/>
    <a:srgbClr val="2683C6"/>
    <a:srgbClr val="9B2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73" autoAdjust="0"/>
  </p:normalViewPr>
  <p:slideViewPr>
    <p:cSldViewPr snapToGrid="0">
      <p:cViewPr varScale="1">
        <p:scale>
          <a:sx n="61" d="100"/>
          <a:sy n="61" d="100"/>
        </p:scale>
        <p:origin x="8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28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72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6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17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9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3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02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9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69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F4B7F1-E396-43B0-A119-DDD54460AB2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A15E4DF-F292-481F-863E-D9A6A992947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0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83579"/>
                </a:solidFill>
              </a:rPr>
              <a:t>Slovník české frazeologie a idiomatiky</a:t>
            </a:r>
            <a:endParaRPr lang="ru-RU" b="1" dirty="0">
              <a:solidFill>
                <a:srgbClr val="08357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7280" y="4634296"/>
            <a:ext cx="10058400" cy="1143000"/>
          </a:xfrm>
        </p:spPr>
        <p:txBody>
          <a:bodyPr>
            <a:normAutofit/>
          </a:bodyPr>
          <a:lstStyle/>
          <a:p>
            <a:r>
              <a:rPr lang="nn-NO" dirty="0"/>
              <a:t>autor: F. Čermák, </a:t>
            </a:r>
            <a:r>
              <a:rPr lang="nn-NO" dirty="0" smtClean="0"/>
              <a:t>kolektiv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7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803" y="826955"/>
            <a:ext cx="16773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dirty="0">
                <a:solidFill>
                  <a:srgbClr val="083579"/>
                </a:solidFill>
              </a:rPr>
              <a:t>Zdroje</a:t>
            </a:r>
            <a:endParaRPr lang="ru-RU" sz="4400" b="1" dirty="0">
              <a:solidFill>
                <a:srgbClr val="08357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2969" y="1110734"/>
            <a:ext cx="515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https://leda.cz/Titul-detailni-info.php?i=679#fulldesc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2969" y="1734208"/>
            <a:ext cx="790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https://www.databazeknih.cz/serie/slovnik-ceske-frazeologie-a-idiomatiky-5443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2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16166" y="2701159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rgbClr val="083579"/>
                </a:solidFill>
              </a:rPr>
              <a:t>DĚKUJI </a:t>
            </a:r>
            <a:r>
              <a:rPr lang="cs-CZ" sz="4400" b="1" dirty="0" smtClean="0">
                <a:solidFill>
                  <a:srgbClr val="083579"/>
                </a:solidFill>
              </a:rPr>
              <a:t>ZA </a:t>
            </a:r>
            <a:r>
              <a:rPr lang="cs-CZ" sz="4400" b="1" dirty="0">
                <a:solidFill>
                  <a:srgbClr val="083579"/>
                </a:solidFill>
              </a:rPr>
              <a:t>POZORNOST</a:t>
            </a:r>
          </a:p>
        </p:txBody>
      </p:sp>
    </p:spTree>
    <p:extLst>
      <p:ext uri="{BB962C8B-B14F-4D97-AF65-F5344CB8AC3E}">
        <p14:creationId xmlns:p14="http://schemas.microsoft.com/office/powerpoint/2010/main" val="37839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556" y="2663848"/>
            <a:ext cx="6585388" cy="35034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0104" y="683172"/>
            <a:ext cx="10672599" cy="1682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83579"/>
                </a:solidFill>
              </a:rPr>
              <a:t>Frazeologie a idiomatika </a:t>
            </a:r>
            <a:r>
              <a:rPr lang="cs-CZ" sz="2400" dirty="0"/>
              <a:t>je oblast v jazyce zahrnující </a:t>
            </a:r>
            <a:r>
              <a:rPr lang="cs-CZ" sz="2400" u="sng" dirty="0"/>
              <a:t>frazémy a idiomy </a:t>
            </a:r>
            <a:r>
              <a:rPr lang="cs-CZ" sz="2400" dirty="0"/>
              <a:t>a také disciplína, která tyto jazykové útvary studuje. </a:t>
            </a:r>
            <a:endParaRPr lang="cs-CZ" sz="2400" dirty="0" smtClean="0"/>
          </a:p>
          <a:p>
            <a:r>
              <a:rPr lang="cs-CZ" sz="2800" b="1" dirty="0" smtClean="0">
                <a:solidFill>
                  <a:srgbClr val="083579"/>
                </a:solidFill>
              </a:rPr>
              <a:t>Frazémy </a:t>
            </a:r>
            <a:r>
              <a:rPr lang="cs-CZ" sz="2800" b="1" dirty="0">
                <a:solidFill>
                  <a:srgbClr val="083579"/>
                </a:solidFill>
              </a:rPr>
              <a:t>a idiomy </a:t>
            </a:r>
            <a:r>
              <a:rPr lang="cs-CZ" sz="2400" dirty="0"/>
              <a:t>pak jsou anomální kombinace jazykových jednotek odlišné od pravidelného </a:t>
            </a:r>
            <a:r>
              <a:rPr lang="cs-CZ" sz="2400" dirty="0" smtClean="0"/>
              <a:t>jazyka.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637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24551" y="1040524"/>
            <a:ext cx="68737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83579"/>
                </a:solidFill>
              </a:rPr>
              <a:t>Slovník české frazeologie a idiomatiky (SČFI) </a:t>
            </a:r>
            <a:r>
              <a:rPr lang="cs-CZ" sz="2800" dirty="0"/>
              <a:t>zachycuje zjistitelný stav české idiomatiky a frazeologie současné doby. Obsahuje </a:t>
            </a:r>
            <a:r>
              <a:rPr lang="cs-CZ" sz="2800" dirty="0" smtClean="0"/>
              <a:t>soubor </a:t>
            </a:r>
            <a:r>
              <a:rPr lang="cs-CZ" sz="2800" dirty="0"/>
              <a:t>ustálených víceslovných </a:t>
            </a:r>
            <a:r>
              <a:rPr lang="cs-CZ" sz="2800" dirty="0" smtClean="0"/>
              <a:t>pojmenování, věnuje pozornost </a:t>
            </a:r>
            <a:r>
              <a:rPr lang="cs-CZ" sz="2800" dirty="0"/>
              <a:t>i běžně užívaným výrazům mluveného jazyka, </a:t>
            </a:r>
            <a:r>
              <a:rPr lang="cs-CZ" sz="2800" u="sng" dirty="0"/>
              <a:t>spisovným i </a:t>
            </a:r>
            <a:r>
              <a:rPr lang="cs-CZ" sz="2800" u="sng" dirty="0" smtClean="0"/>
              <a:t>nespisovným</a:t>
            </a:r>
            <a:r>
              <a:rPr lang="cs-CZ" sz="2800" dirty="0"/>
              <a:t>.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13433" y="397446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083579"/>
                </a:solidFill>
              </a:rPr>
              <a:t>1.</a:t>
            </a:r>
            <a:r>
              <a:rPr lang="cs-CZ" sz="3200" b="1" dirty="0" smtClean="0">
                <a:solidFill>
                  <a:srgbClr val="083579"/>
                </a:solidFill>
              </a:rPr>
              <a:t>Přirovnání</a:t>
            </a:r>
            <a:endParaRPr lang="cs-CZ" sz="3200" b="1" dirty="0">
              <a:solidFill>
                <a:srgbClr val="083579"/>
              </a:solidFill>
            </a:endParaRPr>
          </a:p>
          <a:p>
            <a:r>
              <a:rPr lang="ru-RU" sz="3200" b="1" dirty="0" smtClean="0">
                <a:solidFill>
                  <a:srgbClr val="083579"/>
                </a:solidFill>
              </a:rPr>
              <a:t>2.</a:t>
            </a:r>
            <a:r>
              <a:rPr lang="cs-CZ" sz="3200" b="1" dirty="0" smtClean="0">
                <a:solidFill>
                  <a:srgbClr val="083579"/>
                </a:solidFill>
              </a:rPr>
              <a:t>Výrazy </a:t>
            </a:r>
            <a:r>
              <a:rPr lang="cs-CZ" sz="3200" b="1" dirty="0">
                <a:solidFill>
                  <a:srgbClr val="083579"/>
                </a:solidFill>
              </a:rPr>
              <a:t>neslovesné</a:t>
            </a:r>
          </a:p>
          <a:p>
            <a:r>
              <a:rPr lang="ru-RU" sz="3200" b="1" dirty="0" smtClean="0">
                <a:solidFill>
                  <a:srgbClr val="083579"/>
                </a:solidFill>
              </a:rPr>
              <a:t>3.</a:t>
            </a:r>
            <a:r>
              <a:rPr lang="cs-CZ" sz="3200" b="1" dirty="0" smtClean="0">
                <a:solidFill>
                  <a:srgbClr val="083579"/>
                </a:solidFill>
              </a:rPr>
              <a:t>Výrazy </a:t>
            </a:r>
            <a:r>
              <a:rPr lang="cs-CZ" sz="3200" b="1" dirty="0">
                <a:solidFill>
                  <a:srgbClr val="083579"/>
                </a:solidFill>
              </a:rPr>
              <a:t>slovesné </a:t>
            </a:r>
          </a:p>
          <a:p>
            <a:r>
              <a:rPr lang="ru-RU" sz="3200" b="1" dirty="0" smtClean="0">
                <a:solidFill>
                  <a:srgbClr val="083579"/>
                </a:solidFill>
              </a:rPr>
              <a:t>4.</a:t>
            </a:r>
            <a:r>
              <a:rPr lang="cs-CZ" sz="3200" b="1" dirty="0" smtClean="0">
                <a:solidFill>
                  <a:srgbClr val="083579"/>
                </a:solidFill>
              </a:rPr>
              <a:t>Výrazy </a:t>
            </a:r>
            <a:r>
              <a:rPr lang="cs-CZ" sz="3200" b="1" dirty="0">
                <a:solidFill>
                  <a:srgbClr val="083579"/>
                </a:solidFill>
              </a:rPr>
              <a:t>větné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977" y="434018"/>
            <a:ext cx="4566300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57" y="1041544"/>
            <a:ext cx="3229632" cy="463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87334" y="1862389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 smtClean="0"/>
              <a:t>Onomaziologický </a:t>
            </a:r>
            <a:r>
              <a:rPr lang="cs-CZ" sz="2800" dirty="0"/>
              <a:t>slovník </a:t>
            </a:r>
            <a:r>
              <a:rPr lang="cs-CZ" sz="2800" dirty="0" smtClean="0"/>
              <a:t>doplňuje </a:t>
            </a:r>
            <a:r>
              <a:rPr lang="cs-CZ" sz="2800" dirty="0"/>
              <a:t>a sjednocuje dříve vydané čtyři díly </a:t>
            </a:r>
            <a:r>
              <a:rPr lang="cs-CZ" sz="2800" u="sng" dirty="0"/>
              <a:t>Slovníku české frazeologie a idiomatiky</a:t>
            </a:r>
            <a:r>
              <a:rPr lang="cs-CZ" sz="2800" dirty="0"/>
              <a:t>. </a:t>
            </a:r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smtClean="0"/>
              <a:t>Tento </a:t>
            </a:r>
            <a:r>
              <a:rPr lang="cs-CZ" sz="2800" dirty="0"/>
              <a:t>slovník, který je onomaziologický a je vlastně tezaurem české frazeologie, </a:t>
            </a:r>
            <a:r>
              <a:rPr lang="cs-CZ" sz="2800" dirty="0" smtClean="0"/>
              <a:t>vychází </a:t>
            </a:r>
            <a:r>
              <a:rPr lang="cs-CZ" sz="2800" dirty="0"/>
              <a:t>od významu hesel a způsob hledání tedy </a:t>
            </a:r>
            <a:r>
              <a:rPr lang="cs-CZ" sz="2800" dirty="0" smtClean="0"/>
              <a:t>převrací. </a:t>
            </a:r>
            <a:r>
              <a:rPr lang="cs-CZ" sz="2800" dirty="0"/>
              <a:t>Podle zvoleného konkrétního významu uvádí všechna hesla pro něj </a:t>
            </a:r>
            <a:r>
              <a:rPr lang="cs-CZ" sz="2800" dirty="0" smtClean="0"/>
              <a:t>relevantní</a:t>
            </a:r>
            <a:r>
              <a:rPr lang="cs-CZ" sz="2800" dirty="0"/>
              <a:t>.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92380" y="749156"/>
            <a:ext cx="4485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83579"/>
                </a:solidFill>
              </a:rPr>
              <a:t>Onomaziologický slovník </a:t>
            </a:r>
            <a:endParaRPr lang="ru-RU" sz="3200" b="1" dirty="0">
              <a:solidFill>
                <a:srgbClr val="0835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2" y="590672"/>
            <a:ext cx="3975896" cy="561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981903" y="979842"/>
            <a:ext cx="66320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Slovník, jedinečný i v mezinárodním kontextu, představuje ve svých jednotně zpracovaných, tematicky specializovaných, ale vzájemně propojených svazcích </a:t>
            </a:r>
            <a:r>
              <a:rPr lang="cs-CZ" sz="2800" b="1" dirty="0" smtClean="0">
                <a:solidFill>
                  <a:srgbClr val="083579"/>
                </a:solidFill>
              </a:rPr>
              <a:t>abecedně </a:t>
            </a:r>
            <a:r>
              <a:rPr lang="cs-CZ" sz="2800" b="1" dirty="0">
                <a:solidFill>
                  <a:srgbClr val="083579"/>
                </a:solidFill>
              </a:rPr>
              <a:t>řazenou heslovou část a věcný rejstřík</a:t>
            </a:r>
            <a:r>
              <a:rPr lang="cs-CZ" sz="2400" dirty="0" smtClean="0"/>
              <a:t>.</a:t>
            </a:r>
          </a:p>
          <a:p>
            <a:endParaRPr lang="cs-CZ" sz="2800" dirty="0" smtClean="0"/>
          </a:p>
          <a:p>
            <a:r>
              <a:rPr lang="cs-CZ" sz="2800" dirty="0" smtClean="0"/>
              <a:t> </a:t>
            </a:r>
            <a:r>
              <a:rPr lang="cs-CZ" sz="2800" dirty="0"/>
              <a:t>Hesla, jejichž výběr se </a:t>
            </a:r>
            <a:r>
              <a:rPr lang="cs-CZ" sz="2800" dirty="0" smtClean="0"/>
              <a:t>opírá </a:t>
            </a:r>
            <a:r>
              <a:rPr lang="cs-CZ" sz="2800" dirty="0"/>
              <a:t>o korpusová data, </a:t>
            </a:r>
            <a:r>
              <a:rPr lang="cs-CZ" sz="2800" dirty="0" smtClean="0"/>
              <a:t>komplexní </a:t>
            </a:r>
            <a:r>
              <a:rPr lang="cs-CZ" sz="2800" dirty="0"/>
              <a:t>informace o dnešním úzu frazémů včetně synonymie, cizojazyčných ekvivalentů ap.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935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02620" y="1204649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dirty="0">
                <a:solidFill>
                  <a:srgbClr val="083579"/>
                </a:solidFill>
              </a:rPr>
              <a:t>H</a:t>
            </a:r>
            <a:r>
              <a:rPr lang="cs-CZ" sz="2800" b="1" dirty="0" smtClean="0">
                <a:solidFill>
                  <a:srgbClr val="083579"/>
                </a:solidFill>
              </a:rPr>
              <a:t>esla </a:t>
            </a:r>
            <a:r>
              <a:rPr lang="cs-CZ" sz="2800" b="1" dirty="0">
                <a:solidFill>
                  <a:srgbClr val="083579"/>
                </a:solidFill>
              </a:rPr>
              <a:t>slovníku jsou 3 typu:</a:t>
            </a:r>
          </a:p>
          <a:p>
            <a:r>
              <a:rPr lang="cs-CZ" sz="2800" dirty="0"/>
              <a:t>Výkladový hesla se dělí na </a:t>
            </a:r>
            <a:r>
              <a:rPr lang="cs-CZ" sz="2800" dirty="0">
                <a:solidFill>
                  <a:srgbClr val="083579"/>
                </a:solidFill>
              </a:rPr>
              <a:t>vlastní(plná)</a:t>
            </a:r>
            <a:r>
              <a:rPr lang="cs-CZ" sz="2800" dirty="0"/>
              <a:t>, která jsou frekventovaná a mají v popisu všechny charakteristiky , a</a:t>
            </a:r>
            <a:r>
              <a:rPr lang="cs-CZ" sz="2800" dirty="0">
                <a:solidFill>
                  <a:srgbClr val="083579"/>
                </a:solidFill>
              </a:rPr>
              <a:t> redukovaná (výkladová) </a:t>
            </a:r>
            <a:r>
              <a:rPr lang="cs-CZ" sz="2800" dirty="0"/>
              <a:t>hesla, kterým např. chybí stylová a gramatická charakteristik, popís intonace, cizojazyčné ekvivalenty atd. Jsou takto zpracována kvůli nižší frekvenci </a:t>
            </a:r>
          </a:p>
          <a:p>
            <a:r>
              <a:rPr lang="cs-CZ" sz="2800" dirty="0"/>
              <a:t>Třetí typ je </a:t>
            </a:r>
            <a:r>
              <a:rPr lang="cs-CZ" sz="2800" dirty="0" smtClean="0">
                <a:solidFill>
                  <a:srgbClr val="083579"/>
                </a:solidFill>
              </a:rPr>
              <a:t>odkazový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8" y="1204649"/>
            <a:ext cx="4372304" cy="437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2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23" y="84082"/>
            <a:ext cx="10166087" cy="70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9" y="235615"/>
            <a:ext cx="4785463" cy="6212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48" y="235614"/>
            <a:ext cx="5343602" cy="621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13" y="220084"/>
            <a:ext cx="4758564" cy="62917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04" y="1156137"/>
            <a:ext cx="499956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1500</TotalTime>
  <Words>266</Words>
  <Application>Microsoft Office PowerPoint</Application>
  <PresentationFormat>Широкоэкранный</PresentationFormat>
  <Paragraphs>23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Ретро</vt:lpstr>
      <vt:lpstr>Slovník české frazeologie a idiomatiky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Slovník české frazeologie a idiomatiky</dc:title>
  <dc:creator>user</dc:creator>
  <cp:lastModifiedBy>user</cp:lastModifiedBy>
  <cp:revision>18</cp:revision>
  <dcterms:created xsi:type="dcterms:W3CDTF">2023-12-18T21:18:29Z</dcterms:created>
  <dcterms:modified xsi:type="dcterms:W3CDTF">2023-12-19T22:19:20Z</dcterms:modified>
</cp:coreProperties>
</file>