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6" r:id="rId6"/>
    <p:sldId id="272" r:id="rId7"/>
    <p:sldId id="275" r:id="rId8"/>
    <p:sldId id="277" r:id="rId9"/>
    <p:sldId id="27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8"/>
    <a:srgbClr val="B782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D028CD-723E-4FF3-8985-F1CBA4C01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37AFA3-985A-4D89-B5E5-07423B21B156}"/>
              </a:ext>
            </a:extLst>
          </p:cNvPr>
          <p:cNvSpPr/>
          <p:nvPr userDrawn="1"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8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7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7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4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3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1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74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8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0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6581C7-E1D4-46AF-BC80-9ED9123B0D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5E52-305B-40B5-B0C8-2E701E7EDB1F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EFF8-34B1-4727-9724-E780F97AF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C78A52F-9064-490D-9C2F-4EBA4260242A}"/>
              </a:ext>
            </a:extLst>
          </p:cNvPr>
          <p:cNvSpPr/>
          <p:nvPr userDrawn="1"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4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jc.avcr.cz/sd/publikace/knizni/lexikologie-odd-publikace/lexikologie-slovniky/novy-akademicky-slovnik-cizich-slov.html" TargetMode="External"/><Relationship Id="rId2" Type="http://schemas.openxmlformats.org/officeDocument/2006/relationships/hyperlink" Target="https://ujc.avcr.cz/sd/publikace/knizni/lexikologie-odd-publikace/lexikologie-slovniky/akademicky-slovnik-cizich-slov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926" y="2900360"/>
            <a:ext cx="8340437" cy="1339130"/>
          </a:xfrm>
        </p:spPr>
        <p:txBody>
          <a:bodyPr>
            <a:noAutofit/>
          </a:bodyPr>
          <a:lstStyle/>
          <a:p>
            <a:r>
              <a:rPr lang="cs-CZ" sz="5400" b="1" i="1" dirty="0" smtClean="0">
                <a:solidFill>
                  <a:srgbClr val="002060"/>
                </a:solidFill>
                <a:latin typeface="Book Antiqua" pitchFamily="18" charset="0"/>
              </a:rPr>
              <a:t>A</a:t>
            </a:r>
            <a:r>
              <a:rPr lang="en-US" sz="5400" b="1" i="1" dirty="0" err="1" smtClean="0">
                <a:solidFill>
                  <a:srgbClr val="002060"/>
                </a:solidFill>
                <a:latin typeface="Book Antiqua" pitchFamily="18" charset="0"/>
              </a:rPr>
              <a:t>kademický</a:t>
            </a:r>
            <a:r>
              <a:rPr lang="en-US" sz="5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Book Antiqua" pitchFamily="18" charset="0"/>
              </a:rPr>
              <a:t>slovník</a:t>
            </a:r>
            <a:r>
              <a:rPr lang="en-US" sz="5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Book Antiqua" pitchFamily="18" charset="0"/>
              </a:rPr>
              <a:t>cizích</a:t>
            </a:r>
            <a:r>
              <a:rPr lang="en-US" sz="5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Book Antiqua" pitchFamily="18" charset="0"/>
              </a:rPr>
              <a:t>slov</a:t>
            </a:r>
            <a:endParaRPr lang="ru-RU" sz="5400" b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5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Zdroje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>
                <a:hlinkClick r:id="rId2"/>
              </a:rPr>
              <a:t>https://ujc.avcr.cz/sd/publikace/knizni/lexikologie-odd-publikace/lexikologie-slovniky/akademicky-slovnik-cizich-slov.html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ujc.avcr.cz/sd/publikace/knizni/lexikologie-odd-publikace/lexikologie-slovniky/novy-akademicky-slovnik-cizich-slov.html</a:t>
            </a:r>
            <a:endParaRPr lang="cs-CZ" dirty="0" smtClean="0"/>
          </a:p>
          <a:p>
            <a:r>
              <a:rPr lang="en-US" dirty="0" err="1" smtClean="0">
                <a:solidFill>
                  <a:srgbClr val="002060"/>
                </a:solidFill>
              </a:rPr>
              <a:t>Akademický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slovník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cizích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slov</a:t>
            </a:r>
            <a:r>
              <a:rPr lang="cs-CZ" dirty="0" smtClean="0">
                <a:solidFill>
                  <a:srgbClr val="002060"/>
                </a:solidFill>
              </a:rPr>
              <a:t>. Praha, 1997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265112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943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5184" y="620278"/>
            <a:ext cx="5697395" cy="56973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07728" y="744970"/>
            <a:ext cx="5181600" cy="55588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Akademický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cizích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je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v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české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odborné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literatuře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nejrozsáhlejším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lexikografickým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zpracováním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Byl vydán v roce 1995.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Dílo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je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výsledkem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práce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zkušeného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kolektivu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lexikografů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Ústavu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pro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jazyk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český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Akademie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věd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České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republiky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k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olektiv 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autorů pod vedením Věry Petráčkové a Jiřího 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Krause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a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opírá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se o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mnohamilionový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archiv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lexikálních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dokladů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 </a:t>
            </a: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Jednota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tlumočníků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překladatelů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ocenila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Akademický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cizích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 v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roce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1996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hlavní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cenou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roku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943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5184" y="620278"/>
            <a:ext cx="5697395" cy="56973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07727" y="706582"/>
            <a:ext cx="5493327" cy="61514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obsahuje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široké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spektrum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zásoby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odborné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běžné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výrazy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slova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frekventovaná</a:t>
            </a:r>
            <a:r>
              <a:rPr lang="cs-CZ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knižní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hovorová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slangová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U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jednotlivých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hesel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je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uváděna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spisovná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výslovnost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základní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etymologická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informace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tvaroslovné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údaje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stylové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zařazení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typické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kontextové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použití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výrazů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Zvláštní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pozornost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je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věnována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rovněž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původu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 V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porovnání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s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dosud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vyšlými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slovníky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podobného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zaměření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zachycuje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předkládaný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Akademický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dynamiku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ve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vývoji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a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při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obohacování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české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zásoby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posuny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v 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stylistickém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hodnocení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přejatých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jejich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významové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změny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943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5184" y="620278"/>
            <a:ext cx="5697395" cy="56973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14655" y="443346"/>
            <a:ext cx="5541818" cy="61514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entury Gothic" pitchFamily="34" charset="0"/>
              </a:rPr>
              <a:t>Má</a:t>
            </a:r>
            <a:r>
              <a:rPr lang="cs-CZ" sz="22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entury Gothic" pitchFamily="34" charset="0"/>
              </a:rPr>
              <a:t>835 stranek.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obsahuje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více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než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100 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000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významů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dnes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užívaných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slovních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spojení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zkratek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značek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cizího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původu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endParaRPr lang="cs-CZ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Přináší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komplexní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poučení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o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pravopisu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výslovnosti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původu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slovnědruhové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tvaroslovné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charakteristice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, o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stylovém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zařazení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a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kontextovém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použití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přejatých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v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češtině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cs-CZ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Abecední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doplňuje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speciální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příloha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Stručný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přehled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jazyků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entury Gothic" pitchFamily="34" charset="0"/>
              </a:rPr>
              <a:t>světa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1205_2142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4756" r="7747" b="14933"/>
          <a:stretch>
            <a:fillRect/>
          </a:stretch>
        </p:blipFill>
        <p:spPr>
          <a:xfrm rot="10800000">
            <a:off x="221673" y="1205344"/>
            <a:ext cx="11790217" cy="4822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1205_214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297" t="5462" b="4502"/>
          <a:stretch>
            <a:fillRect/>
          </a:stretch>
        </p:blipFill>
        <p:spPr>
          <a:xfrm rot="5400000">
            <a:off x="2771221" y="-873147"/>
            <a:ext cx="6511017" cy="8617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31205_214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444" t="31887" r="25000" b="13924"/>
          <a:stretch>
            <a:fillRect/>
          </a:stretch>
        </p:blipFill>
        <p:spPr>
          <a:xfrm>
            <a:off x="2105890" y="665018"/>
            <a:ext cx="7924708" cy="5500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31205_2150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022" t="18479" r="40417" b="23891"/>
          <a:stretch>
            <a:fillRect/>
          </a:stretch>
        </p:blipFill>
        <p:spPr>
          <a:xfrm rot="16200000">
            <a:off x="3781405" y="-1740064"/>
            <a:ext cx="4686009" cy="10125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3173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621" y="523296"/>
            <a:ext cx="5766668" cy="57666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10745" y="651164"/>
            <a:ext cx="5687291" cy="62068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Nový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akademický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cizích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navazuje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na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výsledky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dlouhodobého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výzkumu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a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zpracování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české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slovní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zásoby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soustředěného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v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lexikografickém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oddělení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Ústavu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pro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jazyk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český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Akademie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věd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České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republiky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Rozšiřuje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a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aktualizuje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materiál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předchozího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Akademického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slovníku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cizích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cs-CZ" sz="3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sz="3200" b="1" dirty="0" smtClean="0">
                <a:solidFill>
                  <a:srgbClr val="002060"/>
                </a:solidFill>
                <a:latin typeface="Century Gothic" pitchFamily="34" charset="0"/>
              </a:rPr>
              <a:t>Byl vydán v roce 2005.</a:t>
            </a: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Nový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akademický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slovník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cizích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 se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odlišuje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od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svého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předchůdce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zařazením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asi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dvou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tisíc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nových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slov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a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významů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z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různých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tematických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oblastí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a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stylových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vrstev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většině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případů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tu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jde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o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nové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výrazy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které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se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šíří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prostřednictvím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tradičních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elektronických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médií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např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geonika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nanotechnologie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liposukce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sampler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roaming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tablet,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komunitární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pentekostální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remasterovaný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apod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.). </a:t>
            </a:r>
            <a:endParaRPr lang="cs-CZ" sz="3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cs-CZ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149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Akademický slovník cizích slov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Zdroje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36</cp:revision>
  <dcterms:created xsi:type="dcterms:W3CDTF">2021-04-14T06:32:25Z</dcterms:created>
  <dcterms:modified xsi:type="dcterms:W3CDTF">2023-12-05T21:20:37Z</dcterms:modified>
</cp:coreProperties>
</file>