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55db666a05535255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55db666a05535255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55db666a05535255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55db666a05535255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55db666a0553525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55db666a0553525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55db666a0553525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55db666a05535255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55db666a05535255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55db666a05535255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55db666a05535255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55db666a05535255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chemeClr val="accent1"/>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20" name="Google Shape;20;p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atický obrázek s popiskem">
  <p:cSld name="Panoramatický obrázek s popiskem">
    <p:spTree>
      <p:nvGrpSpPr>
        <p:cNvPr id="74" name="Shape 74"/>
        <p:cNvGrpSpPr/>
        <p:nvPr/>
      </p:nvGrpSpPr>
      <p:grpSpPr>
        <a:xfrm>
          <a:off x="0" y="0"/>
          <a:ext cx="0" cy="0"/>
          <a:chOff x="0" y="0"/>
          <a:chExt cx="0" cy="0"/>
        </a:xfrm>
      </p:grpSpPr>
      <p:sp>
        <p:nvSpPr>
          <p:cNvPr id="75" name="Google Shape;75;p11"/>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sp>
      <p:sp>
        <p:nvSpPr>
          <p:cNvPr id="77" name="Google Shape;77;p11"/>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8" name="Google Shape;78;p1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ázev a popisek">
  <p:cSld name="Název a popisek">
    <p:spTree>
      <p:nvGrpSpPr>
        <p:cNvPr id="81" name="Shape 81"/>
        <p:cNvGrpSpPr/>
        <p:nvPr/>
      </p:nvGrpSpPr>
      <p:grpSpPr>
        <a:xfrm>
          <a:off x="0" y="0"/>
          <a:ext cx="0" cy="0"/>
          <a:chOff x="0" y="0"/>
          <a:chExt cx="0" cy="0"/>
        </a:xfrm>
      </p:grpSpPr>
      <p:sp>
        <p:nvSpPr>
          <p:cNvPr id="82" name="Google Shape;82;p12"/>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4" name="Google Shape;84;p1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ce s popiskem">
  <p:cSld name="Citace s popiskem">
    <p:spTree>
      <p:nvGrpSpPr>
        <p:cNvPr id="87" name="Shape 87"/>
        <p:cNvGrpSpPr/>
        <p:nvPr/>
      </p:nvGrpSpPr>
      <p:grpSpPr>
        <a:xfrm>
          <a:off x="0" y="0"/>
          <a:ext cx="0" cy="0"/>
          <a:chOff x="0" y="0"/>
          <a:chExt cx="0" cy="0"/>
        </a:xfrm>
      </p:grpSpPr>
      <p:sp>
        <p:nvSpPr>
          <p:cNvPr id="88" name="Google Shape;88;p13"/>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 type="body"/>
          </p:nvPr>
        </p:nvSpPr>
        <p:spPr>
          <a:xfrm>
            <a:off x="1930400" y="3771174"/>
            <a:ext cx="7385828"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0" name="Google Shape;90;p13"/>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1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
        <p:nvSpPr>
          <p:cNvPr id="94" name="Google Shape;94;p13"/>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cs-CZ" sz="12200" u="none" cap="none" strike="noStrike">
                <a:solidFill>
                  <a:schemeClr val="accent1"/>
                </a:solidFill>
                <a:latin typeface="Arial"/>
                <a:ea typeface="Arial"/>
                <a:cs typeface="Arial"/>
                <a:sym typeface="Arial"/>
              </a:rPr>
              <a:t>“</a:t>
            </a:r>
            <a:endParaRPr/>
          </a:p>
        </p:txBody>
      </p:sp>
      <p:sp>
        <p:nvSpPr>
          <p:cNvPr id="95" name="Google Shape;95;p13"/>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cs-CZ" sz="122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menovka">
  <p:cSld name="Jmenovka">
    <p:spTree>
      <p:nvGrpSpPr>
        <p:cNvPr id="96" name="Shape 96"/>
        <p:cNvGrpSpPr/>
        <p:nvPr/>
      </p:nvGrpSpPr>
      <p:grpSpPr>
        <a:xfrm>
          <a:off x="0" y="0"/>
          <a:ext cx="0" cy="0"/>
          <a:chOff x="0" y="0"/>
          <a:chExt cx="0" cy="0"/>
        </a:xfrm>
      </p:grpSpPr>
      <p:sp>
        <p:nvSpPr>
          <p:cNvPr id="97" name="Google Shape;97;p14"/>
          <p:cNvSpPr txBox="1"/>
          <p:nvPr>
            <p:ph type="title"/>
          </p:nvPr>
        </p:nvSpPr>
        <p:spPr>
          <a:xfrm>
            <a:off x="1154954" y="3124201"/>
            <a:ext cx="8825659"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99" name="Google Shape;99;p1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loupce">
  <p:cSld name="3 sloupce">
    <p:spTree>
      <p:nvGrpSpPr>
        <p:cNvPr id="102" name="Shape 102"/>
        <p:cNvGrpSpPr/>
        <p:nvPr/>
      </p:nvGrpSpPr>
      <p:grpSpPr>
        <a:xfrm>
          <a:off x="0" y="0"/>
          <a:ext cx="0" cy="0"/>
          <a:chOff x="0" y="0"/>
          <a:chExt cx="0" cy="0"/>
        </a:xfrm>
      </p:grpSpPr>
      <p:sp>
        <p:nvSpPr>
          <p:cNvPr id="103" name="Google Shape;103;p1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5"/>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5" name="Google Shape;105;p15"/>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6" name="Google Shape;106;p15"/>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7" name="Google Shape;107;p15"/>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8" name="Google Shape;108;p15"/>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15"/>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0" name="Google Shape;110;p15"/>
          <p:cNvCxnSpPr/>
          <p:nvPr/>
        </p:nvCxnSpPr>
        <p:spPr>
          <a:xfrm>
            <a:off x="3726142" y="2133600"/>
            <a:ext cx="0" cy="3962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111" name="Google Shape;111;p15"/>
          <p:cNvCxnSpPr/>
          <p:nvPr/>
        </p:nvCxnSpPr>
        <p:spPr>
          <a:xfrm>
            <a:off x="6962227" y="2133600"/>
            <a:ext cx="0" cy="3966882"/>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112" name="Google Shape;112;p1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loupce s obrázky">
  <p:cSld name="3 sloupce s obrázky">
    <p:spTree>
      <p:nvGrpSpPr>
        <p:cNvPr id="115" name="Shape 115"/>
        <p:cNvGrpSpPr/>
        <p:nvPr/>
      </p:nvGrpSpPr>
      <p:grpSpPr>
        <a:xfrm>
          <a:off x="0" y="0"/>
          <a:ext cx="0" cy="0"/>
          <a:chOff x="0" y="0"/>
          <a:chExt cx="0" cy="0"/>
        </a:xfrm>
      </p:grpSpPr>
      <p:sp>
        <p:nvSpPr>
          <p:cNvPr id="116" name="Google Shape;116;p1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6"/>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8" name="Google Shape;118;p16"/>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9" name="Google Shape;119;p16"/>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16"/>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1" name="Google Shape;121;p16"/>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2" name="Google Shape;122;p16"/>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3" name="Google Shape;123;p16"/>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4" name="Google Shape;124;p16"/>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5" name="Google Shape;125;p16"/>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26" name="Google Shape;126;p16"/>
          <p:cNvCxnSpPr/>
          <p:nvPr/>
        </p:nvCxnSpPr>
        <p:spPr>
          <a:xfrm>
            <a:off x="3726142" y="2133600"/>
            <a:ext cx="0" cy="3962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127" name="Google Shape;127;p16"/>
          <p:cNvCxnSpPr/>
          <p:nvPr/>
        </p:nvCxnSpPr>
        <p:spPr>
          <a:xfrm>
            <a:off x="6962227" y="2133600"/>
            <a:ext cx="0" cy="3966882"/>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128" name="Google Shape;128;p1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131" name="Shape 131"/>
        <p:cNvGrpSpPr/>
        <p:nvPr/>
      </p:nvGrpSpPr>
      <p:grpSpPr>
        <a:xfrm>
          <a:off x="0" y="0"/>
          <a:ext cx="0" cy="0"/>
          <a:chOff x="0" y="0"/>
          <a:chExt cx="0" cy="0"/>
        </a:xfrm>
      </p:grpSpPr>
      <p:sp>
        <p:nvSpPr>
          <p:cNvPr id="132" name="Google Shape;132;p1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7"/>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137" name="Shape 137"/>
        <p:cNvGrpSpPr/>
        <p:nvPr/>
      </p:nvGrpSpPr>
      <p:grpSpPr>
        <a:xfrm>
          <a:off x="0" y="0"/>
          <a:ext cx="0" cy="0"/>
          <a:chOff x="0" y="0"/>
          <a:chExt cx="0" cy="0"/>
        </a:xfrm>
      </p:grpSpPr>
      <p:sp>
        <p:nvSpPr>
          <p:cNvPr id="138" name="Google Shape;138;p18"/>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8"/>
          <p:cNvSpPr txBox="1"/>
          <p:nvPr>
            <p:ph idx="1" type="body"/>
          </p:nvPr>
        </p:nvSpPr>
        <p:spPr>
          <a:xfrm rot="5400000">
            <a:off x="1679576"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6" name="Google Shape;26;p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29" name="Shape 29"/>
        <p:cNvGrpSpPr/>
        <p:nvPr/>
      </p:nvGrpSpPr>
      <p:grpSpPr>
        <a:xfrm>
          <a:off x="0" y="0"/>
          <a:ext cx="0" cy="0"/>
          <a:chOff x="0" y="0"/>
          <a:chExt cx="0" cy="0"/>
        </a:xfrm>
      </p:grpSpPr>
      <p:sp>
        <p:nvSpPr>
          <p:cNvPr id="30" name="Google Shape;30;p4"/>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32" name="Google Shape;32;p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5" name="Shape 35"/>
        <p:cNvGrpSpPr/>
        <p:nvPr/>
      </p:nvGrpSpPr>
      <p:grpSpPr>
        <a:xfrm>
          <a:off x="0" y="0"/>
          <a:ext cx="0" cy="0"/>
          <a:chOff x="0" y="0"/>
          <a:chExt cx="0" cy="0"/>
        </a:xfrm>
      </p:grpSpPr>
      <p:sp>
        <p:nvSpPr>
          <p:cNvPr id="36" name="Google Shape;36;p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8" name="Google Shape;38;p5"/>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9" name="Google Shape;39;p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42" name="Shape 42"/>
        <p:cNvGrpSpPr/>
        <p:nvPr/>
      </p:nvGrpSpPr>
      <p:grpSpPr>
        <a:xfrm>
          <a:off x="0" y="0"/>
          <a:ext cx="0" cy="0"/>
          <a:chOff x="0" y="0"/>
          <a:chExt cx="0" cy="0"/>
        </a:xfrm>
      </p:grpSpPr>
      <p:sp>
        <p:nvSpPr>
          <p:cNvPr id="43" name="Google Shape;43;p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5" name="Google Shape;45;p6"/>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6" name="Google Shape;46;p6"/>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7" name="Google Shape;47;p6"/>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8" name="Google Shape;48;p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51" name="Shape 51"/>
        <p:cNvGrpSpPr/>
        <p:nvPr/>
      </p:nvGrpSpPr>
      <p:grpSpPr>
        <a:xfrm>
          <a:off x="0" y="0"/>
          <a:ext cx="0" cy="0"/>
          <a:chOff x="0" y="0"/>
          <a:chExt cx="0" cy="0"/>
        </a:xfrm>
      </p:grpSpPr>
      <p:sp>
        <p:nvSpPr>
          <p:cNvPr id="52" name="Google Shape;52;p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56" name="Shape 56"/>
        <p:cNvGrpSpPr/>
        <p:nvPr/>
      </p:nvGrpSpPr>
      <p:grpSpPr>
        <a:xfrm>
          <a:off x="0" y="0"/>
          <a:ext cx="0" cy="0"/>
          <a:chOff x="0" y="0"/>
          <a:chExt cx="0" cy="0"/>
        </a:xfrm>
      </p:grpSpPr>
      <p:sp>
        <p:nvSpPr>
          <p:cNvPr id="57" name="Google Shape;57;p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1154954"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3" name="Google Shape;63;p9"/>
          <p:cNvSpPr txBox="1"/>
          <p:nvPr>
            <p:ph idx="2" type="body"/>
          </p:nvPr>
        </p:nvSpPr>
        <p:spPr>
          <a:xfrm>
            <a:off x="1154954"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4" name="Google Shape;64;p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70" name="Google Shape;70;p10"/>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1" name="Google Shape;71;p1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2.xml"/><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2.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7" name="Google Shape;7;p1"/>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Google Shape;8;p1"/>
          <p:cNvSpPr/>
          <p:nvPr/>
        </p:nvSpPr>
        <p:spPr>
          <a:xfrm>
            <a:off x="8609012" y="1676400"/>
            <a:ext cx="2819400" cy="2819400"/>
          </a:xfrm>
          <a:prstGeom prst="ellipse">
            <a:avLst/>
          </a:prstGeom>
          <a:gradFill>
            <a:gsLst>
              <a:gs pos="0">
                <a:srgbClr val="FAC867">
                  <a:alpha val="6666"/>
                </a:srgbClr>
              </a:gs>
              <a:gs pos="36000">
                <a:srgbClr val="FAC867">
                  <a:alpha val="5882"/>
                </a:srgbClr>
              </a:gs>
              <a:gs pos="69000">
                <a:srgbClr val="FAC867">
                  <a:alpha val="0"/>
                </a:srgbClr>
              </a:gs>
              <a:gs pos="100000">
                <a:srgbClr val="FAC86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 name="Google Shape;9;p1"/>
          <p:cNvPicPr preferRelativeResize="0"/>
          <p:nvPr/>
        </p:nvPicPr>
        <p:blipFill rotWithShape="1">
          <a:blip r:embed="rId4">
            <a:alphaModFix/>
          </a:blip>
          <a:srcRect b="0" l="0" r="0" t="28713"/>
          <a:stretch/>
        </p:blipFill>
        <p:spPr>
          <a:xfrm>
            <a:off x="8000197" y="0"/>
            <a:ext cx="1603387" cy="1143000"/>
          </a:xfrm>
          <a:prstGeom prst="rect">
            <a:avLst/>
          </a:prstGeom>
          <a:noFill/>
          <a:ln>
            <a:noFill/>
          </a:ln>
        </p:spPr>
      </p:pic>
      <p:pic>
        <p:nvPicPr>
          <p:cNvPr id="10" name="Google Shape;10;p1"/>
          <p:cNvPicPr preferRelativeResize="0"/>
          <p:nvPr/>
        </p:nvPicPr>
        <p:blipFill rotWithShape="1">
          <a:blip r:embed="rId5">
            <a:alphaModFix/>
          </a:blip>
          <a:srcRect b="24199" l="0" r="0" t="0"/>
          <a:stretch/>
        </p:blipFill>
        <p:spPr>
          <a:xfrm>
            <a:off x="8609012" y="6092866"/>
            <a:ext cx="993734" cy="765134"/>
          </a:xfrm>
          <a:prstGeom prst="rect">
            <a:avLst/>
          </a:prstGeom>
          <a:noFill/>
          <a:ln>
            <a:noFill/>
          </a:ln>
        </p:spPr>
      </p:pic>
      <p:sp>
        <p:nvSpPr>
          <p:cNvPr id="11" name="Google Shape;11;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chemeClr val="accent1"/>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chemeClr val="accent1"/>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chemeClr val="accent1"/>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chemeClr val="accent1"/>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Google Shape;14;p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6" name="Shape 146"/>
        <p:cNvGrpSpPr/>
        <p:nvPr/>
      </p:nvGrpSpPr>
      <p:grpSpPr>
        <a:xfrm>
          <a:off x="0" y="0"/>
          <a:ext cx="0" cy="0"/>
          <a:chOff x="0" y="0"/>
          <a:chExt cx="0" cy="0"/>
        </a:xfrm>
      </p:grpSpPr>
      <p:sp>
        <p:nvSpPr>
          <p:cNvPr id="147" name="Google Shape;147;p19"/>
          <p:cNvSpPr txBox="1"/>
          <p:nvPr>
            <p:ph type="ctrTitle"/>
          </p:nvPr>
        </p:nvSpPr>
        <p:spPr>
          <a:xfrm>
            <a:off x="766850" y="752100"/>
            <a:ext cx="7288800" cy="5353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2"/>
              </a:buClr>
              <a:buSzPts val="4000"/>
              <a:buFont typeface="Batang"/>
              <a:buNone/>
            </a:pPr>
            <a:r>
              <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rPr lang="cs-CZ" sz="3500">
                <a:latin typeface="Batang"/>
                <a:ea typeface="Batang"/>
                <a:cs typeface="Batang"/>
                <a:sym typeface="Batang"/>
              </a:rPr>
              <a:t>Lexikologie ZS 2023</a:t>
            </a:r>
            <a:endParaRPr sz="3500">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t/>
            </a:r>
            <a:endParaRPr sz="3500">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rPr lang="cs-CZ" sz="4600">
                <a:solidFill>
                  <a:srgbClr val="FAC867"/>
                </a:solidFill>
                <a:latin typeface="Batang"/>
                <a:ea typeface="Batang"/>
                <a:cs typeface="Batang"/>
                <a:sym typeface="Batang"/>
              </a:rPr>
              <a:t>Tezaurus jazyka českého</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rPr lang="cs-CZ" sz="4600">
                <a:solidFill>
                  <a:srgbClr val="FAC867"/>
                </a:solidFill>
                <a:latin typeface="Batang"/>
                <a:ea typeface="Batang"/>
                <a:cs typeface="Batang"/>
                <a:sym typeface="Batang"/>
              </a:rPr>
              <a:t>slovník českých slov</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t/>
            </a:r>
            <a:endParaRPr sz="4000">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t/>
            </a:r>
            <a:endParaRPr sz="4000">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t/>
            </a:r>
            <a:endParaRPr sz="4000">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rPr lang="cs-CZ" sz="3500">
                <a:latin typeface="Batang"/>
                <a:ea typeface="Batang"/>
                <a:cs typeface="Batang"/>
                <a:sym typeface="Batang"/>
              </a:rPr>
              <a:t>Lim, Soo </a:t>
            </a:r>
            <a:endParaRPr sz="3500">
              <a:latin typeface="Batang"/>
              <a:ea typeface="Batang"/>
              <a:cs typeface="Batang"/>
              <a:sym typeface="Batang"/>
            </a:endParaRPr>
          </a:p>
          <a:p>
            <a:pPr indent="0" lvl="0" marL="0" rtl="0" algn="l">
              <a:lnSpc>
                <a:spcPct val="90000"/>
              </a:lnSpc>
              <a:spcBef>
                <a:spcPts val="0"/>
              </a:spcBef>
              <a:spcAft>
                <a:spcPts val="0"/>
              </a:spcAft>
              <a:buClr>
                <a:schemeClr val="dk1"/>
              </a:buClr>
              <a:buSzPts val="1100"/>
              <a:buFont typeface="Arial"/>
              <a:buNone/>
            </a:pPr>
            <a:r>
              <a:rPr lang="cs-CZ" sz="3500">
                <a:latin typeface="Batang"/>
                <a:ea typeface="Batang"/>
                <a:cs typeface="Batang"/>
                <a:sym typeface="Batang"/>
              </a:rPr>
              <a:t>Bohemistika pro cizince	</a:t>
            </a:r>
            <a:endParaRPr sz="3500">
              <a:latin typeface="Batang"/>
              <a:ea typeface="Batang"/>
              <a:cs typeface="Batang"/>
              <a:sym typeface="Batang"/>
            </a:endParaRPr>
          </a:p>
        </p:txBody>
      </p:sp>
      <p:pic>
        <p:nvPicPr>
          <p:cNvPr id="148" name="Google Shape;148;p19"/>
          <p:cNvPicPr preferRelativeResize="0"/>
          <p:nvPr/>
        </p:nvPicPr>
        <p:blipFill rotWithShape="1">
          <a:blip r:embed="rId3">
            <a:alphaModFix/>
          </a:blip>
          <a:srcRect b="0" l="1773" r="9559" t="0"/>
          <a:stretch/>
        </p:blipFill>
        <p:spPr>
          <a:xfrm>
            <a:off x="8284674" y="752063"/>
            <a:ext cx="3168726" cy="5353874"/>
          </a:xfrm>
          <a:prstGeom prst="rect">
            <a:avLst/>
          </a:prstGeom>
          <a:noFill/>
          <a:ln>
            <a:noFill/>
          </a:ln>
        </p:spPr>
      </p:pic>
      <p:sp>
        <p:nvSpPr>
          <p:cNvPr id="149" name="Google Shape;149;p1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7" name="Shape 197"/>
        <p:cNvGrpSpPr/>
        <p:nvPr/>
      </p:nvGrpSpPr>
      <p:grpSpPr>
        <a:xfrm>
          <a:off x="0" y="0"/>
          <a:ext cx="0" cy="0"/>
          <a:chOff x="0" y="0"/>
          <a:chExt cx="0" cy="0"/>
        </a:xfrm>
      </p:grpSpPr>
      <p:sp>
        <p:nvSpPr>
          <p:cNvPr id="198" name="Google Shape;198;p28"/>
          <p:cNvSpPr txBox="1"/>
          <p:nvPr>
            <p:ph idx="1" type="body"/>
          </p:nvPr>
        </p:nvSpPr>
        <p:spPr>
          <a:xfrm>
            <a:off x="689125" y="357800"/>
            <a:ext cx="11199900" cy="61737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ts val="853"/>
              <a:buFont typeface="Arial"/>
              <a:buNone/>
            </a:pPr>
            <a:r>
              <a:rPr lang="cs-CZ" sz="4600">
                <a:solidFill>
                  <a:srgbClr val="FAC867"/>
                </a:solidFill>
                <a:latin typeface="Batang"/>
                <a:ea typeface="Batang"/>
                <a:cs typeface="Batang"/>
                <a:sym typeface="Batang"/>
              </a:rPr>
              <a:t>Lidstvo</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dk1"/>
              </a:buClr>
              <a:buSzPts val="853"/>
              <a:buFont typeface="Arial"/>
              <a:buNone/>
            </a:pPr>
            <a:r>
              <a:t/>
            </a:r>
            <a:endParaRPr sz="4600">
              <a:solidFill>
                <a:srgbClr val="FAC867"/>
              </a:solidFill>
              <a:latin typeface="Batang"/>
              <a:ea typeface="Batang"/>
              <a:cs typeface="Batang"/>
              <a:sym typeface="Batang"/>
            </a:endParaRPr>
          </a:p>
          <a:p>
            <a:pPr indent="0" lvl="0" marL="0" rtl="0" algn="l">
              <a:spcBef>
                <a:spcPts val="0"/>
              </a:spcBef>
              <a:spcAft>
                <a:spcPts val="0"/>
              </a:spcAft>
              <a:buNone/>
            </a:pPr>
            <a:r>
              <a:rPr lang="cs-CZ" sz="2800">
                <a:latin typeface="Batang"/>
                <a:ea typeface="Batang"/>
                <a:cs typeface="Batang"/>
                <a:sym typeface="Batang"/>
              </a:rPr>
              <a:t>&gt;     předchůdce člověka, hominoidní primát, hominoid. lidoop, antropoid, hominid, opočlověk. Australopithék, člověk zručný, Homo habilis, jeskynní člověk, presapient, anteneandrtálec, pračlověk, člověk neandrtálský, neandertálec, Homo erectus, předvěký člověk. Homo sapiens, kromañonský člověk, troglodyt, primitiv, divoch, barbar,;</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rPr lang="cs-CZ" sz="2800">
                <a:latin typeface="Batang"/>
                <a:ea typeface="Batang"/>
                <a:cs typeface="Batang"/>
                <a:sym typeface="Batang"/>
              </a:rPr>
              <a:t>    osoba, jednotlivec, jedinec, subjekt, individuum, postava, osobnost, osobnůstka, osübka, individualita,</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rPr lang="cs-CZ" sz="2800">
                <a:latin typeface="Batang"/>
                <a:ea typeface="Batang"/>
                <a:cs typeface="Batang"/>
                <a:sym typeface="Batang"/>
              </a:rPr>
              <a:t>     personalita, persóna, celebrita, notabilita, notabl. veličina, VIP, koryfej, výtečník, zjev, smrtelník, lidský červ, pozemšťan, duše, živa duše, živáček, hlava, někdo, noha, postavička, figurka, charakter, duch, podivín, originál, číslo, éro; blížní, spolubližní, spolučlověk, druh, soudruh, spoludruh, kamarád, přítel, brach, soused, souputnik, vrstevník, soukmenovec;</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rPr lang="cs-CZ" sz="2800">
                <a:latin typeface="Batang"/>
                <a:ea typeface="Batang"/>
                <a:cs typeface="Batang"/>
                <a:sym typeface="Batang"/>
              </a:rPr>
              <a:t>     rodina, rodinný kruh, naši, všichni doma, příbuzenstvo, přízeň, famílie, pokolení, sémě, símě, potomstvo, rod, klan, horda, prakmen, kmen, ctnikum, etnos, národ, národnost, rodokmen, rodová linie, linie, düm, dynastie, tribus;</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rPr lang="cs-CZ" sz="2800">
                <a:latin typeface="Batang"/>
                <a:ea typeface="Batang"/>
                <a:cs typeface="Batang"/>
                <a:sym typeface="Batang"/>
              </a:rPr>
              <a:t>    společnost, prvobytně pospolná společnost, rodová společnost, acefální společnost, společenství, rodové společenství, kmenový svaz, komunita, ghetto, kolektiv, obec, veřejnost, široká veřejnost, pospolitost, sounáležitost, soudržnost, vědomí příslušnosti, stádní pud, rodová příbuznost, kmenová příslušnost, tribalismus, etnicita, nace, národní vědomí; </a:t>
            </a:r>
            <a:endParaRPr sz="2800">
              <a:latin typeface="Batang"/>
              <a:ea typeface="Batang"/>
              <a:cs typeface="Batang"/>
              <a:sym typeface="Batang"/>
            </a:endParaRPr>
          </a:p>
          <a:p>
            <a:pPr indent="0" lvl="0" marL="0" rtl="0" algn="l">
              <a:spcBef>
                <a:spcPts val="0"/>
              </a:spcBef>
              <a:spcAft>
                <a:spcPts val="0"/>
              </a:spcAft>
              <a:buNone/>
            </a:pPr>
            <a:r>
              <a:rPr lang="cs-CZ" sz="2800">
                <a:latin typeface="Batang"/>
                <a:ea typeface="Batang"/>
                <a:cs typeface="Batang"/>
                <a:sym typeface="Batang"/>
              </a:rPr>
              <a:t>     lid, lidé, masy, zástupy, pronárod, cháska, pakáž, lůza, sebranka, holota, chátra, svoloč, proletariát, lidové vrstvy, plebejstvo, plebs, obyvatelstvo, populace, démos, národ, svaz národů, společenství národů, commonwealth, divošství, barbarství, civilizace, kultura;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2" name="Shape 202"/>
        <p:cNvGrpSpPr/>
        <p:nvPr/>
      </p:nvGrpSpPr>
      <p:grpSpPr>
        <a:xfrm>
          <a:off x="0" y="0"/>
          <a:ext cx="0" cy="0"/>
          <a:chOff x="0" y="0"/>
          <a:chExt cx="0" cy="0"/>
        </a:xfrm>
      </p:grpSpPr>
      <p:sp>
        <p:nvSpPr>
          <p:cNvPr id="203" name="Google Shape;203;p29"/>
          <p:cNvSpPr txBox="1"/>
          <p:nvPr>
            <p:ph idx="1" type="body"/>
          </p:nvPr>
        </p:nvSpPr>
        <p:spPr>
          <a:xfrm>
            <a:off x="689125" y="357800"/>
            <a:ext cx="11199900" cy="61737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ts val="935"/>
              <a:buFont typeface="Arial"/>
              <a:buNone/>
            </a:pPr>
            <a:r>
              <a:rPr lang="cs-CZ" sz="4600">
                <a:solidFill>
                  <a:srgbClr val="FAC867"/>
                </a:solidFill>
                <a:latin typeface="Batang"/>
                <a:ea typeface="Batang"/>
                <a:cs typeface="Batang"/>
                <a:sym typeface="Batang"/>
              </a:rPr>
              <a:t>Lidstvo</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dk1"/>
              </a:buClr>
              <a:buSzPts val="935"/>
              <a:buFont typeface="Arial"/>
              <a:buNone/>
            </a:pPr>
            <a:r>
              <a:t/>
            </a:r>
            <a:endParaRPr sz="4600">
              <a:solidFill>
                <a:srgbClr val="FAC867"/>
              </a:solidFill>
              <a:latin typeface="Batang"/>
              <a:ea typeface="Batang"/>
              <a:cs typeface="Batang"/>
              <a:sym typeface="Batang"/>
            </a:endParaRPr>
          </a:p>
          <a:p>
            <a:pPr indent="0" lvl="0" marL="0" rtl="0" algn="l">
              <a:spcBef>
                <a:spcPts val="0"/>
              </a:spcBef>
              <a:spcAft>
                <a:spcPts val="0"/>
              </a:spcAft>
              <a:buNone/>
            </a:pPr>
            <a:r>
              <a:rPr lang="cs-CZ" sz="2800">
                <a:latin typeface="Batang"/>
                <a:ea typeface="Batang"/>
                <a:cs typeface="Batang"/>
                <a:sym typeface="Batang"/>
              </a:rPr>
              <a:t>&gt;</a:t>
            </a:r>
            <a:r>
              <a:rPr lang="cs-CZ" sz="2800">
                <a:latin typeface="Batang"/>
                <a:ea typeface="Batang"/>
                <a:cs typeface="Batang"/>
                <a:sym typeface="Batang"/>
              </a:rPr>
              <a:t>adj. lidský, člověčí, </a:t>
            </a:r>
            <a:r>
              <a:rPr b="1" lang="cs-CZ" sz="2800">
                <a:solidFill>
                  <a:srgbClr val="FAC867"/>
                </a:solidFill>
                <a:latin typeface="Batang"/>
                <a:ea typeface="Batang"/>
                <a:cs typeface="Batang"/>
                <a:sym typeface="Batang"/>
              </a:rPr>
              <a:t>člověcký, člověčenský,</a:t>
            </a:r>
            <a:r>
              <a:rPr lang="cs-CZ" sz="2800">
                <a:latin typeface="Batang"/>
                <a:ea typeface="Batang"/>
                <a:cs typeface="Batang"/>
                <a:sym typeface="Batang"/>
              </a:rPr>
              <a:t> člověku podobný, antropoidní, antropomorfický, pralidský, pračlověčí, hominidní, humanoidní, neandertálský: </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rPr lang="cs-CZ" sz="2800">
                <a:latin typeface="Batang"/>
                <a:ea typeface="Batang"/>
                <a:cs typeface="Batang"/>
                <a:sym typeface="Batang"/>
              </a:rPr>
              <a:t>všelidský, přelidský, lidumilný, dobročinný. charitativní, humánní, humanitní; </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rPr lang="cs-CZ" sz="2800">
                <a:latin typeface="Batang"/>
                <a:ea typeface="Batang"/>
                <a:cs typeface="Batang"/>
                <a:sym typeface="Batang"/>
              </a:rPr>
              <a:t>antropologický, etnologický, etnografický, národopisný, kulturní, antroposociologický. sociologický, demografický;</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rPr lang="cs-CZ" sz="2800">
                <a:latin typeface="Batang"/>
                <a:ea typeface="Batang"/>
                <a:cs typeface="Batang"/>
                <a:sym typeface="Batang"/>
              </a:rPr>
              <a:t>rodinný, rodový, klanový, kmenový, národnostní, svazový, pospolitostní, dynastický, genealogický; </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rPr lang="cs-CZ" sz="2800">
                <a:latin typeface="Batang"/>
                <a:ea typeface="Batang"/>
                <a:cs typeface="Batang"/>
                <a:sym typeface="Batang"/>
              </a:rPr>
              <a:t>mezilidský, společenský, sociální, kolektivní, pospolný, veřejný, obecní, společný, občanský;</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rPr lang="cs-CZ" sz="2800">
                <a:latin typeface="Batang"/>
                <a:ea typeface="Batang"/>
                <a:cs typeface="Batang"/>
                <a:sym typeface="Batang"/>
              </a:rPr>
              <a:t>&gt;</a:t>
            </a:r>
            <a:r>
              <a:rPr lang="cs-CZ" sz="2800">
                <a:latin typeface="Batang"/>
                <a:ea typeface="Batang"/>
                <a:cs typeface="Batang"/>
                <a:sym typeface="Batang"/>
              </a:rPr>
              <a:t>vb. polidštit, polidšťovat, zlidštit, zlidšťovat, dát lidský ráz, zčlověčit, antropomorfizovat, humanizovat, </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rPr lang="cs-CZ" sz="2800">
                <a:latin typeface="Batang"/>
                <a:ea typeface="Batang"/>
                <a:cs typeface="Batang"/>
                <a:sym typeface="Batang"/>
              </a:rPr>
              <a:t>&gt;</a:t>
            </a:r>
            <a:r>
              <a:rPr lang="cs-CZ" sz="2800">
                <a:latin typeface="Batang"/>
                <a:ea typeface="Batang"/>
                <a:cs typeface="Batang"/>
                <a:sym typeface="Batang"/>
              </a:rPr>
              <a:t>adv. ad hominem, jsem člověk a nic lidského mi není lhostejné, homo sum humani nil a me alienum puto, člověk by měl být člověku posvátný, homo sacra res homini.</a:t>
            </a:r>
            <a:endParaRPr sz="2800">
              <a:latin typeface="Batang"/>
              <a:ea typeface="Batang"/>
              <a:cs typeface="Batang"/>
              <a:sym typeface="Batang"/>
            </a:endParaRPr>
          </a:p>
          <a:p>
            <a:pPr indent="0" lvl="0" marL="0" rtl="0" algn="l">
              <a:spcBef>
                <a:spcPts val="0"/>
              </a:spcBef>
              <a:spcAft>
                <a:spcPts val="0"/>
              </a:spcAft>
              <a:buNone/>
            </a:pPr>
            <a:r>
              <a:t/>
            </a:r>
            <a:endParaRPr sz="2800">
              <a:latin typeface="Batang"/>
              <a:ea typeface="Batang"/>
              <a:cs typeface="Batang"/>
              <a:sym typeface="Batang"/>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7" name="Shape 207"/>
        <p:cNvGrpSpPr/>
        <p:nvPr/>
      </p:nvGrpSpPr>
      <p:grpSpPr>
        <a:xfrm>
          <a:off x="0" y="0"/>
          <a:ext cx="0" cy="0"/>
          <a:chOff x="0" y="0"/>
          <a:chExt cx="0" cy="0"/>
        </a:xfrm>
      </p:grpSpPr>
      <p:sp>
        <p:nvSpPr>
          <p:cNvPr id="208" name="Google Shape;208;p30"/>
          <p:cNvSpPr txBox="1"/>
          <p:nvPr>
            <p:ph idx="1" type="body"/>
          </p:nvPr>
        </p:nvSpPr>
        <p:spPr>
          <a:xfrm>
            <a:off x="675848" y="583100"/>
            <a:ext cx="10878900" cy="5738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None/>
            </a:pPr>
            <a:r>
              <a:rPr lang="cs-CZ" sz="4600">
                <a:solidFill>
                  <a:srgbClr val="FAC867"/>
                </a:solidFill>
                <a:latin typeface="Batang"/>
                <a:ea typeface="Batang"/>
                <a:cs typeface="Batang"/>
                <a:sym typeface="Batang"/>
              </a:rPr>
              <a:t>Tezaurus jazyka českého : Závěr</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dk1"/>
              </a:buClr>
              <a:buSzPts val="1100"/>
              <a:buFont typeface="Arial"/>
              <a:buNone/>
            </a:pPr>
            <a:r>
              <a:t/>
            </a:r>
            <a:endParaRPr sz="4600">
              <a:solidFill>
                <a:srgbClr val="FAC867"/>
              </a:solidFill>
              <a:latin typeface="Batang"/>
              <a:ea typeface="Batang"/>
              <a:cs typeface="Batang"/>
              <a:sym typeface="Batang"/>
            </a:endParaRPr>
          </a:p>
          <a:p>
            <a:pPr indent="0" lvl="0" marL="0" rtl="0" algn="l">
              <a:spcBef>
                <a:spcPts val="0"/>
              </a:spcBef>
              <a:spcAft>
                <a:spcPts val="0"/>
              </a:spcAft>
              <a:buNone/>
            </a:pPr>
            <a:r>
              <a:rPr lang="cs-CZ" sz="3600">
                <a:latin typeface="Batang"/>
                <a:ea typeface="Batang"/>
                <a:cs typeface="Batang"/>
                <a:sym typeface="Batang"/>
              </a:rPr>
              <a:t>&gt;S</a:t>
            </a:r>
            <a:r>
              <a:rPr lang="cs-CZ" sz="3600">
                <a:latin typeface="Batang"/>
                <a:ea typeface="Batang"/>
                <a:cs typeface="Batang"/>
                <a:sym typeface="Batang"/>
              </a:rPr>
              <a:t>mysl: zprostředkovat uživateli při psaní co nejvíce výrazových možností, které čeština poskytuje. </a:t>
            </a:r>
            <a:endParaRPr/>
          </a:p>
          <a:p>
            <a:pPr indent="0" lvl="0" marL="0" rtl="0" algn="l">
              <a:spcBef>
                <a:spcPts val="1000"/>
              </a:spcBef>
              <a:spcAft>
                <a:spcPts val="0"/>
              </a:spcAft>
              <a:buNone/>
            </a:pPr>
            <a:r>
              <a:rPr lang="cs-CZ" sz="3600">
                <a:latin typeface="Batang"/>
                <a:ea typeface="Batang"/>
                <a:cs typeface="Batang"/>
                <a:sym typeface="Batang"/>
              </a:rPr>
              <a:t>&gt;M</a:t>
            </a:r>
            <a:r>
              <a:rPr lang="cs-CZ" sz="3600">
                <a:latin typeface="Batang"/>
                <a:ea typeface="Batang"/>
                <a:cs typeface="Batang"/>
                <a:sym typeface="Batang"/>
              </a:rPr>
              <a:t>nemotechnická pomůcka, pomůže nalézt vhodnější výraz.</a:t>
            </a:r>
            <a:endParaRPr/>
          </a:p>
          <a:p>
            <a:pPr indent="0" lvl="0" marL="0" rtl="0" algn="l">
              <a:spcBef>
                <a:spcPts val="1000"/>
              </a:spcBef>
              <a:spcAft>
                <a:spcPts val="0"/>
              </a:spcAft>
              <a:buNone/>
            </a:pPr>
            <a:r>
              <a:rPr lang="cs-CZ" sz="3600">
                <a:latin typeface="Batang"/>
                <a:ea typeface="Batang"/>
                <a:cs typeface="Batang"/>
                <a:sym typeface="Batang"/>
              </a:rPr>
              <a:t>&gt;Z</a:t>
            </a:r>
            <a:r>
              <a:rPr lang="cs-CZ" sz="3600">
                <a:latin typeface="Batang"/>
                <a:ea typeface="Batang"/>
                <a:cs typeface="Batang"/>
                <a:sym typeface="Batang"/>
              </a:rPr>
              <a:t>droj kreativní inspirace.</a:t>
            </a:r>
            <a:endParaRPr/>
          </a:p>
          <a:p>
            <a:pPr indent="0" lvl="0" marL="0" rtl="0" algn="l">
              <a:spcBef>
                <a:spcPts val="1000"/>
              </a:spcBef>
              <a:spcAft>
                <a:spcPts val="0"/>
              </a:spcAft>
              <a:buNone/>
            </a:pPr>
            <a:r>
              <a:rPr lang="cs-CZ" sz="3600">
                <a:latin typeface="Batang"/>
                <a:ea typeface="Batang"/>
                <a:cs typeface="Batang"/>
                <a:sym typeface="Batang"/>
              </a:rPr>
              <a:t>&gt;P</a:t>
            </a:r>
            <a:r>
              <a:rPr lang="cs-CZ" sz="3600">
                <a:latin typeface="Batang"/>
                <a:ea typeface="Batang"/>
                <a:cs typeface="Batang"/>
                <a:sym typeface="Batang"/>
              </a:rPr>
              <a:t>omocí Tezauru můžeme efektivněji využívat a poznávat mateřštinu.</a:t>
            </a:r>
            <a:endParaRPr/>
          </a:p>
          <a:p>
            <a:pPr indent="-200660" lvl="0" marL="342900" rtl="0" algn="l">
              <a:spcBef>
                <a:spcPts val="1000"/>
              </a:spcBef>
              <a:spcAft>
                <a:spcPts val="0"/>
              </a:spcAft>
              <a:buSzPts val="2240"/>
              <a:buNone/>
            </a:pPr>
            <a:r>
              <a:t/>
            </a:r>
            <a:endParaRPr sz="2800">
              <a:latin typeface="Batang"/>
              <a:ea typeface="Batang"/>
              <a:cs typeface="Batang"/>
              <a:sym typeface="Batang"/>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2" name="Shape 212"/>
        <p:cNvGrpSpPr/>
        <p:nvPr/>
      </p:nvGrpSpPr>
      <p:grpSpPr>
        <a:xfrm>
          <a:off x="0" y="0"/>
          <a:ext cx="0" cy="0"/>
          <a:chOff x="0" y="0"/>
          <a:chExt cx="0" cy="0"/>
        </a:xfrm>
      </p:grpSpPr>
      <p:sp>
        <p:nvSpPr>
          <p:cNvPr id="213" name="Google Shape;213;p31"/>
          <p:cNvSpPr txBox="1"/>
          <p:nvPr>
            <p:ph type="title"/>
          </p:nvPr>
        </p:nvSpPr>
        <p:spPr>
          <a:xfrm>
            <a:off x="1393657" y="2833181"/>
            <a:ext cx="9404700" cy="1400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200"/>
              <a:buFont typeface="Batang"/>
              <a:buNone/>
            </a:pPr>
            <a:r>
              <a:rPr lang="cs-CZ">
                <a:solidFill>
                  <a:srgbClr val="FAC867"/>
                </a:solidFill>
                <a:latin typeface="Batang"/>
                <a:ea typeface="Batang"/>
                <a:cs typeface="Batang"/>
                <a:sym typeface="Batang"/>
              </a:rPr>
              <a:t>Děkuji za pozornost.</a:t>
            </a:r>
            <a:endParaRPr>
              <a:solidFill>
                <a:srgbClr val="FAC86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3" name="Shape 153"/>
        <p:cNvGrpSpPr/>
        <p:nvPr/>
      </p:nvGrpSpPr>
      <p:grpSpPr>
        <a:xfrm>
          <a:off x="0" y="0"/>
          <a:ext cx="0" cy="0"/>
          <a:chOff x="0" y="0"/>
          <a:chExt cx="0" cy="0"/>
        </a:xfrm>
      </p:grpSpPr>
      <p:sp>
        <p:nvSpPr>
          <p:cNvPr id="154" name="Google Shape;154;p20"/>
          <p:cNvSpPr txBox="1"/>
          <p:nvPr>
            <p:ph type="ctrTitle"/>
          </p:nvPr>
        </p:nvSpPr>
        <p:spPr>
          <a:xfrm>
            <a:off x="766850" y="752100"/>
            <a:ext cx="7288800" cy="5353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2"/>
              </a:buClr>
              <a:buSzPts val="4000"/>
              <a:buFont typeface="Batang"/>
              <a:buNone/>
            </a:pPr>
            <a:r>
              <a:rPr lang="cs-CZ" sz="4600">
                <a:solidFill>
                  <a:srgbClr val="FAC867"/>
                </a:solidFill>
                <a:latin typeface="Batang"/>
                <a:ea typeface="Batang"/>
                <a:cs typeface="Batang"/>
                <a:sym typeface="Batang"/>
              </a:rPr>
              <a:t>Tezaurus jazyka českého</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rPr lang="cs-CZ" sz="4600">
                <a:solidFill>
                  <a:srgbClr val="FAC867"/>
                </a:solidFill>
                <a:latin typeface="Batang"/>
                <a:ea typeface="Batang"/>
                <a:cs typeface="Batang"/>
                <a:sym typeface="Batang"/>
              </a:rPr>
              <a:t>Aleš Klégr</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t/>
            </a:r>
            <a:endParaRPr sz="4000">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t/>
            </a:r>
            <a:endParaRPr sz="4000">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t/>
            </a:r>
            <a:endParaRPr sz="4000">
              <a:latin typeface="Batang"/>
              <a:ea typeface="Batang"/>
              <a:cs typeface="Batang"/>
              <a:sym typeface="Batang"/>
            </a:endParaRPr>
          </a:p>
          <a:p>
            <a:pPr indent="0" lvl="0" marL="0" rtl="0" algn="l">
              <a:lnSpc>
                <a:spcPct val="90000"/>
              </a:lnSpc>
              <a:spcBef>
                <a:spcPts val="0"/>
              </a:spcBef>
              <a:spcAft>
                <a:spcPts val="0"/>
              </a:spcAft>
              <a:buClr>
                <a:schemeClr val="lt2"/>
              </a:buClr>
              <a:buSzPts val="4000"/>
              <a:buFont typeface="Batang"/>
              <a:buNone/>
            </a:pPr>
            <a:r>
              <a:rPr lang="cs-CZ" sz="3500">
                <a:latin typeface="Batang"/>
                <a:ea typeface="Batang"/>
                <a:cs typeface="Batang"/>
                <a:sym typeface="Batang"/>
              </a:rPr>
              <a:t>&gt;&gt;Slovník českých slov a frází souznačných, blízkých a příbuzných</a:t>
            </a:r>
            <a:br>
              <a:rPr lang="cs-CZ" sz="3500">
                <a:latin typeface="Batang"/>
                <a:ea typeface="Batang"/>
                <a:cs typeface="Batang"/>
                <a:sym typeface="Batang"/>
              </a:rPr>
            </a:br>
            <a:br>
              <a:rPr lang="cs-CZ" sz="3500">
                <a:latin typeface="Batang"/>
                <a:ea typeface="Batang"/>
                <a:cs typeface="Batang"/>
                <a:sym typeface="Batang"/>
              </a:rPr>
            </a:br>
            <a:r>
              <a:rPr lang="cs-CZ" sz="3100">
                <a:latin typeface="Batang"/>
                <a:ea typeface="Batang"/>
                <a:cs typeface="Batang"/>
                <a:sym typeface="Batang"/>
              </a:rPr>
              <a:t>Praha : Nakladatelství Lidové noviny 2007 </a:t>
            </a:r>
            <a:endParaRPr sz="6300"/>
          </a:p>
        </p:txBody>
      </p:sp>
      <p:pic>
        <p:nvPicPr>
          <p:cNvPr id="155" name="Google Shape;155;p20"/>
          <p:cNvPicPr preferRelativeResize="0"/>
          <p:nvPr/>
        </p:nvPicPr>
        <p:blipFill rotWithShape="1">
          <a:blip r:embed="rId3">
            <a:alphaModFix/>
          </a:blip>
          <a:srcRect b="0" l="1773" r="9558" t="0"/>
          <a:stretch/>
        </p:blipFill>
        <p:spPr>
          <a:xfrm>
            <a:off x="8284674" y="752063"/>
            <a:ext cx="3168726" cy="5353874"/>
          </a:xfrm>
          <a:prstGeom prst="rect">
            <a:avLst/>
          </a:prstGeom>
          <a:noFill/>
          <a:ln>
            <a:noFill/>
          </a:ln>
        </p:spPr>
      </p:pic>
      <p:sp>
        <p:nvSpPr>
          <p:cNvPr id="156" name="Google Shape;156;p2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1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0" name="Shape 160"/>
        <p:cNvGrpSpPr/>
        <p:nvPr/>
      </p:nvGrpSpPr>
      <p:grpSpPr>
        <a:xfrm>
          <a:off x="0" y="0"/>
          <a:ext cx="0" cy="0"/>
          <a:chOff x="0" y="0"/>
          <a:chExt cx="0" cy="0"/>
        </a:xfrm>
      </p:grpSpPr>
      <p:sp>
        <p:nvSpPr>
          <p:cNvPr id="161" name="Google Shape;161;p21"/>
          <p:cNvSpPr txBox="1"/>
          <p:nvPr>
            <p:ph idx="1" type="body"/>
          </p:nvPr>
        </p:nvSpPr>
        <p:spPr>
          <a:xfrm>
            <a:off x="595074" y="566050"/>
            <a:ext cx="10942200" cy="608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cs-CZ" sz="4600">
                <a:solidFill>
                  <a:srgbClr val="FAC867"/>
                </a:solidFill>
                <a:latin typeface="Batang"/>
                <a:ea typeface="Batang"/>
                <a:cs typeface="Batang"/>
                <a:sym typeface="Batang"/>
              </a:rPr>
              <a:t>Tezaurus jazyka českého</a:t>
            </a:r>
            <a:endParaRPr sz="3200">
              <a:latin typeface="Batang"/>
              <a:ea typeface="Batang"/>
              <a:cs typeface="Batang"/>
              <a:sym typeface="Batang"/>
            </a:endParaRPr>
          </a:p>
          <a:p>
            <a:pPr indent="0" lvl="0" marL="342900" rtl="0" algn="l">
              <a:spcBef>
                <a:spcPts val="0"/>
              </a:spcBef>
              <a:spcAft>
                <a:spcPts val="0"/>
              </a:spcAft>
              <a:buNone/>
            </a:pPr>
            <a:r>
              <a:t/>
            </a:r>
            <a:endParaRPr sz="3200">
              <a:latin typeface="Batang"/>
              <a:ea typeface="Batang"/>
              <a:cs typeface="Batang"/>
              <a:sym typeface="Batang"/>
            </a:endParaRPr>
          </a:p>
          <a:p>
            <a:pPr indent="0" lvl="0" marL="0" rtl="0" algn="l">
              <a:spcBef>
                <a:spcPts val="0"/>
              </a:spcBef>
              <a:spcAft>
                <a:spcPts val="0"/>
              </a:spcAft>
              <a:buNone/>
            </a:pPr>
            <a:r>
              <a:rPr lang="cs-CZ" sz="3200">
                <a:latin typeface="Batang"/>
                <a:ea typeface="Batang"/>
                <a:cs typeface="Batang"/>
                <a:sym typeface="Batang"/>
              </a:rPr>
              <a:t>&gt;Tato </a:t>
            </a:r>
            <a:r>
              <a:rPr lang="cs-CZ" sz="3200">
                <a:latin typeface="Batang"/>
                <a:ea typeface="Batang"/>
                <a:cs typeface="Batang"/>
                <a:sym typeface="Batang"/>
              </a:rPr>
              <a:t>práce je výsledkem dlouhodobého úsilí velmi široké skupiny českých jazykovědců. </a:t>
            </a:r>
            <a:endParaRPr sz="3200">
              <a:latin typeface="Batang"/>
              <a:ea typeface="Batang"/>
              <a:cs typeface="Batang"/>
              <a:sym typeface="Batang"/>
            </a:endParaRPr>
          </a:p>
          <a:p>
            <a:pPr indent="0" lvl="0" marL="0" rtl="0" algn="l">
              <a:spcBef>
                <a:spcPts val="0"/>
              </a:spcBef>
              <a:spcAft>
                <a:spcPts val="0"/>
              </a:spcAft>
              <a:buNone/>
            </a:pPr>
            <a:r>
              <a:t/>
            </a:r>
            <a:endParaRPr sz="3200">
              <a:latin typeface="Batang"/>
              <a:ea typeface="Batang"/>
              <a:cs typeface="Batang"/>
              <a:sym typeface="Batang"/>
            </a:endParaRPr>
          </a:p>
          <a:p>
            <a:pPr indent="0" lvl="0" marL="0" rtl="0" algn="l">
              <a:spcBef>
                <a:spcPts val="1000"/>
              </a:spcBef>
              <a:spcAft>
                <a:spcPts val="0"/>
              </a:spcAft>
              <a:buNone/>
            </a:pPr>
            <a:r>
              <a:rPr lang="cs-CZ" sz="3200">
                <a:latin typeface="Batang"/>
                <a:ea typeface="Batang"/>
                <a:cs typeface="Batang"/>
                <a:sym typeface="Batang"/>
              </a:rPr>
              <a:t>&gt;D</a:t>
            </a:r>
            <a:r>
              <a:rPr lang="cs-CZ" sz="3200">
                <a:latin typeface="Batang"/>
                <a:ea typeface="Batang"/>
                <a:cs typeface="Batang"/>
                <a:sym typeface="Batang"/>
              </a:rPr>
              <a:t>obrým nástrojem pro každého uživatele českého jazyka vybaveného přiměřenou ctižádosti ke kultivovanému vyjadřování.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cs-CZ" sz="3200">
                <a:latin typeface="Batang"/>
                <a:ea typeface="Batang"/>
                <a:cs typeface="Batang"/>
                <a:sym typeface="Batang"/>
              </a:rPr>
              <a:t>&gt;I</a:t>
            </a:r>
            <a:r>
              <a:rPr lang="cs-CZ" sz="3200">
                <a:latin typeface="Batang"/>
                <a:ea typeface="Batang"/>
                <a:cs typeface="Batang"/>
                <a:sym typeface="Batang"/>
              </a:rPr>
              <a:t>nspirace díla vychází z pojetí a struktury anglického </a:t>
            </a:r>
            <a:r>
              <a:rPr lang="cs-CZ" sz="3200">
                <a:latin typeface="Batang"/>
                <a:ea typeface="Batang"/>
                <a:cs typeface="Batang"/>
                <a:sym typeface="Batang"/>
              </a:rPr>
              <a:t>Rogetova tezauru –</a:t>
            </a:r>
            <a:r>
              <a:rPr b="1" lang="cs-CZ" sz="3200">
                <a:latin typeface="Batang"/>
                <a:ea typeface="Batang"/>
                <a:cs typeface="Batang"/>
                <a:sym typeface="Batang"/>
              </a:rPr>
              <a:t> </a:t>
            </a:r>
            <a:r>
              <a:rPr lang="cs-CZ" sz="3200">
                <a:latin typeface="Batang"/>
                <a:ea typeface="Batang"/>
                <a:cs typeface="Batang"/>
                <a:sym typeface="Batang"/>
              </a:rPr>
              <a:t>dílo představuje jeho českou paralelu.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5" name="Shape 165"/>
        <p:cNvGrpSpPr/>
        <p:nvPr/>
      </p:nvGrpSpPr>
      <p:grpSpPr>
        <a:xfrm>
          <a:off x="0" y="0"/>
          <a:ext cx="0" cy="0"/>
          <a:chOff x="0" y="0"/>
          <a:chExt cx="0" cy="0"/>
        </a:xfrm>
      </p:grpSpPr>
      <p:sp>
        <p:nvSpPr>
          <p:cNvPr id="166" name="Google Shape;166;p22"/>
          <p:cNvSpPr txBox="1"/>
          <p:nvPr>
            <p:ph idx="1" type="body"/>
          </p:nvPr>
        </p:nvSpPr>
        <p:spPr>
          <a:xfrm>
            <a:off x="371050" y="490325"/>
            <a:ext cx="11693700" cy="605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cs-CZ" sz="4600">
                <a:solidFill>
                  <a:srgbClr val="FAC867"/>
                </a:solidFill>
                <a:latin typeface="Batang"/>
                <a:ea typeface="Batang"/>
                <a:cs typeface="Batang"/>
                <a:sym typeface="Batang"/>
              </a:rPr>
              <a:t>Tezaurus jazyka českého</a:t>
            </a:r>
            <a:endParaRPr sz="2800">
              <a:latin typeface="Batang"/>
              <a:ea typeface="Batang"/>
              <a:cs typeface="Batang"/>
              <a:sym typeface="Batang"/>
            </a:endParaRPr>
          </a:p>
          <a:p>
            <a:pPr indent="0" lvl="0" marL="0" rtl="0" algn="l">
              <a:spcBef>
                <a:spcPts val="0"/>
              </a:spcBef>
              <a:spcAft>
                <a:spcPts val="0"/>
              </a:spcAft>
              <a:buNone/>
            </a:pPr>
            <a:r>
              <a:rPr lang="cs-CZ" sz="2800">
                <a:latin typeface="Batang"/>
                <a:ea typeface="Batang"/>
                <a:cs typeface="Batang"/>
                <a:sym typeface="Batang"/>
              </a:rPr>
              <a:t>&gt;</a:t>
            </a:r>
            <a:r>
              <a:rPr lang="cs-CZ" sz="2800" u="sng">
                <a:latin typeface="Batang"/>
                <a:ea typeface="Batang"/>
                <a:cs typeface="Batang"/>
                <a:sym typeface="Batang"/>
              </a:rPr>
              <a:t>T</a:t>
            </a:r>
            <a:r>
              <a:rPr lang="cs-CZ" sz="2800" u="sng">
                <a:latin typeface="Batang"/>
                <a:ea typeface="Batang"/>
                <a:cs typeface="Batang"/>
                <a:sym typeface="Batang"/>
              </a:rPr>
              <a:t>ematický</a:t>
            </a:r>
            <a:r>
              <a:rPr lang="cs-CZ" sz="2800">
                <a:latin typeface="Batang"/>
                <a:ea typeface="Batang"/>
                <a:cs typeface="Batang"/>
                <a:sym typeface="Batang"/>
              </a:rPr>
              <a:t> tezaurus je zvláštní druh slovníku.</a:t>
            </a:r>
            <a:endParaRPr/>
          </a:p>
          <a:p>
            <a:pPr indent="0" lvl="0" marL="0" rtl="0" algn="l">
              <a:spcBef>
                <a:spcPts val="1000"/>
              </a:spcBef>
              <a:spcAft>
                <a:spcPts val="0"/>
              </a:spcAft>
              <a:buNone/>
            </a:pPr>
            <a:r>
              <a:rPr lang="cs-CZ" sz="2800">
                <a:latin typeface="Batang"/>
                <a:ea typeface="Batang"/>
                <a:cs typeface="Batang"/>
                <a:sym typeface="Batang"/>
              </a:rPr>
              <a:t>&gt;Ř</a:t>
            </a:r>
            <a:r>
              <a:rPr lang="cs-CZ" sz="2800">
                <a:latin typeface="Batang"/>
                <a:ea typeface="Batang"/>
                <a:cs typeface="Batang"/>
                <a:sym typeface="Batang"/>
              </a:rPr>
              <a:t>adí slovní jednotky podle významu.</a:t>
            </a:r>
            <a:endParaRPr/>
          </a:p>
          <a:p>
            <a:pPr indent="0" lvl="0" marL="0" rtl="0" algn="l">
              <a:spcBef>
                <a:spcPts val="1000"/>
              </a:spcBef>
              <a:spcAft>
                <a:spcPts val="0"/>
              </a:spcAft>
              <a:buNone/>
            </a:pPr>
            <a:r>
              <a:rPr lang="cs-CZ" sz="2800">
                <a:latin typeface="Batang"/>
                <a:ea typeface="Batang"/>
                <a:cs typeface="Batang"/>
                <a:sym typeface="Batang"/>
              </a:rPr>
              <a:t>&gt;P</a:t>
            </a:r>
            <a:r>
              <a:rPr lang="cs-CZ" sz="2800">
                <a:latin typeface="Batang"/>
                <a:ea typeface="Batang"/>
                <a:cs typeface="Batang"/>
                <a:sym typeface="Batang"/>
              </a:rPr>
              <a:t>odobá se slovníku synonym, má však širší záběr.</a:t>
            </a:r>
            <a:endParaRPr/>
          </a:p>
          <a:p>
            <a:pPr indent="0" lvl="0" marL="0" rtl="0" algn="l">
              <a:spcBef>
                <a:spcPts val="1000"/>
              </a:spcBef>
              <a:spcAft>
                <a:spcPts val="0"/>
              </a:spcAft>
              <a:buNone/>
            </a:pPr>
            <a:r>
              <a:rPr lang="cs-CZ" sz="2800">
                <a:latin typeface="Batang"/>
                <a:ea typeface="Batang"/>
                <a:cs typeface="Batang"/>
                <a:sym typeface="Batang"/>
              </a:rPr>
              <a:t>&gt;S</a:t>
            </a:r>
            <a:r>
              <a:rPr lang="cs-CZ" sz="2800">
                <a:latin typeface="Batang"/>
                <a:ea typeface="Batang"/>
                <a:cs typeface="Batang"/>
                <a:sym typeface="Batang"/>
              </a:rPr>
              <a:t>ouhrnný popis slovní zásoby jazyka prostřednictvím systému </a:t>
            </a:r>
            <a:r>
              <a:rPr lang="cs-CZ" sz="2800">
                <a:latin typeface="Batang"/>
                <a:ea typeface="Batang"/>
                <a:cs typeface="Batang"/>
                <a:sym typeface="Batang"/>
              </a:rPr>
              <a:t>885 pojmových kategorií.</a:t>
            </a:r>
            <a:endParaRPr/>
          </a:p>
          <a:p>
            <a:pPr indent="0" lvl="0" marL="0" rtl="0" algn="l">
              <a:spcBef>
                <a:spcPts val="1000"/>
              </a:spcBef>
              <a:spcAft>
                <a:spcPts val="0"/>
              </a:spcAft>
              <a:buNone/>
            </a:pPr>
            <a:r>
              <a:rPr lang="cs-CZ" sz="2800">
                <a:latin typeface="Batang"/>
                <a:ea typeface="Batang"/>
                <a:cs typeface="Batang"/>
                <a:sym typeface="Batang"/>
              </a:rPr>
              <a:t>&gt;K</a:t>
            </a:r>
            <a:r>
              <a:rPr lang="cs-CZ" sz="2800">
                <a:latin typeface="Batang"/>
                <a:ea typeface="Batang"/>
                <a:cs typeface="Batang"/>
                <a:sym typeface="Batang"/>
              </a:rPr>
              <a:t>aždá kategorie zachycuje příslušný pojem různými slovními druhy z různých úhlů.</a:t>
            </a:r>
            <a:endParaRPr/>
          </a:p>
          <a:p>
            <a:pPr indent="0" lvl="0" marL="0" rtl="0" algn="l">
              <a:spcBef>
                <a:spcPts val="1000"/>
              </a:spcBef>
              <a:spcAft>
                <a:spcPts val="0"/>
              </a:spcAft>
              <a:buNone/>
            </a:pPr>
            <a:r>
              <a:rPr lang="cs-CZ" sz="2800">
                <a:latin typeface="Batang"/>
                <a:ea typeface="Batang"/>
                <a:cs typeface="Batang"/>
                <a:sym typeface="Batang"/>
              </a:rPr>
              <a:t>&gt;N</a:t>
            </a:r>
            <a:r>
              <a:rPr lang="cs-CZ" sz="2800">
                <a:latin typeface="Batang"/>
                <a:ea typeface="Batang"/>
                <a:cs typeface="Batang"/>
                <a:sym typeface="Batang"/>
              </a:rPr>
              <a:t>a rozdíl od abecedního slovníku, který popisuje význam slov, tezaurus                       </a:t>
            </a:r>
            <a:r>
              <a:rPr lang="cs-CZ" sz="2800">
                <a:latin typeface="Batang"/>
                <a:ea typeface="Batang"/>
                <a:cs typeface="Batang"/>
                <a:sym typeface="Batang"/>
              </a:rPr>
              <a:t>            </a:t>
            </a:r>
            <a:r>
              <a:rPr lang="cs-CZ" sz="2800">
                <a:latin typeface="Batang"/>
                <a:ea typeface="Batang"/>
                <a:cs typeface="Batang"/>
                <a:sym typeface="Batang"/>
              </a:rPr>
              <a:t>ukazuje, jakými slovy lze daný význam vyjádřit.</a:t>
            </a:r>
            <a:endParaRPr/>
          </a:p>
          <a:p>
            <a:pPr indent="0" lvl="0" marL="0" rtl="0" algn="l">
              <a:spcBef>
                <a:spcPts val="1000"/>
              </a:spcBef>
              <a:spcAft>
                <a:spcPts val="0"/>
              </a:spcAft>
              <a:buNone/>
            </a:pPr>
            <a:r>
              <a:rPr lang="cs-CZ" sz="2800">
                <a:latin typeface="Batang"/>
                <a:ea typeface="Batang"/>
                <a:cs typeface="Batang"/>
                <a:sym typeface="Batang"/>
              </a:rPr>
              <a:t>&gt;P</a:t>
            </a:r>
            <a:r>
              <a:rPr lang="cs-CZ" sz="2800">
                <a:latin typeface="Batang"/>
                <a:ea typeface="Batang"/>
                <a:cs typeface="Batang"/>
                <a:sym typeface="Batang"/>
              </a:rPr>
              <a:t>růvodcem po slovním bohatství jazyka.</a:t>
            </a:r>
            <a:endParaRPr/>
          </a:p>
          <a:p>
            <a:pPr indent="-200660" lvl="0" marL="342900" rtl="0" algn="l">
              <a:spcBef>
                <a:spcPts val="1000"/>
              </a:spcBef>
              <a:spcAft>
                <a:spcPts val="0"/>
              </a:spcAft>
              <a:buSzPts val="2240"/>
              <a:buNone/>
            </a:pPr>
            <a:r>
              <a:t/>
            </a:r>
            <a:endParaRPr sz="2800">
              <a:latin typeface="Batang"/>
              <a:ea typeface="Batang"/>
              <a:cs typeface="Batang"/>
              <a:sym typeface="Batang"/>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0" name="Shape 170"/>
        <p:cNvGrpSpPr/>
        <p:nvPr/>
      </p:nvGrpSpPr>
      <p:grpSpPr>
        <a:xfrm>
          <a:off x="0" y="0"/>
          <a:ext cx="0" cy="0"/>
          <a:chOff x="0" y="0"/>
          <a:chExt cx="0" cy="0"/>
        </a:xfrm>
      </p:grpSpPr>
      <p:sp>
        <p:nvSpPr>
          <p:cNvPr id="171" name="Google Shape;171;p23"/>
          <p:cNvSpPr txBox="1"/>
          <p:nvPr>
            <p:ph idx="1" type="body"/>
          </p:nvPr>
        </p:nvSpPr>
        <p:spPr>
          <a:xfrm>
            <a:off x="689125" y="357800"/>
            <a:ext cx="11199900" cy="617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cs-CZ" sz="4600">
                <a:solidFill>
                  <a:srgbClr val="FAC867"/>
                </a:solidFill>
                <a:latin typeface="Batang"/>
                <a:ea typeface="Batang"/>
                <a:cs typeface="Batang"/>
                <a:sym typeface="Batang"/>
              </a:rPr>
              <a:t>Tezaurus jazyka českého</a:t>
            </a:r>
            <a:endParaRPr sz="2800">
              <a:latin typeface="Batang"/>
              <a:ea typeface="Batang"/>
              <a:cs typeface="Batang"/>
              <a:sym typeface="Batang"/>
            </a:endParaRPr>
          </a:p>
          <a:p>
            <a:pPr indent="0" lvl="0" marL="0" rtl="0" algn="l">
              <a:spcBef>
                <a:spcPts val="0"/>
              </a:spcBef>
              <a:spcAft>
                <a:spcPts val="0"/>
              </a:spcAft>
              <a:buNone/>
            </a:pPr>
            <a:r>
              <a:rPr lang="cs-CZ" sz="2800">
                <a:latin typeface="Batang"/>
                <a:ea typeface="Batang"/>
                <a:cs typeface="Batang"/>
                <a:sym typeface="Batang"/>
              </a:rPr>
              <a:t>&gt;S</a:t>
            </a:r>
            <a:r>
              <a:rPr lang="cs-CZ" sz="2800">
                <a:latin typeface="Batang"/>
                <a:ea typeface="Batang"/>
                <a:cs typeface="Batang"/>
                <a:sym typeface="Batang"/>
              </a:rPr>
              <a:t>kládá se z vlastního slovníku a z rejstříku.</a:t>
            </a:r>
            <a:endParaRPr/>
          </a:p>
          <a:p>
            <a:pPr indent="0" lvl="0" marL="0" rtl="0" algn="l">
              <a:spcBef>
                <a:spcPts val="1000"/>
              </a:spcBef>
              <a:spcAft>
                <a:spcPts val="0"/>
              </a:spcAft>
              <a:buNone/>
            </a:pPr>
            <a:r>
              <a:rPr lang="cs-CZ" sz="2800">
                <a:latin typeface="Batang"/>
                <a:ea typeface="Batang"/>
                <a:cs typeface="Batang"/>
                <a:sym typeface="Batang"/>
              </a:rPr>
              <a:t>&gt;</a:t>
            </a:r>
            <a:r>
              <a:rPr lang="cs-CZ" sz="2800">
                <a:latin typeface="Batang"/>
                <a:ea typeface="Batang"/>
                <a:cs typeface="Batang"/>
                <a:sym typeface="Batang"/>
              </a:rPr>
              <a:t>6 tematických okruhů slovníkových hesel: Abstraktní vztahy, Prostor, Hmota, Intelekt, Volní oblast, Emoce.</a:t>
            </a:r>
            <a:endParaRPr/>
          </a:p>
          <a:p>
            <a:pPr indent="0" lvl="0" marL="0" rtl="0" algn="l">
              <a:spcBef>
                <a:spcPts val="1000"/>
              </a:spcBef>
              <a:spcAft>
                <a:spcPts val="0"/>
              </a:spcAft>
              <a:buNone/>
            </a:pPr>
            <a:r>
              <a:rPr lang="cs-CZ" sz="2800">
                <a:latin typeface="Batang"/>
                <a:ea typeface="Batang"/>
                <a:cs typeface="Batang"/>
                <a:sym typeface="Batang"/>
              </a:rPr>
              <a:t>&gt;H</a:t>
            </a:r>
            <a:r>
              <a:rPr lang="cs-CZ" sz="2800">
                <a:latin typeface="Batang"/>
                <a:ea typeface="Batang"/>
                <a:cs typeface="Batang"/>
                <a:sym typeface="Batang"/>
              </a:rPr>
              <a:t>esla řazena kontrastně, např. síla-slabost, teplo-chlad, což umožňuje vyhledávat slova opačného významu.</a:t>
            </a:r>
            <a:endParaRPr/>
          </a:p>
          <a:p>
            <a:pPr indent="0" lvl="0" marL="0" rtl="0" algn="l">
              <a:spcBef>
                <a:spcPts val="1000"/>
              </a:spcBef>
              <a:spcAft>
                <a:spcPts val="0"/>
              </a:spcAft>
              <a:buNone/>
            </a:pPr>
            <a:r>
              <a:rPr lang="cs-CZ" sz="2800">
                <a:latin typeface="Batang"/>
                <a:ea typeface="Batang"/>
                <a:cs typeface="Batang"/>
                <a:sym typeface="Batang"/>
              </a:rPr>
              <a:t>&gt;H</a:t>
            </a:r>
            <a:r>
              <a:rPr lang="cs-CZ" sz="2800">
                <a:latin typeface="Batang"/>
                <a:ea typeface="Batang"/>
                <a:cs typeface="Batang"/>
                <a:sym typeface="Batang"/>
              </a:rPr>
              <a:t>eslo vnitřně členěno do oddílů podle slovního druhu.</a:t>
            </a:r>
            <a:endParaRPr/>
          </a:p>
          <a:p>
            <a:pPr indent="0" lvl="0" marL="0" rtl="0" algn="l">
              <a:spcBef>
                <a:spcPts val="1000"/>
              </a:spcBef>
              <a:spcAft>
                <a:spcPts val="0"/>
              </a:spcAft>
              <a:buNone/>
            </a:pPr>
            <a:r>
              <a:rPr lang="cs-CZ" sz="2800">
                <a:latin typeface="Batang"/>
                <a:ea typeface="Batang"/>
                <a:cs typeface="Batang"/>
                <a:sym typeface="Batang"/>
              </a:rPr>
              <a:t>&gt;O</a:t>
            </a:r>
            <a:r>
              <a:rPr lang="cs-CZ" sz="2800">
                <a:latin typeface="Batang"/>
                <a:ea typeface="Batang"/>
                <a:cs typeface="Batang"/>
                <a:sym typeface="Batang"/>
              </a:rPr>
              <a:t>ddíly obsahují podhesla s výrazy synonymními, ale i významově souřadnými, podřazenými a nadřazenými, které se vztahují k ústřednímu pojmu.</a:t>
            </a:r>
            <a:endParaRPr/>
          </a:p>
          <a:p>
            <a:pPr indent="0" lvl="0" marL="0" rtl="0" algn="l">
              <a:spcBef>
                <a:spcPts val="1000"/>
              </a:spcBef>
              <a:spcAft>
                <a:spcPts val="0"/>
              </a:spcAft>
              <a:buNone/>
            </a:pPr>
            <a:r>
              <a:rPr lang="cs-CZ" sz="2800">
                <a:latin typeface="Batang"/>
                <a:ea typeface="Batang"/>
                <a:cs typeface="Batang"/>
                <a:sym typeface="Batang"/>
              </a:rPr>
              <a:t>&gt;R</a:t>
            </a:r>
            <a:r>
              <a:rPr lang="cs-CZ" sz="2800">
                <a:latin typeface="Batang"/>
                <a:ea typeface="Batang"/>
                <a:cs typeface="Batang"/>
                <a:sym typeface="Batang"/>
              </a:rPr>
              <a:t>ejstřík je rovnocennou součástí slovníku, zahrnuje většinu slov obsažených ve slovníku a sám je tak svého druhu slovníkem.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5" name="Shape 175"/>
        <p:cNvGrpSpPr/>
        <p:nvPr/>
      </p:nvGrpSpPr>
      <p:grpSpPr>
        <a:xfrm>
          <a:off x="0" y="0"/>
          <a:ext cx="0" cy="0"/>
          <a:chOff x="0" y="0"/>
          <a:chExt cx="0" cy="0"/>
        </a:xfrm>
      </p:grpSpPr>
      <p:pic>
        <p:nvPicPr>
          <p:cNvPr id="176" name="Google Shape;176;p24"/>
          <p:cNvPicPr preferRelativeResize="0"/>
          <p:nvPr/>
        </p:nvPicPr>
        <p:blipFill rotWithShape="1">
          <a:blip r:embed="rId3">
            <a:alphaModFix/>
          </a:blip>
          <a:srcRect b="23066" l="0" r="0" t="-1044"/>
          <a:stretch/>
        </p:blipFill>
        <p:spPr>
          <a:xfrm>
            <a:off x="3693500" y="132975"/>
            <a:ext cx="4804999" cy="65920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0" name="Shape 180"/>
        <p:cNvGrpSpPr/>
        <p:nvPr/>
      </p:nvGrpSpPr>
      <p:grpSpPr>
        <a:xfrm>
          <a:off x="0" y="0"/>
          <a:ext cx="0" cy="0"/>
          <a:chOff x="0" y="0"/>
          <a:chExt cx="0" cy="0"/>
        </a:xfrm>
      </p:grpSpPr>
      <p:pic>
        <p:nvPicPr>
          <p:cNvPr id="181" name="Google Shape;181;p25"/>
          <p:cNvPicPr preferRelativeResize="0"/>
          <p:nvPr/>
        </p:nvPicPr>
        <p:blipFill rotWithShape="1">
          <a:blip r:embed="rId3">
            <a:alphaModFix/>
          </a:blip>
          <a:srcRect b="16331" l="0" r="0" t="0"/>
          <a:stretch/>
        </p:blipFill>
        <p:spPr>
          <a:xfrm>
            <a:off x="6809525" y="159813"/>
            <a:ext cx="4395750" cy="6538377"/>
          </a:xfrm>
          <a:prstGeom prst="rect">
            <a:avLst/>
          </a:prstGeom>
          <a:noFill/>
          <a:ln>
            <a:noFill/>
          </a:ln>
        </p:spPr>
      </p:pic>
      <p:pic>
        <p:nvPicPr>
          <p:cNvPr id="182" name="Google Shape;182;p25"/>
          <p:cNvPicPr preferRelativeResize="0"/>
          <p:nvPr/>
        </p:nvPicPr>
        <p:blipFill rotWithShape="1">
          <a:blip r:embed="rId4">
            <a:alphaModFix/>
          </a:blip>
          <a:srcRect b="16331" l="0" r="0" t="0"/>
          <a:stretch/>
        </p:blipFill>
        <p:spPr>
          <a:xfrm>
            <a:off x="970025" y="159813"/>
            <a:ext cx="4395750" cy="65383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6" name="Shape 186"/>
        <p:cNvGrpSpPr/>
        <p:nvPr/>
      </p:nvGrpSpPr>
      <p:grpSpPr>
        <a:xfrm>
          <a:off x="0" y="0"/>
          <a:ext cx="0" cy="0"/>
          <a:chOff x="0" y="0"/>
          <a:chExt cx="0" cy="0"/>
        </a:xfrm>
      </p:grpSpPr>
      <p:pic>
        <p:nvPicPr>
          <p:cNvPr id="187" name="Google Shape;187;p26"/>
          <p:cNvPicPr preferRelativeResize="0"/>
          <p:nvPr/>
        </p:nvPicPr>
        <p:blipFill rotWithShape="1">
          <a:blip r:embed="rId3">
            <a:alphaModFix/>
          </a:blip>
          <a:srcRect b="15483" l="0" r="0" t="0"/>
          <a:stretch/>
        </p:blipFill>
        <p:spPr>
          <a:xfrm>
            <a:off x="7377475" y="358225"/>
            <a:ext cx="4087526" cy="6141527"/>
          </a:xfrm>
          <a:prstGeom prst="rect">
            <a:avLst/>
          </a:prstGeom>
          <a:noFill/>
          <a:ln>
            <a:noFill/>
          </a:ln>
        </p:spPr>
      </p:pic>
      <p:pic>
        <p:nvPicPr>
          <p:cNvPr id="188" name="Google Shape;188;p26"/>
          <p:cNvPicPr preferRelativeResize="0"/>
          <p:nvPr/>
        </p:nvPicPr>
        <p:blipFill rotWithShape="1">
          <a:blip r:embed="rId4">
            <a:alphaModFix/>
          </a:blip>
          <a:srcRect b="32759" l="12643" r="10404" t="56291"/>
          <a:stretch/>
        </p:blipFill>
        <p:spPr>
          <a:xfrm>
            <a:off x="518875" y="420625"/>
            <a:ext cx="6464900" cy="16352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2" name="Shape 192"/>
        <p:cNvGrpSpPr/>
        <p:nvPr/>
      </p:nvGrpSpPr>
      <p:grpSpPr>
        <a:xfrm>
          <a:off x="0" y="0"/>
          <a:ext cx="0" cy="0"/>
          <a:chOff x="0" y="0"/>
          <a:chExt cx="0" cy="0"/>
        </a:xfrm>
      </p:grpSpPr>
      <p:sp>
        <p:nvSpPr>
          <p:cNvPr id="193" name="Google Shape;193;p27"/>
          <p:cNvSpPr txBox="1"/>
          <p:nvPr>
            <p:ph idx="1" type="body"/>
          </p:nvPr>
        </p:nvSpPr>
        <p:spPr>
          <a:xfrm>
            <a:off x="689125" y="281600"/>
            <a:ext cx="11199900" cy="65889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90000"/>
              </a:lnSpc>
              <a:spcBef>
                <a:spcPts val="0"/>
              </a:spcBef>
              <a:spcAft>
                <a:spcPts val="0"/>
              </a:spcAft>
              <a:buClr>
                <a:schemeClr val="dk1"/>
              </a:buClr>
              <a:buSzPts val="853"/>
              <a:buFont typeface="Arial"/>
              <a:buNone/>
            </a:pPr>
            <a:r>
              <a:rPr lang="cs-CZ" sz="4600">
                <a:solidFill>
                  <a:srgbClr val="FAC867"/>
                </a:solidFill>
                <a:latin typeface="Batang"/>
                <a:ea typeface="Batang"/>
                <a:cs typeface="Batang"/>
                <a:sym typeface="Batang"/>
              </a:rPr>
              <a:t>Lidstvo</a:t>
            </a:r>
            <a:endParaRPr sz="4600">
              <a:solidFill>
                <a:srgbClr val="FAC867"/>
              </a:solidFill>
              <a:latin typeface="Batang"/>
              <a:ea typeface="Batang"/>
              <a:cs typeface="Batang"/>
              <a:sym typeface="Batang"/>
            </a:endParaRPr>
          </a:p>
          <a:p>
            <a:pPr indent="0" lvl="0" marL="0" rtl="0" algn="l">
              <a:lnSpc>
                <a:spcPct val="90000"/>
              </a:lnSpc>
              <a:spcBef>
                <a:spcPts val="0"/>
              </a:spcBef>
              <a:spcAft>
                <a:spcPts val="0"/>
              </a:spcAft>
              <a:buClr>
                <a:schemeClr val="dk1"/>
              </a:buClr>
              <a:buSzPts val="853"/>
              <a:buFont typeface="Arial"/>
              <a:buNone/>
            </a:pPr>
            <a:r>
              <a:t/>
            </a:r>
            <a:endParaRPr sz="4600">
              <a:solidFill>
                <a:srgbClr val="FAC867"/>
              </a:solidFill>
              <a:latin typeface="Batang"/>
              <a:ea typeface="Batang"/>
              <a:cs typeface="Batang"/>
              <a:sym typeface="Batang"/>
            </a:endParaRPr>
          </a:p>
          <a:p>
            <a:pPr indent="0" lvl="0" marL="0" rtl="0" algn="l">
              <a:spcBef>
                <a:spcPts val="0"/>
              </a:spcBef>
              <a:spcAft>
                <a:spcPts val="0"/>
              </a:spcAft>
              <a:buNone/>
            </a:pPr>
            <a:r>
              <a:rPr lang="cs-CZ" sz="2800">
                <a:latin typeface="Batang"/>
                <a:ea typeface="Batang"/>
                <a:cs typeface="Batang"/>
                <a:sym typeface="Batang"/>
              </a:rPr>
              <a:t>&gt;sb. lidstvo, všelidstvo, lidé, lidská rasa, lidská společnost, lidské pokolení, lidské plemeno, lidské plémě, lidské moře, lidský rod, člověčenstvo, člověctvo, veškerenstvo, civilizace, lidská civilizace, ženské pokolení, mužské pokolení;</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rPr lang="cs-CZ" sz="2800">
                <a:latin typeface="Batang"/>
                <a:ea typeface="Batang"/>
                <a:cs typeface="Batang"/>
                <a:sym typeface="Batang"/>
              </a:rPr>
              <a:t>    lidská skupina, rasa, rasový okruh, plemeno, lidské plemeno, etnikum, etnická skupina, bílé plemeno, bílá rasa, kavkazské plemeno, europoidi, europoidní plemeno Negrité, negroidi, černé plemeno, černá rasa, negroidní plemeno, mongoloidi, monogoloidní plemeno, žluté plemeno, žlutohnědé plemeno, žlutá rasa, Khoisanidé. Indianidé, australoidi, australoidní plemeno;</a:t>
            </a:r>
            <a:endParaRPr sz="2800">
              <a:latin typeface="Batang"/>
              <a:ea typeface="Batang"/>
              <a:cs typeface="Batang"/>
              <a:sym typeface="Batang"/>
            </a:endParaRPr>
          </a:p>
          <a:p>
            <a:pPr indent="0" lvl="0" marL="0" rtl="0" algn="l">
              <a:spcBef>
                <a:spcPts val="0"/>
              </a:spcBef>
              <a:spcAft>
                <a:spcPts val="0"/>
              </a:spcAft>
              <a:buClr>
                <a:schemeClr val="dk1"/>
              </a:buClr>
              <a:buSzPct val="39285"/>
              <a:buFont typeface="Arial"/>
              <a:buNone/>
            </a:pPr>
            <a:r>
              <a:rPr lang="cs-CZ" sz="2800">
                <a:latin typeface="Batang"/>
                <a:ea typeface="Batang"/>
                <a:cs typeface="Batang"/>
                <a:sym typeface="Batang"/>
              </a:rPr>
              <a:t>     lidskost, lidství, všelidskost, všelidství, člověctví, člověckost, člověčenství, lidská přirozenost, člověčina, humanita, humánnost, lidumilnost, dobročinnost, charitativnost,</a:t>
            </a:r>
            <a:endParaRPr sz="2800">
              <a:latin typeface="Batang"/>
              <a:ea typeface="Batang"/>
              <a:cs typeface="Batang"/>
              <a:sym typeface="Batang"/>
            </a:endParaRPr>
          </a:p>
          <a:p>
            <a:pPr indent="0" lvl="0" marL="0" rtl="0" algn="l">
              <a:spcBef>
                <a:spcPts val="0"/>
              </a:spcBef>
              <a:spcAft>
                <a:spcPts val="0"/>
              </a:spcAft>
              <a:buNone/>
            </a:pPr>
            <a:r>
              <a:rPr lang="cs-CZ" sz="2800">
                <a:latin typeface="Batang"/>
                <a:ea typeface="Batang"/>
                <a:cs typeface="Batang"/>
                <a:sym typeface="Batang"/>
              </a:rPr>
              <a:t>     </a:t>
            </a:r>
            <a:r>
              <a:rPr b="1" lang="cs-CZ" sz="2800">
                <a:solidFill>
                  <a:srgbClr val="FAC867"/>
                </a:solidFill>
                <a:latin typeface="Batang"/>
                <a:ea typeface="Batang"/>
                <a:cs typeface="Batang"/>
                <a:sym typeface="Batang"/>
              </a:rPr>
              <a:t>člověk, človíček</a:t>
            </a:r>
            <a:r>
              <a:rPr b="1" lang="cs-CZ" sz="2800">
                <a:latin typeface="Batang"/>
                <a:ea typeface="Batang"/>
                <a:cs typeface="Batang"/>
                <a:sym typeface="Batang"/>
              </a:rPr>
              <a:t>,</a:t>
            </a:r>
            <a:r>
              <a:rPr lang="cs-CZ" sz="2800">
                <a:latin typeface="Batang"/>
                <a:ea typeface="Batang"/>
                <a:cs typeface="Batang"/>
                <a:sym typeface="Batang"/>
              </a:rPr>
              <a:t> člobrda, křehká nádoba, adam, Adamův syn, lidská bytost, lidské stvoření, lidský tvor, kreatura, Homo sapiens sapiens, homo aestheticus, homo creator, homo faber, homo ludens, homo oeconomicus, android, homunkulus, kyborg, lidský robot, humanoidní robot;</a:t>
            </a:r>
            <a:endParaRPr sz="2800">
              <a:latin typeface="Batang"/>
              <a:ea typeface="Batang"/>
              <a:cs typeface="Batang"/>
              <a:sym typeface="Batang"/>
            </a:endParaRPr>
          </a:p>
          <a:p>
            <a:pPr indent="0" lvl="0" marL="0" rtl="0" algn="l">
              <a:spcBef>
                <a:spcPts val="0"/>
              </a:spcBef>
              <a:spcAft>
                <a:spcPts val="0"/>
              </a:spcAft>
              <a:buNone/>
            </a:pPr>
            <a:r>
              <a:rPr lang="cs-CZ" sz="2800">
                <a:latin typeface="Batang"/>
                <a:ea typeface="Batang"/>
                <a:cs typeface="Batang"/>
                <a:sym typeface="Batang"/>
              </a:rPr>
              <a:t>předchůdce člověka, hominoidní primát, hominoid. lidoop, antropoid, hominid, opočlověk. Australopithék, člověk zručný, Homo habilis, jeskynní člověk, presapient, anteneandrtálec, pračlověk, člověk neandrtálský, neandertálec, Homo erectus, předvěký člověk. Homo sapiens, kromañonský člověk, troglodyt, primitiv, divoch, barbar,;</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