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1" r:id="rId6"/>
    <p:sldId id="258" r:id="rId7"/>
    <p:sldId id="262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iste.cz/index.php?page=detail&amp;id=334-rejzek-jiri-phd" TargetMode="External"/><Relationship Id="rId2" Type="http://schemas.openxmlformats.org/officeDocument/2006/relationships/hyperlink" Target="https://www.vaseliteratura.cz/recenze/odborna-literatura/948-etymologicky-slovn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ency.org/slovnik/" TargetMode="External"/><Relationship Id="rId5" Type="http://schemas.openxmlformats.org/officeDocument/2006/relationships/hyperlink" Target="https://cs.wikipedia.org/wiki/%C4%8Cesk%C3%BD_etymologick%C3%BD_slovn%C3%ADk" TargetMode="External"/><Relationship Id="rId4" Type="http://schemas.openxmlformats.org/officeDocument/2006/relationships/hyperlink" Target="https://cs.wikipedia.org/wiki/Etymologick%C3%BD_slovn%C3%A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F5D32-4F9A-E243-FFC4-A711897E6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632857"/>
            <a:ext cx="8361229" cy="2801982"/>
          </a:xfrm>
        </p:spPr>
        <p:txBody>
          <a:bodyPr/>
          <a:lstStyle/>
          <a:p>
            <a:r>
              <a:rPr lang="cs-CZ" sz="5400" dirty="0"/>
              <a:t>Český etymologický slovník</a:t>
            </a:r>
            <a:br>
              <a:rPr lang="cs-CZ" sz="5400" dirty="0"/>
            </a:br>
            <a:br>
              <a:rPr lang="cs-CZ" sz="5400" dirty="0"/>
            </a:br>
            <a:r>
              <a:rPr lang="cs-CZ" sz="3600" dirty="0" err="1"/>
              <a:t>jiří</a:t>
            </a:r>
            <a:r>
              <a:rPr lang="cs-CZ" sz="3600" dirty="0"/>
              <a:t> </a:t>
            </a:r>
            <a:r>
              <a:rPr lang="cs-CZ" sz="3600" dirty="0" err="1"/>
              <a:t>rejzek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AEFA06-0E8B-9F66-3552-6DA3B8804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2431" y="5029071"/>
            <a:ext cx="2715055" cy="589595"/>
          </a:xfrm>
        </p:spPr>
        <p:txBody>
          <a:bodyPr/>
          <a:lstStyle/>
          <a:p>
            <a:r>
              <a:rPr lang="cs-CZ" dirty="0" err="1"/>
              <a:t>Dinara</a:t>
            </a:r>
            <a:r>
              <a:rPr lang="cs-CZ" dirty="0"/>
              <a:t> </a:t>
            </a:r>
            <a:r>
              <a:rPr lang="cs-CZ" dirty="0" err="1"/>
              <a:t>Sagyndykova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00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0D599-E32F-A022-8D70-98BF8F56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8" y="2430379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Dekuji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86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6A5A0-3E1C-342D-A209-700F6E110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655302"/>
            <a:ext cx="9601200" cy="144378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Etymologie</a:t>
            </a:r>
            <a:r>
              <a:rPr lang="cs-CZ" dirty="0"/>
              <a:t> je obor lingvistiky zkoumající původ a vývoj slov.</a:t>
            </a:r>
          </a:p>
          <a:p>
            <a:pPr marL="0" indent="0">
              <a:buNone/>
            </a:pPr>
            <a:r>
              <a:rPr lang="cs-CZ" b="1" dirty="0"/>
              <a:t>Etymologický slovník </a:t>
            </a:r>
            <a:r>
              <a:rPr lang="cs-CZ" dirty="0"/>
              <a:t>podává poučení o vzniku a vývoji slov (jejich etymologii). Některé výklady se považují za věrohodné, jiné jsou spíše domněnkami; někdy existuje více (více nebo méně pravděpodobných) možných řešení.</a:t>
            </a:r>
          </a:p>
        </p:txBody>
      </p:sp>
      <p:pic>
        <p:nvPicPr>
          <p:cNvPr id="5" name="Obrázek 4" descr="Obsah obrázku text, Písmo, snímek obrazovky, plakát&#10;&#10;Popis byl vytvořen automaticky">
            <a:extLst>
              <a:ext uri="{FF2B5EF4-FFF2-40B4-BE49-F238E27FC236}">
                <a16:creationId xmlns:a16="http://schemas.microsoft.com/office/drawing/2014/main" id="{099D2D34-A8FA-980C-E17E-C45382B1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17" y="2510457"/>
            <a:ext cx="2587578" cy="3692241"/>
          </a:xfrm>
          <a:prstGeom prst="rect">
            <a:avLst/>
          </a:prstGeom>
        </p:spPr>
      </p:pic>
      <p:pic>
        <p:nvPicPr>
          <p:cNvPr id="7" name="Obrázek 6" descr="Obsah obrázku text, kniha, papírnictví / kancelářské potřeby, notebook&#10;&#10;Popis byl vytvořen automaticky">
            <a:extLst>
              <a:ext uri="{FF2B5EF4-FFF2-40B4-BE49-F238E27FC236}">
                <a16:creationId xmlns:a16="http://schemas.microsoft.com/office/drawing/2014/main" id="{E97168EF-20C7-34FC-48B1-2A88265A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65" y="2510457"/>
            <a:ext cx="3669483" cy="3080084"/>
          </a:xfrm>
          <a:prstGeom prst="rect">
            <a:avLst/>
          </a:prstGeom>
        </p:spPr>
      </p:pic>
      <p:pic>
        <p:nvPicPr>
          <p:cNvPr id="9" name="Obrázek 8" descr="Obsah obrázku text, kniha, Písmo, Obal knihy&#10;&#10;Popis byl vytvořen automaticky">
            <a:extLst>
              <a:ext uri="{FF2B5EF4-FFF2-40B4-BE49-F238E27FC236}">
                <a16:creationId xmlns:a16="http://schemas.microsoft.com/office/drawing/2014/main" id="{78C5891E-E2D1-08A1-68C8-3752DF88F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81" y="2510457"/>
            <a:ext cx="2675536" cy="36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F158E-6664-9187-3DB6-E7273838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5800"/>
            <a:ext cx="4876800" cy="1485900"/>
          </a:xfrm>
        </p:spPr>
        <p:txBody>
          <a:bodyPr/>
          <a:lstStyle/>
          <a:p>
            <a:r>
              <a:rPr lang="cs-CZ" sz="4400" dirty="0"/>
              <a:t>Český etymologický slovník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58D73-34D8-EC79-B943-B1BE1D5C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286000"/>
            <a:ext cx="4876801" cy="3581400"/>
          </a:xfrm>
        </p:spPr>
        <p:txBody>
          <a:bodyPr>
            <a:normAutofit/>
          </a:bodyPr>
          <a:lstStyle/>
          <a:p>
            <a:r>
              <a:rPr lang="cs-CZ" dirty="0"/>
              <a:t>sestaven lingvistou Jiřím Rejzkem a vydán v roce 2001 (opakovaně v r.2012 a 2015)</a:t>
            </a:r>
          </a:p>
          <a:p>
            <a:r>
              <a:rPr lang="cs-CZ" dirty="0"/>
              <a:t>Obsahuje cca 11 000 základních hesel, přibližně 21 000 odvozených slov a téměř 64 000 odkazů na slova jiných jazyků</a:t>
            </a:r>
          </a:p>
          <a:p>
            <a:r>
              <a:rPr lang="cs-CZ" dirty="0"/>
              <a:t>752 stran</a:t>
            </a:r>
          </a:p>
          <a:p>
            <a:r>
              <a:rPr lang="cs-CZ" dirty="0"/>
              <a:t>Vydalo nakladatelství LEDA</a:t>
            </a:r>
          </a:p>
          <a:p>
            <a:r>
              <a:rPr lang="cs-CZ" dirty="0"/>
              <a:t>Slovník je určen širší veřejnosti</a:t>
            </a:r>
          </a:p>
        </p:txBody>
      </p:sp>
      <p:pic>
        <p:nvPicPr>
          <p:cNvPr id="5" name="Obrázek 4" descr="Obsah obrázku text, Elektricky modrá, Písmo, snímek obrazovky&#10;&#10;Popis byl vytvořen automaticky">
            <a:extLst>
              <a:ext uri="{FF2B5EF4-FFF2-40B4-BE49-F238E27FC236}">
                <a16:creationId xmlns:a16="http://schemas.microsoft.com/office/drawing/2014/main" id="{CE8A6CC4-A088-9AD4-3A07-0E4910C3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Lidská tvář, osoba, košile/tričko, oblečení&#10;&#10;Popis byl vytvořen automaticky">
            <a:extLst>
              <a:ext uri="{FF2B5EF4-FFF2-40B4-BE49-F238E27FC236}">
                <a16:creationId xmlns:a16="http://schemas.microsoft.com/office/drawing/2014/main" id="{6B5BE49C-4F87-051C-E214-9A130BE16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67" y="998604"/>
            <a:ext cx="2244444" cy="3366666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78098CC-3C85-E56E-F319-6FD0F01ECECB}"/>
              </a:ext>
            </a:extLst>
          </p:cNvPr>
          <p:cNvSpPr txBox="1"/>
          <p:nvPr/>
        </p:nvSpPr>
        <p:spPr>
          <a:xfrm>
            <a:off x="3537284" y="881509"/>
            <a:ext cx="797693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chemeClr val="tx2"/>
                </a:solidFill>
              </a:rPr>
              <a:t>1964</a:t>
            </a:r>
          </a:p>
          <a:p>
            <a:pPr algn="l"/>
            <a:endParaRPr lang="cs-CZ" dirty="0">
              <a:solidFill>
                <a:schemeClr val="tx2"/>
              </a:solidFill>
            </a:endParaRPr>
          </a:p>
          <a:p>
            <a:pPr algn="l"/>
            <a:r>
              <a:rPr lang="cs-CZ" b="1" dirty="0">
                <a:solidFill>
                  <a:schemeClr val="tx2"/>
                </a:solidFill>
              </a:rPr>
              <a:t>Odborné zaměření: </a:t>
            </a:r>
            <a:r>
              <a:rPr lang="cs-CZ" dirty="0">
                <a:solidFill>
                  <a:schemeClr val="tx2"/>
                </a:solidFill>
              </a:rPr>
              <a:t>etymologie, historická a současná lexikologie, slavistika, diachronní lingvistika </a:t>
            </a:r>
          </a:p>
          <a:p>
            <a:pPr algn="l"/>
            <a:endParaRPr lang="cs-CZ" dirty="0">
              <a:solidFill>
                <a:schemeClr val="tx2"/>
              </a:solidFill>
            </a:endParaRPr>
          </a:p>
          <a:p>
            <a:pPr algn="l"/>
            <a:r>
              <a:rPr lang="cs-CZ" b="1" dirty="0">
                <a:solidFill>
                  <a:schemeClr val="tx2"/>
                </a:solidFill>
              </a:rPr>
              <a:t>Pracoviště: </a:t>
            </a:r>
            <a:r>
              <a:rPr lang="cs-CZ" dirty="0">
                <a:solidFill>
                  <a:schemeClr val="tx2"/>
                </a:solidFill>
              </a:rPr>
              <a:t>Univerzita Karlova, Filozofická fakulta, Ústav českého jazyka a teorie komunikace</a:t>
            </a:r>
          </a:p>
          <a:p>
            <a:pPr algn="l"/>
            <a:endParaRPr lang="cs-CZ" dirty="0">
              <a:solidFill>
                <a:schemeClr val="tx2"/>
              </a:solidFill>
            </a:endParaRPr>
          </a:p>
          <a:p>
            <a:pPr algn="l"/>
            <a:r>
              <a:rPr lang="cs-CZ" b="1" dirty="0">
                <a:solidFill>
                  <a:schemeClr val="tx2"/>
                </a:solidFill>
              </a:rPr>
              <a:t>Vzdělání: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1994–2001: doktorské studium (Ph.D.), Filozofická fakulta Univerzity Karlovy v Praze. Obor: slavistika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1982–1987: magisterské studium (Mgr.), Filozofická fakulta Univerzity Karlovy v Praze. Obor: český jazyk a literatura – anglický jazyk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30C893-F151-907B-11B4-FDA66318007D}"/>
              </a:ext>
            </a:extLst>
          </p:cNvPr>
          <p:cNvSpPr txBox="1"/>
          <p:nvPr/>
        </p:nvSpPr>
        <p:spPr>
          <a:xfrm>
            <a:off x="1099567" y="4645692"/>
            <a:ext cx="89197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1" dirty="0">
                <a:solidFill>
                  <a:schemeClr val="tx2"/>
                </a:solidFill>
              </a:rPr>
              <a:t>Monografie, slovníky, kolektivní publikace: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Kolektiv autorů. Akademický slovník současné češtiny. Praha: Ústav pro jazyk český AV ČR.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Zrození češtiny. Jazyková situace a jazykový vývoj na českém území mezi lety 550–1100. Praha: Nakladatelství Lidové noviny.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Český etymologický slovník. 2., přepracované vydání. Voznice: LEDA.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Lidová etymologie v češtině. Praha: Karolinum.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chemeClr val="tx2"/>
                </a:solidFill>
              </a:rPr>
              <a:t>The</a:t>
            </a:r>
            <a:r>
              <a:rPr lang="cs-CZ" sz="1600" dirty="0">
                <a:solidFill>
                  <a:schemeClr val="tx2"/>
                </a:solidFill>
              </a:rPr>
              <a:t> Proto-Slavic Word-</a:t>
            </a:r>
            <a:r>
              <a:rPr lang="cs-CZ" sz="1600" dirty="0" err="1">
                <a:solidFill>
                  <a:schemeClr val="tx2"/>
                </a:solidFill>
              </a:rPr>
              <a:t>Initial</a:t>
            </a:r>
            <a:r>
              <a:rPr lang="cs-CZ" sz="1600" dirty="0">
                <a:solidFill>
                  <a:schemeClr val="tx2"/>
                </a:solidFill>
              </a:rPr>
              <a:t> x-. Praha: Karolinum.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Český etymologický slovník. Voznice: LEDA.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FF8F4C5-0728-A2C2-F0B4-2D0B3E9F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011" y="177699"/>
            <a:ext cx="6365473" cy="703810"/>
          </a:xfrm>
        </p:spPr>
        <p:txBody>
          <a:bodyPr>
            <a:normAutofit fontScale="90000"/>
          </a:bodyPr>
          <a:lstStyle/>
          <a:p>
            <a:r>
              <a:rPr lang="cs-CZ" dirty="0"/>
              <a:t>doc. PhDr. Jiří Rejzek, Ph.D.</a:t>
            </a:r>
          </a:p>
        </p:txBody>
      </p:sp>
    </p:spTree>
    <p:extLst>
      <p:ext uri="{BB962C8B-B14F-4D97-AF65-F5344CB8AC3E}">
        <p14:creationId xmlns:p14="http://schemas.microsoft.com/office/powerpoint/2010/main" val="31218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B51DE-6B00-13D8-9F53-6787F93B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745958"/>
            <a:ext cx="9625263" cy="512144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Etymologické slovníky podávají souhrnné poučení o původu slov. </a:t>
            </a:r>
          </a:p>
          <a:p>
            <a:pPr marL="0" indent="0">
              <a:buNone/>
            </a:pPr>
            <a:r>
              <a:rPr lang="cs-CZ" dirty="0"/>
              <a:t>Důvody pro vydávání nových českých etymologických slovníků:</a:t>
            </a:r>
          </a:p>
          <a:p>
            <a:pPr marL="0" indent="0">
              <a:buNone/>
            </a:pPr>
            <a:r>
              <a:rPr lang="cs-CZ" dirty="0"/>
              <a:t>- žádný dosavadních slovníků nezabíral slovní zásobu v celé její šíři – bud‘ zahrnoval domácí slovní zásobu a opomíjel slova cizí (Machek, Holub – Kopečný), nebo se naopak zaměřil na slova cizí a při vykladu slov domácích byl příliš stručný a povrchní (Holub – </a:t>
            </a:r>
            <a:r>
              <a:rPr lang="cs-CZ" dirty="0" err="1"/>
              <a:t>Lyer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nový etymologický slovník zde nevyšel více než 30 let a to je dlouhá doba i pro etymologii </a:t>
            </a:r>
          </a:p>
          <a:p>
            <a:pPr marL="0" indent="0">
              <a:buNone/>
            </a:pPr>
            <a:r>
              <a:rPr lang="cs-CZ" dirty="0"/>
              <a:t>- potřeba modernizace vykládané slovní zásoby a zařazení lexikálních jednotek </a:t>
            </a:r>
          </a:p>
        </p:txBody>
      </p:sp>
    </p:spTree>
    <p:extLst>
      <p:ext uri="{BB962C8B-B14F-4D97-AF65-F5344CB8AC3E}">
        <p14:creationId xmlns:p14="http://schemas.microsoft.com/office/powerpoint/2010/main" val="342156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černobílá, bílé&#10;&#10;Popis byl vytvořen automaticky">
            <a:extLst>
              <a:ext uri="{FF2B5EF4-FFF2-40B4-BE49-F238E27FC236}">
                <a16:creationId xmlns:a16="http://schemas.microsoft.com/office/drawing/2014/main" id="{8CFDA40E-9607-B4B6-4C33-9CDF344F9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110" y="1238969"/>
            <a:ext cx="4003055" cy="3581400"/>
          </a:xfrm>
        </p:spPr>
      </p:pic>
      <p:pic>
        <p:nvPicPr>
          <p:cNvPr id="20" name="Obrázek 19" descr="Obsah obrázku text, Písmo, snímek obrazovky, dopis&#10;&#10;Popis byl vytvořen automaticky">
            <a:extLst>
              <a:ext uri="{FF2B5EF4-FFF2-40B4-BE49-F238E27FC236}">
                <a16:creationId xmlns:a16="http://schemas.microsoft.com/office/drawing/2014/main" id="{79DB940C-E883-A45B-F0E2-73BB3331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87" y="159806"/>
            <a:ext cx="4509328" cy="63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A283-9222-6690-94BC-0B76ED1D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05" y="1624262"/>
            <a:ext cx="5666874" cy="3272591"/>
          </a:xfrm>
        </p:spPr>
        <p:txBody>
          <a:bodyPr>
            <a:normAutofit/>
          </a:bodyPr>
          <a:lstStyle/>
          <a:p>
            <a:r>
              <a:rPr lang="cs-CZ" sz="4000" dirty="0"/>
              <a:t>Elektronická verze pro PC</a:t>
            </a:r>
            <a:br>
              <a:rPr lang="cs-CZ" sz="4000" dirty="0"/>
            </a:br>
            <a:r>
              <a:rPr lang="cs-CZ" sz="4000" dirty="0"/>
              <a:t>„Moderní český etymologický slovník“(2008) </a:t>
            </a:r>
          </a:p>
        </p:txBody>
      </p:sp>
      <p:pic>
        <p:nvPicPr>
          <p:cNvPr id="5" name="Zástupný obsah 4" descr="Obsah obrázku text, snímek obrazovky, kompaktní disk, design&#10;&#10;Popis byl vytvořen automaticky">
            <a:extLst>
              <a:ext uri="{FF2B5EF4-FFF2-40B4-BE49-F238E27FC236}">
                <a16:creationId xmlns:a16="http://schemas.microsoft.com/office/drawing/2014/main" id="{519456CE-B6F3-9040-BABE-5362FB7E0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979" y="770021"/>
            <a:ext cx="3777158" cy="5329989"/>
          </a:xfrm>
        </p:spPr>
      </p:pic>
    </p:spTree>
    <p:extLst>
      <p:ext uri="{BB962C8B-B14F-4D97-AF65-F5344CB8AC3E}">
        <p14:creationId xmlns:p14="http://schemas.microsoft.com/office/powerpoint/2010/main" val="411166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bílé, kaligrafie&#10;&#10;Popis byl vytvořen automaticky">
            <a:extLst>
              <a:ext uri="{FF2B5EF4-FFF2-40B4-BE49-F238E27FC236}">
                <a16:creationId xmlns:a16="http://schemas.microsoft.com/office/drawing/2014/main" id="{392F1A43-8C16-3936-0C90-D0B873F93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657" y="960990"/>
            <a:ext cx="7410091" cy="2013075"/>
          </a:xfrm>
        </p:spPr>
      </p:pic>
      <p:pic>
        <p:nvPicPr>
          <p:cNvPr id="7" name="Obrázek 6" descr="Obsah obrázku měna, mince, peníze, Hotovost&#10;&#10;Popis byl vytvořen automaticky">
            <a:extLst>
              <a:ext uri="{FF2B5EF4-FFF2-40B4-BE49-F238E27FC236}">
                <a16:creationId xmlns:a16="http://schemas.microsoft.com/office/drawing/2014/main" id="{90F77822-6956-D96D-0EBB-BF65EE3C3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57" y="311839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A2B29-D149-FD0F-84ED-BB9F88BD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063B0-63AA-C504-2868-4AE7F073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https://www.vaseliteratura.cz/recenze/odborna-literatura/948-etymologicky-slovnik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https://www.slaviste.cz/index.php?page=detail&amp;id=334-rejzek-jiri-phd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https://cs.wikipedia.org/wiki/Etymologick%C3%BD_slovn%C3%ADk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https://cs.wikipedia.org/wiki/Etymologick%C3%BD_slovn%C3%ADk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https://cs.wikipedia.org/wiki/%C4%8Cesk%C3%BD_etymologick%C3%BD_slovn%C3%ADk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https://www.czechency.org/slovnik/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78400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171</TotalTime>
  <Words>500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Oříznutí</vt:lpstr>
      <vt:lpstr>Český etymologický slovník  jiří rejzek</vt:lpstr>
      <vt:lpstr>Prezentace aplikace PowerPoint</vt:lpstr>
      <vt:lpstr>Český etymologický slovník</vt:lpstr>
      <vt:lpstr>doc. PhDr. Jiří Rejzek, Ph.D.</vt:lpstr>
      <vt:lpstr>Prezentace aplikace PowerPoint</vt:lpstr>
      <vt:lpstr>Prezentace aplikace PowerPoint</vt:lpstr>
      <vt:lpstr>Elektronická verze pro PC „Moderní český etymologický slovník“(2008) </vt:lpstr>
      <vt:lpstr>Prezentace aplikace PowerPoint</vt:lpstr>
      <vt:lpstr>Zdroje</vt:lpstr>
      <vt:lpstr>Dekuji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etymologický slovník jiří rejzek</dc:title>
  <dc:creator>ACOMO s.r.o.</dc:creator>
  <cp:lastModifiedBy>ACOMO s.r.o.</cp:lastModifiedBy>
  <cp:revision>2</cp:revision>
  <dcterms:created xsi:type="dcterms:W3CDTF">2023-10-31T19:43:49Z</dcterms:created>
  <dcterms:modified xsi:type="dcterms:W3CDTF">2023-10-31T22:36:06Z</dcterms:modified>
</cp:coreProperties>
</file>