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roxima Nova"/>
      <p:regular r:id="rId16"/>
      <p:bold r:id="rId17"/>
      <p:italic r:id="rId18"/>
      <p:boldItalic r:id="rId19"/>
    </p:embeddedFont>
    <p:embeddedFont>
      <p:font typeface="Lora"/>
      <p:regular r:id="rId20"/>
      <p:bold r:id="rId21"/>
      <p:italic r:id="rId22"/>
      <p:boldItalic r:id="rId23"/>
    </p:embeddedFont>
    <p:embeddedFont>
      <p:font typeface="Proxima Nova Semibold"/>
      <p:regular r:id="rId24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-regular.fntdata"/><Relationship Id="rId22" Type="http://schemas.openxmlformats.org/officeDocument/2006/relationships/font" Target="fonts/Lora-italic.fntdata"/><Relationship Id="rId21" Type="http://schemas.openxmlformats.org/officeDocument/2006/relationships/font" Target="fonts/Lora-bold.fntdata"/><Relationship Id="rId24" Type="http://schemas.openxmlformats.org/officeDocument/2006/relationships/font" Target="fonts/ProximaNovaSemibold-regular.fntdata"/><Relationship Id="rId23" Type="http://schemas.openxmlformats.org/officeDocument/2006/relationships/font" Target="fonts/Lora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roximaNovaSemibold-boldItalic.fntdata"/><Relationship Id="rId25" Type="http://schemas.openxmlformats.org/officeDocument/2006/relationships/font" Target="fonts/ProximaNova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19" Type="http://schemas.openxmlformats.org/officeDocument/2006/relationships/font" Target="fonts/ProximaNova-boldItalic.fntdata"/><Relationship Id="rId18" Type="http://schemas.openxmlformats.org/officeDocument/2006/relationships/font" Target="fonts/ProximaNova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2f775643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2f775643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8637d6e9f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8637d6e9f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9243e2244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9243e2244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243e2244e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243e2244e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2a1c6ce7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2a1c6ce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92a1c6ce7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92a1c6ce7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92f77564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92f77564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92a1c6ce7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92a1c6ce7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92f7756432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92f7756432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oogle Shape;15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p3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hyperlink" Target="https://ssjc.ujc.cas.cz/search.php?hledej=Hledat&amp;heslo=%C4%8Dlov%C4%9Bk&amp;sti=EMPTY&amp;where=hesla&amp;hsubstr=no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sjc.ujc.cas.cz/search.php?hledej=Hledat&amp;heslo=ko%C5%99en&amp;sti=EMPTY&amp;where=hesla&amp;hsubstr=no" TargetMode="External"/><Relationship Id="rId4" Type="http://schemas.openxmlformats.org/officeDocument/2006/relationships/hyperlink" Target="https://ssjc.ujc.cas.cz/" TargetMode="External"/><Relationship Id="rId5" Type="http://schemas.openxmlformats.org/officeDocument/2006/relationships/hyperlink" Target="https://ujc.avcr.cz/elektronicke-slovniky-a-zdroje/Slovnik_spisovneho_jazyka_ceskeho.html" TargetMode="External"/><Relationship Id="rId6" Type="http://schemas.openxmlformats.org/officeDocument/2006/relationships/hyperlink" Target="https://lexiko.ujc.cas.cz/texts/ssjc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510450" y="1257300"/>
            <a:ext cx="8854800" cy="16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5400">
                <a:solidFill>
                  <a:srgbClr val="000000"/>
                </a:solidFill>
              </a:rPr>
              <a:t>Slovník spisovného jazyka českého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510450" y="3182325"/>
            <a:ext cx="7721400" cy="7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8438">
                <a:solidFill>
                  <a:srgbClr val="000000"/>
                </a:solidFill>
              </a:rPr>
              <a:t>Připravila Anastázie Basanská</a:t>
            </a:r>
            <a:endParaRPr sz="8438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922">
                <a:solidFill>
                  <a:schemeClr val="accent3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</a:t>
            </a:r>
            <a:endParaRPr sz="8822">
              <a:solidFill>
                <a:schemeClr val="accent3"/>
              </a:solidFill>
              <a:highlight>
                <a:srgbClr val="FFFFFF"/>
              </a:highlight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28">
              <a:solidFill>
                <a:schemeClr val="accent2"/>
              </a:solidFill>
              <a:highlight>
                <a:srgbClr val="FFFFFF"/>
              </a:highlight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1047900" y="2175975"/>
            <a:ext cx="704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sz="5220"/>
              <a:t>Dekuji za pozornost! </a:t>
            </a:r>
            <a:endParaRPr sz="522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0"/>
            <a:ext cx="749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44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SSJČ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716325"/>
            <a:ext cx="5552400" cy="35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uk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Hlavní redaktor: </a:t>
            </a:r>
            <a:r>
              <a:rPr b="1" lang="uk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Bohuslav Havránek</a:t>
            </a:r>
            <a:endParaRPr b="1" sz="260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➱"/>
            </a:pPr>
            <a:r>
              <a:rPr lang="uk" sz="17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obsahuje přibližně </a:t>
            </a:r>
            <a:r>
              <a:rPr b="1" lang="uk" sz="17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192 000 </a:t>
            </a:r>
            <a:r>
              <a:rPr lang="uk" sz="17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slov </a:t>
            </a:r>
            <a:endParaRPr sz="17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➱"/>
            </a:pPr>
            <a:r>
              <a:rPr lang="uk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po PSJČ je </a:t>
            </a:r>
            <a:r>
              <a:rPr b="1" lang="uk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druhým </a:t>
            </a:r>
            <a:r>
              <a:rPr lang="uk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největším českým výkladovým slovníkem</a:t>
            </a:r>
            <a:r>
              <a:rPr lang="uk" sz="17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7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➱"/>
            </a:pPr>
            <a:r>
              <a:rPr lang="uk" sz="17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slovník s </a:t>
            </a:r>
            <a:r>
              <a:rPr b="1" lang="uk" sz="1700">
                <a:solidFill>
                  <a:srgbClr val="2021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kodifikačním statutem</a:t>
            </a:r>
            <a:endParaRPr sz="1700">
              <a:solidFill>
                <a:srgbClr val="2021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Arial"/>
              <a:buChar char="➱"/>
            </a:pPr>
            <a:r>
              <a:rPr lang="uk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1. vydání </a:t>
            </a:r>
            <a:r>
              <a:rPr b="1" lang="uk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1960 - 1971</a:t>
            </a:r>
            <a:r>
              <a:rPr lang="uk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2. vydání </a:t>
            </a:r>
            <a:r>
              <a:rPr b="1" lang="uk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1989, </a:t>
            </a:r>
            <a:r>
              <a:rPr lang="uk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nakladatelství </a:t>
            </a:r>
            <a:r>
              <a:rPr b="1" lang="uk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Akademie</a:t>
            </a:r>
            <a:endParaRPr b="1" sz="170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700"/>
              <a:buFont typeface="Arial"/>
              <a:buChar char="➱"/>
            </a:pPr>
            <a:r>
              <a:rPr lang="uk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od roku 2011 je SSJČ přístupný v </a:t>
            </a:r>
            <a:r>
              <a:rPr b="1" lang="uk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elektronické podobě</a:t>
            </a:r>
            <a:r>
              <a:rPr lang="uk" sz="17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na serveru Ústavu pro jazyk český</a:t>
            </a:r>
            <a:endParaRPr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" name="Google Shape;6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7350" y="835325"/>
            <a:ext cx="2908065" cy="412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788" y="249575"/>
            <a:ext cx="6976425" cy="464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60350" y="60800"/>
            <a:ext cx="749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440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SSJČ - obsah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15825" y="933150"/>
            <a:ext cx="8338500" cy="16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Font typeface="Arial"/>
              <a:buChar char="➱"/>
            </a:pPr>
            <a:r>
              <a:rPr lang="uk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material byl připravovan od </a:t>
            </a:r>
            <a:r>
              <a:rPr b="1" lang="uk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50. let 20. století</a:t>
            </a:r>
            <a:endParaRPr b="1" sz="160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Font typeface="Arial"/>
              <a:buChar char="➱"/>
            </a:pPr>
            <a:r>
              <a:rPr lang="uk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zachycuje slovní zásobu z let </a:t>
            </a:r>
            <a:r>
              <a:rPr b="1" lang="uk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1935 - 1971</a:t>
            </a:r>
            <a:r>
              <a:rPr lang="uk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, ve výběru jsou slova od </a:t>
            </a:r>
            <a:r>
              <a:rPr b="1" lang="uk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80. let 19. století</a:t>
            </a:r>
            <a:r>
              <a:rPr lang="uk" sz="160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>
              <a:solidFill>
                <a:srgbClr val="20212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Font typeface="Arial"/>
              <a:buChar char="➱"/>
            </a:pPr>
            <a:r>
              <a:rPr lang="uk" sz="16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SSJČ vyniká nad PSJČ svým důrazem na </a:t>
            </a:r>
            <a:r>
              <a:rPr b="1" lang="uk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systémové zpracování</a:t>
            </a:r>
            <a:r>
              <a:rPr lang="uk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slovní zásoby, přináší podrobnou stylistickou charakteristiku slov.  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Font typeface="Arial"/>
              <a:buChar char="➱"/>
            </a:pPr>
            <a:r>
              <a:rPr lang="uk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Oproti PSJČ zachycuje ve větší míře </a:t>
            </a:r>
            <a:r>
              <a:rPr b="1" lang="uk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terminologii</a:t>
            </a:r>
            <a:r>
              <a:rPr lang="uk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Menší rozsah slovníku vedl zpracovatele k větší </a:t>
            </a:r>
            <a:r>
              <a:rPr b="1" lang="uk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hutnosti </a:t>
            </a:r>
            <a:r>
              <a:rPr lang="uk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heslového odstavce, proto nedokládá významy slov v příkladové části citáty z autorů, ale </a:t>
            </a:r>
            <a:r>
              <a:rPr b="1" lang="uk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typickými slovními spojeními</a:t>
            </a:r>
            <a:r>
              <a:rPr lang="uk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ts val="1600"/>
              <a:buFont typeface="Arial"/>
              <a:buChar char="➱"/>
            </a:pPr>
            <a:r>
              <a:rPr lang="uk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Slovník upřednostňuje před citátovou autentičností funkčnost dokladu, užívá tedy minimální kontexty, které co nejlépe ilustrují </a:t>
            </a:r>
            <a:r>
              <a:rPr b="1" lang="uk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významové, emocionální a stylistické odstíny</a:t>
            </a:r>
            <a:r>
              <a:rPr lang="uk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slov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6200" y="60800"/>
            <a:ext cx="2478150" cy="136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25" y="2000588"/>
            <a:ext cx="9025752" cy="11423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7"/>
          <p:cNvSpPr txBox="1"/>
          <p:nvPr/>
        </p:nvSpPr>
        <p:spPr>
          <a:xfrm>
            <a:off x="59100" y="4049150"/>
            <a:ext cx="9025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4"/>
              </a:rPr>
              <a:t>https://ssjc.ujc.cas.cz/search.php?hledej=Hledat&amp;heslo=%C4%8Dlov%C4%9Bk&amp;sti=EMPTY&amp;where=hesla&amp;hsubstr=no</a:t>
            </a:r>
            <a:r>
              <a:rPr lang="uk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258675" y="0"/>
            <a:ext cx="8754900" cy="9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uk" sz="1854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člověk</a:t>
            </a:r>
            <a:r>
              <a:rPr b="1" lang="uk" sz="185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-a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 (5. j.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-če,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mn.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lidé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 t.) </a:t>
            </a:r>
            <a:r>
              <a:rPr b="1" lang="uk" sz="185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i="1"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nejvyspělejší živá bytost se schopností myšlení a řeči; lidský jedinec: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pracující č.; dobrý, čestný č.; nový, socialistický, sovětský č.; vykořisťování č-a č-em; nauka o č-u; ozval se v něm č. </a:t>
            </a:r>
            <a:r>
              <a:rPr i="1"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lidský cit, soucit;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žiji dnes jako č. </a:t>
            </a:r>
            <a:r>
              <a:rPr i="1"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lidsky, důstojně;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zvítězil v něm č. nad zvířetem </a:t>
            </a:r>
            <a:r>
              <a:rPr i="1"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ušlechtilost, cit nad hrubými pudy;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byl č.!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(Rais) </a:t>
            </a:r>
            <a:r>
              <a:rPr i="1"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dobrý, řádný člověk;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č. je přece jenom č., křehká nádoba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(Rais) </a:t>
            </a:r>
            <a:r>
              <a:rPr i="1"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každý má své lidské slabosti;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není na světě č. ten, aby se zalíbil lidem všem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(přísloví);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kůň k tahu, pták k letu, č. k práci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(přísloví);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šaty dělají č-a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(pořek.) </a:t>
            </a:r>
            <a:r>
              <a:rPr i="1"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dodávají důstojnosti, vážnosti, úcty;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ob.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je můj (náš) č. </a:t>
            </a:r>
            <a:r>
              <a:rPr i="1"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má stejné názory, stejné přesvědčení jako já (my), jde, drží se mnou (s námi) </a:t>
            </a:r>
            <a:r>
              <a:rPr b="1" lang="uk" sz="185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i="1"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muž: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mladý č.; přišel nějaký č. </a:t>
            </a:r>
            <a:r>
              <a:rPr b="1" lang="uk" sz="185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ob. </a:t>
            </a:r>
            <a:r>
              <a:rPr i="1"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jedinec jako neurčitý podmět n. předmět; každý, kdokoli, někdo: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hustém lese č. snadno zabloudí; je to život na tom světě, že by č. utek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(Čel.); </a:t>
            </a:r>
            <a:r>
              <a:rPr i="1"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mluvčí sám o sobě: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č. by zlostí z kůže vyletěl; vy se č-a natrápíte!; č. by nevěřil, co se může stát </a:t>
            </a:r>
            <a:r>
              <a:rPr b="1" lang="uk" sz="185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ob. expr.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člověče </a:t>
            </a:r>
            <a:r>
              <a:rPr i="1"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oslovování místo ty, vy: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č-če, co si myslíš?; co to děláte, č-če?; č-če nešťastná!; č-če, nezlob se,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přen. </a:t>
            </a:r>
            <a:r>
              <a:rPr i="1"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název stolní společenské hry </a:t>
            </a:r>
            <a:r>
              <a:rPr b="1" lang="uk" sz="185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nář. </a:t>
            </a:r>
            <a:r>
              <a:rPr i="1"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manžel: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nebožtík můj č.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(Svob.);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žena, která svého č-a okrádá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(Hol.) </a:t>
            </a:r>
            <a:r>
              <a:rPr b="1" lang="uk" sz="185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</a:t>
            </a:r>
            <a:r>
              <a:rPr i="1"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nevolník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(Wint. aj.) </a:t>
            </a:r>
            <a:r>
              <a:rPr b="1" lang="uk" sz="185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</a:t>
            </a:r>
            <a:r>
              <a:rPr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dobrý člověk </a:t>
            </a:r>
            <a:r>
              <a:rPr i="1" lang="uk" sz="199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šlechtic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(Jir.); </a:t>
            </a:r>
            <a:r>
              <a:rPr b="1" lang="uk" sz="185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uk" sz="1854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expr. zdrob. </a:t>
            </a:r>
            <a:r>
              <a:rPr lang="uk" sz="185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človíček </a:t>
            </a:r>
            <a:endParaRPr sz="352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>
            <p:ph type="title"/>
          </p:nvPr>
        </p:nvSpPr>
        <p:spPr>
          <a:xfrm>
            <a:off x="311700" y="3112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Moje zkušenost se SSJČ</a:t>
            </a:r>
            <a:endParaRPr/>
          </a:p>
        </p:txBody>
      </p:sp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10065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 sz="115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kořen</a:t>
            </a:r>
            <a:r>
              <a:rPr b="1" lang="uk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-e, -u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j. 3., 6.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-i, -u) </a:t>
            </a:r>
            <a:r>
              <a:rPr b="1" lang="uk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(nář.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kořán, -u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m., Hol.)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podzemní část rostliny upevňující ji v zemi: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k. stromu, květiny; vytrhnout rostlinu i s k-em; rostlina zapouští k-y; vítr vyvrátil stromy z k-e; k. petežele, křenu;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přen.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Socialismus zapustil k-y; náklonnost zapouští v člověku k-y; člověk zapouští (někde) k-y </a:t>
            </a:r>
            <a:r>
              <a:rPr i="1"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natrvalo se usazuje, zvyká si;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ust. spoj.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 kořene, z kořene, do kořene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zcela, úplně: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 k-e poctivý; měnit řády z k-e; vyhubit zlo do k-e; vyvrátit něco z k-e, od k-e; </a:t>
            </a:r>
            <a:r>
              <a:rPr b="1" lang="uk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♦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mít zdravý k. (kořínek) </a:t>
            </a:r>
            <a:r>
              <a:rPr i="1"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být pevného zdraví, ze zdravého rodu;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být ze selského k-e </a:t>
            </a:r>
            <a:r>
              <a:rPr i="1"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pocházet ze selského rodu;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bot.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podzemní část rostliny nemající listy ani pupeny a čerpající z půdy výživné roztoky a kysličník uhličitý: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kůlový, svazčitý k.; vzdušný k.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vyrůstající na nadzemním stonku a pomáhající rostlině nasávat vlhkost ze vzduchu (např. u filodendronu) </a:t>
            </a:r>
            <a:r>
              <a:rPr b="1" lang="uk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základní, hlavní část něčeho, podstata; původ, příčina: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zjistit k. věci; k. myšlenky; sledovat k-y hnutí; k-y kapitalistického řádu; to bylo k-em sporů; k. nedostatků; </a:t>
            </a:r>
            <a:r>
              <a:rPr b="1" lang="uk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♦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jít všemu na k. </a:t>
            </a:r>
            <a:r>
              <a:rPr i="1"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kloub;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jít na k. zla, nezdaru; dostat se na k. věci </a:t>
            </a:r>
            <a:r>
              <a:rPr i="1"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proniknout k podstatě </a:t>
            </a:r>
            <a:r>
              <a:rPr b="1" lang="uk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názvech rostlin n. jejich částí, např.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hadí k. (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hadí); – </a:t>
            </a:r>
            <a:r>
              <a:rPr b="1" lang="uk" sz="130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bludný k. </a:t>
            </a:r>
            <a:r>
              <a:rPr b="1" i="1" lang="uk" sz="1150">
                <a:solidFill>
                  <a:srgbClr val="000000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báječná bylina, jejíž překročení působí podle lid. pověry zbloudění z cesty;</a:t>
            </a:r>
            <a:r>
              <a:rPr i="1"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potrav.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černý k.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kořen hadího mordu španělského požívaný jako zelenina;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lékár.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ipekakuanhový k.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kořen hlavěnky dávivé </a:t>
            </a:r>
            <a:r>
              <a:rPr b="1" lang="uk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spodní část n. začátek něčeho; spodek: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k. nosu, jazyka;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anat.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k. nervu; k. zubu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část zubu uložená v zubním lůžku;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tech.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k. svaru;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geol.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k. příkrovu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místo, kde nastalo odtržení příkrovu;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sport.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(u šermířské zbraně) spodek čepele zasazený do jílce </a:t>
            </a:r>
            <a:r>
              <a:rPr b="1" lang="uk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základní část: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jaz.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nejmenší, dále již morfologicky nerozložitelná část slova, která je nositelem jeho základního významu (společná všem slovům etymologicky příbuzným);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mat.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k. rovnice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řešení rovnice;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zast. mat.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odmocnina: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druhý k.; </a:t>
            </a:r>
            <a:r>
              <a:rPr b="1" lang="uk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 </a:t>
            </a:r>
            <a:r>
              <a:rPr lang="uk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kořen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-a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m. </a:t>
            </a:r>
            <a:r>
              <a:rPr b="1" lang="uk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expr.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zdravý, statný člověk: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horský k. </a:t>
            </a:r>
            <a:r>
              <a:rPr b="1" lang="uk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ob. hanl.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těžkopádný člověk: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ani nepozdraví, k.! </a:t>
            </a:r>
            <a:r>
              <a:rPr b="1" lang="uk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ob. expr. </a:t>
            </a:r>
            <a:r>
              <a:rPr i="1"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člověk, kt. za jiné platí: </a:t>
            </a:r>
            <a:r>
              <a:rPr lang="uk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dělá dnes k-a; </a:t>
            </a:r>
            <a:r>
              <a:rPr b="1" lang="uk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zdrob. </a:t>
            </a:r>
            <a:r>
              <a:rPr lang="uk" sz="1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kořínek </a:t>
            </a:r>
            <a:r>
              <a:rPr lang="uk" sz="11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 t.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Ocenění SSJČ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uk">
                <a:solidFill>
                  <a:srgbClr val="000000"/>
                </a:solidFill>
              </a:rPr>
              <a:t>SSJČ byl oceněn finanční odměnou ČSAV </a:t>
            </a:r>
            <a:r>
              <a:rPr b="1" lang="uk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(Československá akademie věd) </a:t>
            </a:r>
            <a:r>
              <a:rPr lang="uk">
                <a:solidFill>
                  <a:srgbClr val="000000"/>
                </a:solidFill>
              </a:rPr>
              <a:t>a byl přetištěn univerzitou v Alabamě (USA) ve vydavatelství University of Alabama Press s cílem zpřístupnit jej americkým a kanadským Čechům i slavistům. </a:t>
            </a:r>
            <a:endParaRPr sz="2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/>
              <a:t>Zdroje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3"/>
              </a:rPr>
              <a:t>https://ssjc.ujc.cas.cz/search.php?hledej=Hledat&amp;heslo=ko%C5%99en&amp;sti=EMPTY&amp;where=hesla&amp;hsubstr=no</a:t>
            </a:r>
            <a:r>
              <a:rPr lang="uk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4"/>
              </a:rPr>
              <a:t>https://ssjc.ujc.cas.cz/</a:t>
            </a:r>
            <a:r>
              <a:rPr lang="uk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5"/>
              </a:rPr>
              <a:t>https://ujc.avcr.cz/elektronicke-slovniky-a-zdroje/Slovnik_spisovneho_jazyka_ceskeho.html</a:t>
            </a:r>
            <a:r>
              <a:rPr lang="uk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6"/>
              </a:rPr>
              <a:t>https://lexiko.ujc.cas.cz/texts/ssjc.html</a:t>
            </a:r>
            <a:r>
              <a:rPr lang="uk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