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62" r:id="rId15"/>
    <p:sldId id="26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8A2481B-5154-415F-B752-558547769AA3}" type="datetimeFigureOut">
              <a:rPr lang="cs-CZ" smtClean="0"/>
              <a:pPr/>
              <a:t>12.12.2023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niknihovna.cz/mzk/uuid/uuid:9a981180-f289-11ea-9c2e-005056827e51" TargetMode="External"/><Relationship Id="rId2" Type="http://schemas.openxmlformats.org/officeDocument/2006/relationships/hyperlink" Target="https://www.digitalniknihovna.cz/mzk/uuid/uuid:913e53f1-0afc-46b6-addb-9b4f826bbb3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igitalniknihovna.cz/mzk/uuid/uuid:4d05a470-4163-11e3-ad8c-005056827e52" TargetMode="External"/><Relationship Id="rId4" Type="http://schemas.openxmlformats.org/officeDocument/2006/relationships/hyperlink" Target="https://www.digitalniknihovna.cz/mzk/uuid/uuid:acab99f0-f289-11ea-9c2e-005056827e5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Český slovník věcný a synonymický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Karel </a:t>
            </a:r>
            <a:r>
              <a:rPr lang="cs-CZ" dirty="0" err="1" smtClean="0"/>
              <a:t>Halla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ffuk\3. Středa\lexikologie\IMG_20231212_194221_edit_267960218319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070" y="-9000"/>
            <a:ext cx="4873860" cy="68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ffuk\3. Středa\lexikologie\IMG_20231212_194234_edit_26794159999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420" y="-9000"/>
            <a:ext cx="5011160" cy="68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ffuk\3. Středa\lexikologie\IMG_20231212_194249_edit_267917621196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242" y="-9000"/>
            <a:ext cx="4895517" cy="68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esktop\ffuk\3. Středa\lexikologie\IMG_20231212_194324_edit_267902410290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96" y="1964068"/>
            <a:ext cx="9149993" cy="2929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</a:t>
            </a:r>
            <a:r>
              <a:rPr lang="cs-CZ" dirty="0" smtClean="0"/>
              <a:t>ajímavosti</a:t>
            </a:r>
            <a:endParaRPr lang="cs-CZ" dirty="0"/>
          </a:p>
        </p:txBody>
      </p:sp>
      <p:pic>
        <p:nvPicPr>
          <p:cNvPr id="1026" name="Picture 2" descr="C:\Users\ASUS\Desktop\ffuk\3. Středa\lexikologie\IMG_20231212_222333_edit_27150178172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352000" cy="466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HALLER, Jiří. </a:t>
            </a:r>
            <a:r>
              <a:rPr lang="cs-CZ" i="1" dirty="0" smtClean="0"/>
              <a:t>Český slovník věcný a synonymický</a:t>
            </a:r>
            <a:r>
              <a:rPr lang="cs-CZ" dirty="0" smtClean="0"/>
              <a:t>. Praha: SPN, 1969. sv. </a:t>
            </a:r>
            <a:r>
              <a:rPr lang="cs-CZ" dirty="0" smtClean="0"/>
              <a:t>1</a:t>
            </a:r>
            <a:r>
              <a:rPr lang="cs-CZ" dirty="0" smtClean="0"/>
              <a:t>.</a:t>
            </a:r>
            <a:r>
              <a:rPr lang="cs-CZ" dirty="0" smtClean="0"/>
              <a:t> </a:t>
            </a:r>
            <a:r>
              <a:rPr lang="cs-CZ" dirty="0" smtClean="0"/>
              <a:t>Dostupné také z: </a:t>
            </a:r>
            <a:r>
              <a:rPr lang="cs-CZ" dirty="0" smtClean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www.digitalniknihovna.cz/mzk/uuid/uuid:913e53f1-0afc-46b6-addb-9b4f826bbb34</a:t>
            </a:r>
            <a:endParaRPr lang="cs-CZ" dirty="0" smtClean="0"/>
          </a:p>
          <a:p>
            <a:r>
              <a:rPr lang="cs-CZ" dirty="0" smtClean="0"/>
              <a:t>HALLER, Jiří. </a:t>
            </a:r>
            <a:r>
              <a:rPr lang="cs-CZ" i="1" dirty="0" smtClean="0"/>
              <a:t>Český slovník věcný a synonymický</a:t>
            </a:r>
            <a:r>
              <a:rPr lang="cs-CZ" dirty="0" smtClean="0"/>
              <a:t>. Praha: SPN, 1974. sv. 2. Dostupné také z: </a:t>
            </a:r>
            <a:r>
              <a:rPr lang="cs-CZ" dirty="0" smtClean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www.digitalniknihovna.cz/mzk/uuid/uuid:9a981180-f289-11ea-9c2e-005056827e51</a:t>
            </a:r>
            <a:endParaRPr lang="cs-CZ" dirty="0" smtClean="0"/>
          </a:p>
          <a:p>
            <a:r>
              <a:rPr lang="cs-CZ" dirty="0" smtClean="0"/>
              <a:t> HALLER, Jiří. Český slovník věcný a synonymický. Praha: SPN, 1977. sv. 3. Dostupné také z: </a:t>
            </a:r>
            <a:r>
              <a:rPr lang="cs-CZ" dirty="0" smtClean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www.digitalniknihovna.cz/mzk/uuid/uuid:acab99f0-f289-11ea-9c2e-005056827e51</a:t>
            </a:r>
            <a:endParaRPr lang="cs-CZ" dirty="0" smtClean="0"/>
          </a:p>
          <a:p>
            <a:r>
              <a:rPr lang="cs-CZ" dirty="0" smtClean="0"/>
              <a:t>HALLER, Jiří, Vladimír ŠMILAUER a Ladislav HRADSKÝ. Český slovník věcný a synonymický. Praha: SPN, 1987. sv. 1-3. Dostupné také z: </a:t>
            </a:r>
            <a:r>
              <a:rPr lang="cs-CZ" dirty="0" smtClean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www.digitalniknihovna.cz/mzk/uuid/uuid:4d05a470-4163-11e3-ad8c-005056827e52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bibliografické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Zpracoval:</a:t>
            </a:r>
          </a:p>
          <a:p>
            <a:pPr lvl="1"/>
            <a:r>
              <a:rPr lang="cs-CZ" dirty="0" smtClean="0"/>
              <a:t>Jiří </a:t>
            </a:r>
            <a:r>
              <a:rPr lang="cs-CZ" dirty="0" err="1" smtClean="0"/>
              <a:t>Haller</a:t>
            </a:r>
            <a:endParaRPr lang="cs-CZ" dirty="0" smtClean="0"/>
          </a:p>
          <a:p>
            <a:r>
              <a:rPr lang="cs-CZ" b="1" dirty="0" smtClean="0"/>
              <a:t>Redakční rada:</a:t>
            </a:r>
          </a:p>
          <a:p>
            <a:pPr lvl="1"/>
            <a:r>
              <a:rPr lang="cs-CZ" dirty="0" smtClean="0"/>
              <a:t>V. </a:t>
            </a:r>
            <a:r>
              <a:rPr lang="cs-CZ" dirty="0" err="1" smtClean="0"/>
              <a:t>Šmilauer</a:t>
            </a:r>
            <a:r>
              <a:rPr lang="cs-CZ" dirty="0" smtClean="0"/>
              <a:t>, F. </a:t>
            </a:r>
            <a:r>
              <a:rPr lang="cs-CZ" dirty="0" err="1" smtClean="0"/>
              <a:t>Heřmanský</a:t>
            </a:r>
            <a:r>
              <a:rPr lang="cs-CZ" dirty="0" smtClean="0"/>
              <a:t>, L. Hradský, F. Jílek, S. </a:t>
            </a:r>
            <a:r>
              <a:rPr lang="cs-CZ" dirty="0" err="1" smtClean="0"/>
              <a:t>Lyer</a:t>
            </a:r>
            <a:r>
              <a:rPr lang="cs-CZ" dirty="0" smtClean="0"/>
              <a:t>, B. </a:t>
            </a:r>
            <a:r>
              <a:rPr lang="cs-CZ" dirty="0" err="1" smtClean="0"/>
              <a:t>Mencák</a:t>
            </a:r>
            <a:r>
              <a:rPr lang="cs-CZ" dirty="0" smtClean="0"/>
              <a:t>, J. Sekera, E. </a:t>
            </a:r>
            <a:r>
              <a:rPr lang="cs-CZ" dirty="0" err="1" smtClean="0"/>
              <a:t>Tilsch</a:t>
            </a:r>
            <a:endParaRPr lang="cs-CZ" dirty="0" smtClean="0"/>
          </a:p>
          <a:p>
            <a:r>
              <a:rPr lang="cs-CZ" b="1" dirty="0" smtClean="0"/>
              <a:t>Nakladatelství: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Státní pedagogické nakladatelství</a:t>
            </a:r>
          </a:p>
          <a:p>
            <a:r>
              <a:rPr lang="cs-CZ" u="sng" dirty="0" smtClean="0"/>
              <a:t>Svazek I.</a:t>
            </a:r>
          </a:p>
          <a:p>
            <a:pPr lvl="2"/>
            <a:r>
              <a:rPr lang="cs-CZ" dirty="0" smtClean="0"/>
              <a:t>1969</a:t>
            </a:r>
          </a:p>
          <a:p>
            <a:r>
              <a:rPr lang="cs-CZ" u="sng" dirty="0" smtClean="0"/>
              <a:t>Svazek II.</a:t>
            </a:r>
          </a:p>
          <a:p>
            <a:pPr lvl="2"/>
            <a:r>
              <a:rPr lang="cs-CZ" dirty="0" smtClean="0"/>
              <a:t>1974</a:t>
            </a:r>
          </a:p>
          <a:p>
            <a:r>
              <a:rPr lang="cs-CZ" u="sng" dirty="0" smtClean="0"/>
              <a:t>Svazek III.</a:t>
            </a:r>
          </a:p>
          <a:p>
            <a:pPr lvl="2"/>
            <a:r>
              <a:rPr lang="cs-CZ" dirty="0" smtClean="0"/>
              <a:t>1977</a:t>
            </a:r>
          </a:p>
          <a:p>
            <a:r>
              <a:rPr lang="cs-CZ" u="sng" dirty="0" smtClean="0"/>
              <a:t>Rejstřík k svazkům I-III</a:t>
            </a:r>
          </a:p>
          <a:p>
            <a:pPr lvl="2"/>
            <a:r>
              <a:rPr lang="cs-CZ" dirty="0" smtClean="0"/>
              <a:t>1987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faktografické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Praktická jazyková příručka pro překladatele, spisovatele a novináře</a:t>
            </a:r>
          </a:p>
          <a:p>
            <a:r>
              <a:rPr lang="cs-CZ" dirty="0" smtClean="0"/>
              <a:t>Řazen podle zřetele:</a:t>
            </a:r>
          </a:p>
          <a:p>
            <a:pPr lvl="1"/>
            <a:r>
              <a:rPr lang="cs-CZ" dirty="0" smtClean="0"/>
              <a:t>Praktického</a:t>
            </a:r>
          </a:p>
          <a:p>
            <a:pPr lvl="1"/>
            <a:r>
              <a:rPr lang="cs-CZ" dirty="0" smtClean="0"/>
              <a:t>Odborného</a:t>
            </a:r>
          </a:p>
          <a:p>
            <a:pPr lvl="1"/>
            <a:r>
              <a:rPr lang="cs-CZ" dirty="0" smtClean="0"/>
              <a:t>Abecedního</a:t>
            </a:r>
          </a:p>
          <a:p>
            <a:pPr lvl="1"/>
            <a:r>
              <a:rPr lang="cs-CZ" dirty="0" smtClean="0"/>
              <a:t>(věcné uspořádání) </a:t>
            </a:r>
          </a:p>
          <a:p>
            <a:r>
              <a:rPr lang="cs-CZ" dirty="0" smtClean="0"/>
              <a:t>O</a:t>
            </a:r>
            <a:r>
              <a:rPr lang="cs-CZ" dirty="0" smtClean="0"/>
              <a:t>bsah uspořádán věcně</a:t>
            </a:r>
          </a:p>
          <a:p>
            <a:r>
              <a:rPr lang="cs-CZ" dirty="0" smtClean="0"/>
              <a:t>3193 hesel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Plán: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smtClean="0"/>
              <a:t>1. Výrazy ze světa hmotného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smtClean="0"/>
              <a:t>2. </a:t>
            </a:r>
            <a:r>
              <a:rPr lang="cs-CZ" sz="1800" dirty="0" smtClean="0"/>
              <a:t>Č</a:t>
            </a:r>
            <a:r>
              <a:rPr lang="cs-CZ" sz="1800" dirty="0" smtClean="0"/>
              <a:t>lověk po stránce tělesné a duševní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smtClean="0"/>
              <a:t>3. Člověk po stránce společenské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smtClean="0"/>
              <a:t>4. Pojmy apriorní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smtClean="0"/>
              <a:t>(abecední rejstřík)</a:t>
            </a:r>
            <a:endParaRPr lang="cs-CZ" sz="18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714876" y="164305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Realizace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A.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Vesmír. Svět kolem nás (1)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baseline="0" dirty="0" smtClean="0"/>
              <a:t>	</a:t>
            </a:r>
            <a:r>
              <a:rPr lang="cs-CZ" baseline="0" dirty="0" smtClean="0"/>
              <a:t>	I.</a:t>
            </a:r>
            <a:r>
              <a:rPr lang="cs-CZ" dirty="0" smtClean="0"/>
              <a:t> Obloha a zemské ovzduší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II.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Země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baseline="0" dirty="0" smtClean="0"/>
              <a:t>	</a:t>
            </a:r>
            <a:r>
              <a:rPr lang="cs-CZ" baseline="0" dirty="0" smtClean="0"/>
              <a:t>	III.</a:t>
            </a:r>
            <a:r>
              <a:rPr lang="cs-CZ" dirty="0" smtClean="0"/>
              <a:t> Rostliny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IV.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Živočichové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	</a:t>
            </a:r>
            <a:r>
              <a:rPr lang="cs-CZ" dirty="0" smtClean="0"/>
              <a:t>B. Člověk (2)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I. Člověk, bytost tělesná (2)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	</a:t>
            </a:r>
            <a:r>
              <a:rPr lang="cs-CZ" dirty="0" smtClean="0"/>
              <a:t>	II. Duševní stránka člověka (3)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(abecední rejstřík vydán samostatně jako IV. svazek)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Kontext a okolnosti vzniku/průběhu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Předloha pro osnovu:</a:t>
            </a:r>
          </a:p>
          <a:p>
            <a:pPr lvl="1"/>
            <a:r>
              <a:rPr lang="cs-CZ" dirty="0" err="1" smtClean="0"/>
              <a:t>Begriffssystem</a:t>
            </a:r>
            <a:r>
              <a:rPr lang="cs-CZ" dirty="0" smtClean="0"/>
              <a:t> </a:t>
            </a:r>
            <a:r>
              <a:rPr lang="cs-CZ" dirty="0" err="1" smtClean="0"/>
              <a:t>als</a:t>
            </a:r>
            <a:r>
              <a:rPr lang="cs-CZ" dirty="0" smtClean="0"/>
              <a:t> </a:t>
            </a:r>
            <a:r>
              <a:rPr lang="cs-CZ" dirty="0" err="1" smtClean="0"/>
              <a:t>Grundlage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Lexikographie</a:t>
            </a:r>
            <a:r>
              <a:rPr lang="cs-CZ" dirty="0" smtClean="0"/>
              <a:t> (R. </a:t>
            </a:r>
            <a:r>
              <a:rPr lang="cs-CZ" dirty="0" err="1" smtClean="0"/>
              <a:t>Hallig</a:t>
            </a:r>
            <a:r>
              <a:rPr lang="cs-CZ" dirty="0" smtClean="0"/>
              <a:t>, W. </a:t>
            </a:r>
            <a:r>
              <a:rPr lang="cs-CZ" dirty="0" err="1" smtClean="0"/>
              <a:t>von</a:t>
            </a:r>
            <a:r>
              <a:rPr lang="cs-CZ" dirty="0" smtClean="0"/>
              <a:t> Wartburg)</a:t>
            </a:r>
          </a:p>
          <a:p>
            <a:r>
              <a:rPr lang="cs-CZ" dirty="0" smtClean="0"/>
              <a:t>Teoretické východisko:</a:t>
            </a:r>
          </a:p>
          <a:p>
            <a:pPr lvl="1"/>
            <a:r>
              <a:rPr lang="cs-CZ" dirty="0" smtClean="0"/>
              <a:t>Česká synonyma z hlediska stylistiky a lexikografie (J. Filipec)</a:t>
            </a:r>
          </a:p>
          <a:p>
            <a:r>
              <a:rPr lang="cs-CZ" dirty="0" smtClean="0"/>
              <a:t>Pojetí synonyma v širším slova smyslu</a:t>
            </a:r>
          </a:p>
          <a:p>
            <a:r>
              <a:rPr lang="cs-CZ" dirty="0" smtClean="0"/>
              <a:t>Látka z PSJČ, SSJČ, a dalších slovníků i jiných teoretických prací</a:t>
            </a:r>
          </a:p>
          <a:p>
            <a:r>
              <a:rPr lang="cs-CZ" dirty="0" smtClean="0"/>
              <a:t>Postupný vývoj (podrobováno praktickým zkouškám)</a:t>
            </a:r>
          </a:p>
          <a:p>
            <a:r>
              <a:rPr lang="cs-CZ" dirty="0" smtClean="0"/>
              <a:t>J. </a:t>
            </a:r>
            <a:r>
              <a:rPr lang="cs-CZ" dirty="0" err="1" smtClean="0"/>
              <a:t>Haller</a:t>
            </a:r>
            <a:r>
              <a:rPr lang="cs-CZ" dirty="0" smtClean="0"/>
              <a:t> </a:t>
            </a:r>
            <a:r>
              <a:rPr lang="cs-CZ" dirty="0" smtClean="0"/>
              <a:t>připravil materiál, nedožil se vydání II. svazku (†1971)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heslového odstavce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Hlavní a dílčí hesla</a:t>
            </a:r>
          </a:p>
          <a:p>
            <a:pPr lvl="1"/>
            <a:r>
              <a:rPr lang="cs-CZ" dirty="0" smtClean="0"/>
              <a:t>Povaha rozlišení je čistě formální</a:t>
            </a:r>
          </a:p>
          <a:p>
            <a:r>
              <a:rPr lang="cs-CZ" dirty="0" smtClean="0"/>
              <a:t>K heslu jsou uvedena synonyma</a:t>
            </a:r>
          </a:p>
          <a:p>
            <a:r>
              <a:rPr lang="cs-CZ" dirty="0" smtClean="0"/>
              <a:t>Příkladová spojení</a:t>
            </a:r>
          </a:p>
          <a:p>
            <a:r>
              <a:rPr lang="cs-CZ" dirty="0" smtClean="0"/>
              <a:t>U příkladů méně známých uveden i význam</a:t>
            </a:r>
          </a:p>
          <a:p>
            <a:r>
              <a:rPr lang="cs-CZ" dirty="0" smtClean="0"/>
              <a:t>Odkazy k heslům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Heslo ve slovníku</a:t>
            </a:r>
            <a:endParaRPr lang="cs-CZ" dirty="0"/>
          </a:p>
        </p:txBody>
      </p:sp>
      <p:pic>
        <p:nvPicPr>
          <p:cNvPr id="2050" name="Picture 2" descr="C:\Users\ASUS\Desktop\ffuk\3. Středa\lexikologie\IMG_20231212_193958_edit_268034822346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696718" cy="5040000"/>
          </a:xfrm>
          <a:prstGeom prst="rect">
            <a:avLst/>
          </a:prstGeom>
          <a:noFill/>
        </p:spPr>
      </p:pic>
      <p:pic>
        <p:nvPicPr>
          <p:cNvPr id="2051" name="Picture 3" descr="C:\Users\ASUS\Desktop\ffuk\3. Středa\lexikologie\IMG_20231212_194040_edit_268012977567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3466458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Heslo ve slovníku</a:t>
            </a:r>
            <a:endParaRPr lang="cs-CZ" dirty="0"/>
          </a:p>
        </p:txBody>
      </p:sp>
      <p:pic>
        <p:nvPicPr>
          <p:cNvPr id="3074" name="Picture 2" descr="C:\Users\ASUS\Desktop\ffuk\3. Středa\lexikologie\IMG_20231212_194044_edit_267998383957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852000" cy="5040000"/>
          </a:xfrm>
          <a:prstGeom prst="rect">
            <a:avLst/>
          </a:prstGeom>
          <a:noFill/>
        </p:spPr>
      </p:pic>
      <p:pic>
        <p:nvPicPr>
          <p:cNvPr id="3075" name="Picture 3" descr="C:\Users\ASUS\Desktop\ffuk\3. Středa\lexikologie\IMG_20231212_194209_edit_267980345664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3743368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ffuk\3. Středa\lexikologie\IMG_20231212_194209_edit_267980345664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488" y="-9000"/>
            <a:ext cx="5107024" cy="68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278</TotalTime>
  <Words>226</Words>
  <PresentationFormat>Předvádění na obrazovce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Původ</vt:lpstr>
      <vt:lpstr>Český slovník věcný a synonymický</vt:lpstr>
      <vt:lpstr>Základní bibliografické údaje</vt:lpstr>
      <vt:lpstr>Základní faktografické údaje</vt:lpstr>
      <vt:lpstr>Obsah</vt:lpstr>
      <vt:lpstr>Kontext a okolnosti vzniku/průběhu</vt:lpstr>
      <vt:lpstr>Struktura heslového odstavce</vt:lpstr>
      <vt:lpstr>Heslo ve slovníku</vt:lpstr>
      <vt:lpstr>Heslo ve slovníku</vt:lpstr>
      <vt:lpstr>Snímek 9</vt:lpstr>
      <vt:lpstr>Snímek 10</vt:lpstr>
      <vt:lpstr>Snímek 11</vt:lpstr>
      <vt:lpstr>Snímek 12</vt:lpstr>
      <vt:lpstr>Snímek 13</vt:lpstr>
      <vt:lpstr>Zajímavosti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slovník věcný a synonymický</dc:title>
  <dc:creator>ASUS</dc:creator>
  <cp:lastModifiedBy>ASUS</cp:lastModifiedBy>
  <cp:revision>15</cp:revision>
  <dcterms:created xsi:type="dcterms:W3CDTF">2023-12-12T16:55:52Z</dcterms:created>
  <dcterms:modified xsi:type="dcterms:W3CDTF">2023-12-12T21:44:56Z</dcterms:modified>
</cp:coreProperties>
</file>