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4" r:id="rId8"/>
    <p:sldId id="263" r:id="rId9"/>
    <p:sldId id="267" r:id="rId10"/>
    <p:sldId id="266" r:id="rId11"/>
    <p:sldId id="25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AAB174-331F-6210-EF96-C059EC5B3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C86D66-1F60-07ED-BA1D-91AE8F590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11D86F-B472-5A46-92EB-EE09982AF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7EE0-02A5-495E-897F-5261712C3BC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B82747-FAC3-39CC-DB50-F82177F08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236AFA-2F30-7948-9193-5DFE994AD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2664-8632-4FEB-A844-44DBB9C317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616627"/>
      </p:ext>
    </p:extLst>
  </p:cSld>
  <p:clrMapOvr>
    <a:masterClrMapping/>
  </p:clrMapOvr>
  <p:transition spd="slow"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0AE59-B286-6BC9-93BC-08EAD25C7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3E1387-D57B-D4F2-3EFE-489582F0F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0C4809-786E-CBC9-6708-DEBF41C47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7EE0-02A5-495E-897F-5261712C3BC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CA3DE6-41CA-9809-4CCF-5E329D6CA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124FFD-0AA5-5E8E-7BF1-224DF1D82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2664-8632-4FEB-A844-44DBB9C317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405154"/>
      </p:ext>
    </p:extLst>
  </p:cSld>
  <p:clrMapOvr>
    <a:masterClrMapping/>
  </p:clrMapOvr>
  <p:transition spd="slow"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95397D5-591F-8EDE-0B90-43A7E2BFA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8944276-49CB-C702-65ED-90E2E3EC8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3865EB-443D-58AC-C052-1520C3CB7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7EE0-02A5-495E-897F-5261712C3BC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6F2D0B-2131-17A3-AD98-FC5F0775C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2DD7AA-45CB-5FED-3641-053EAA3A9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2664-8632-4FEB-A844-44DBB9C317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849134"/>
      </p:ext>
    </p:extLst>
  </p:cSld>
  <p:clrMapOvr>
    <a:masterClrMapping/>
  </p:clrMapOvr>
  <p:transition spd="slow"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189052-DED0-033D-548E-B2FD76D07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BA9E44-7B4F-5430-7EA5-9420B68DB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1A640B-BD4B-17F5-4232-DFD9F2222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7EE0-02A5-495E-897F-5261712C3BC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33CF6C-66F3-DC6C-57A8-A9F5B457E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333008-3F9B-CA89-C732-39840ECD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2664-8632-4FEB-A844-44DBB9C317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05870"/>
      </p:ext>
    </p:extLst>
  </p:cSld>
  <p:clrMapOvr>
    <a:masterClrMapping/>
  </p:clrMapOvr>
  <p:transition spd="slow"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5E71E-E904-309F-1D7B-D2490C3EA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B69DE3-B79E-E003-C581-9FD243A7F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F5F8A5-3A13-B280-4C4C-D6BF9FFC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7EE0-02A5-495E-897F-5261712C3BC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8E1194-C853-FDF6-C192-85715747F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A8D527-1F0E-9D3A-273E-89C0F93C9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2664-8632-4FEB-A844-44DBB9C317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279980"/>
      </p:ext>
    </p:extLst>
  </p:cSld>
  <p:clrMapOvr>
    <a:masterClrMapping/>
  </p:clrMapOvr>
  <p:transition spd="slow"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599DC-C4E1-B5E6-E105-1D118690D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90199C-BCD3-4B3B-73A6-46D87150E8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1A7B3B-DC11-C2BE-8D8F-64663D341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0CC4B7-AACD-0A11-5071-A623D7937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7EE0-02A5-495E-897F-5261712C3BC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F57D37-FAFC-51A0-F9BD-45A5D8E20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E84B97-1496-EA1B-1207-25B14CCD1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2664-8632-4FEB-A844-44DBB9C317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821043"/>
      </p:ext>
    </p:extLst>
  </p:cSld>
  <p:clrMapOvr>
    <a:masterClrMapping/>
  </p:clrMapOvr>
  <p:transition spd="slow"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D8610-8E2D-F1B9-C0CB-C99E1D844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E7E056-3C9E-C9D5-1DA0-A94C00AEF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B78CCC-ACDD-4D6F-BE20-7AA9FCDC0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C7C0057-D489-8B4B-076E-ACE9BADA0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5696C27-A184-1508-A95C-FCF49C7397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98ED70-D7D0-C7DF-7A76-A575C56EE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7EE0-02A5-495E-897F-5261712C3BC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A3D437C-53BD-B894-1D7B-79D3A8E5A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0C42113-B161-F867-FA78-019E1A55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2664-8632-4FEB-A844-44DBB9C317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007747"/>
      </p:ext>
    </p:extLst>
  </p:cSld>
  <p:clrMapOvr>
    <a:masterClrMapping/>
  </p:clrMapOvr>
  <p:transition spd="slow"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834E9-02AF-ABB3-08B3-9CE8C1F58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3B52A32-F060-CC22-1656-BAAA410A8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7EE0-02A5-495E-897F-5261712C3BC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3BCBEC6-289B-23A1-BFED-3CC065D6A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CAE6B39-BA82-B094-1D79-ADAC4720F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2664-8632-4FEB-A844-44DBB9C317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287039"/>
      </p:ext>
    </p:extLst>
  </p:cSld>
  <p:clrMapOvr>
    <a:masterClrMapping/>
  </p:clrMapOvr>
  <p:transition spd="slow"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A73193-F98B-56EE-25C7-50F2F5F88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7EE0-02A5-495E-897F-5261712C3BC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E987B3B-7411-2927-7C36-95C3371E9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6B8B14-F4AF-29AA-DF18-64FE67D7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2664-8632-4FEB-A844-44DBB9C317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448744"/>
      </p:ext>
    </p:extLst>
  </p:cSld>
  <p:clrMapOvr>
    <a:masterClrMapping/>
  </p:clrMapOvr>
  <p:transition spd="slow"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5D99E-014A-6A68-D326-F3AE5D9DC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06CC13-E526-4ACB-C9E6-EFD49A0E9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471ED9-D958-F53C-CDB8-7DAB270B0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EF0977-0AC7-0F40-7428-259A0C48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7EE0-02A5-495E-897F-5261712C3BC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3A95E9-1C2D-8A3E-EE34-E82AD8BB7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A1C009-07DA-2F8B-EF47-E32DE05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2664-8632-4FEB-A844-44DBB9C317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125841"/>
      </p:ext>
    </p:extLst>
  </p:cSld>
  <p:clrMapOvr>
    <a:masterClrMapping/>
  </p:clrMapOvr>
  <p:transition spd="slow"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F7AD0-7E4F-9DDB-683D-4802DECDD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A002898-AB3A-2E1F-ECF6-697D1DB6F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79C750-611D-3652-C2A9-429B86FA7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D863DC-2669-1DFB-4365-A2F1F3A28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7EE0-02A5-495E-897F-5261712C3BC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30C983B-33D8-5AE5-8B73-A6EBB471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0EC82C-A35B-42F8-7BB0-E4BFF8B5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2664-8632-4FEB-A844-44DBB9C317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280007"/>
      </p:ext>
    </p:extLst>
  </p:cSld>
  <p:clrMapOvr>
    <a:masterClrMapping/>
  </p:clrMapOvr>
  <p:transition spd="slow"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95DDB95-F3BE-40A2-F2A0-D3869B655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2AD769-7A4B-AE37-72C4-5E718550C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F800B6-79EF-2EAA-F3C8-E747B6F61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97EE0-02A5-495E-897F-5261712C3BCD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EAB555-4217-C212-484A-DC3E41AF0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76A337-CC9E-9FE1-E0FE-8A08DD44E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12664-8632-4FEB-A844-44DBB9C317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41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d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kramerius.lib.cas.cz/view/uuid:6088fb85-001e-4ab5-ad4b-e42d1c8d02f4?page=uuid:921c5619-d348-4c2c-a27a-5a865d1b76e6" TargetMode="External"/><Relationship Id="rId2" Type="http://schemas.openxmlformats.org/officeDocument/2006/relationships/hyperlink" Target="https://ujc.avcr.cz/sd/publikace/knizni/lexikologie-odd-publikace/lexikologie-slovniky/slovnik-spisovne-cestiny-pro-skolu-a-verejnos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exiko.ujc.cas.cz/index.php?page=3" TargetMode="External"/><Relationship Id="rId4" Type="http://schemas.openxmlformats.org/officeDocument/2006/relationships/hyperlink" Target="https://prirucka.ujc.cas.cz/?slovo=slunc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8786D52-34AA-33BF-7633-D5CDF6DCC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cs-CZ"/>
              <a:t>Slovník spisovné češtiny pro školu a veřejnost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1A952C-20C4-846A-26E7-75D5766EE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cs-CZ"/>
              <a:t>Viola Sassmannová</a:t>
            </a:r>
          </a:p>
        </p:txBody>
      </p:sp>
    </p:spTree>
    <p:extLst>
      <p:ext uri="{BB962C8B-B14F-4D97-AF65-F5344CB8AC3E}">
        <p14:creationId xmlns:p14="http://schemas.microsoft.com/office/powerpoint/2010/main" val="22108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1039">
            <a:extLst>
              <a:ext uri="{FF2B5EF4-FFF2-40B4-BE49-F238E27FC236}">
                <a16:creationId xmlns:a16="http://schemas.microsoft.com/office/drawing/2014/main" id="{80E5FECD-C9FF-49B3-B1FD-6B2D855C4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82DB32-4A34-527B-E717-548A781F035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56250" y="1370604"/>
            <a:ext cx="6541985" cy="307201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Děkuji</a:t>
            </a:r>
            <a:r>
              <a:rPr lang="en-US" sz="8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8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pozornost</a:t>
            </a:r>
            <a:endParaRPr lang="en-US" sz="8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42" name="Freeform: Shape 1041">
            <a:extLst>
              <a:ext uri="{FF2B5EF4-FFF2-40B4-BE49-F238E27FC236}">
                <a16:creationId xmlns:a16="http://schemas.microsoft.com/office/drawing/2014/main" id="{F5569EEC-E12F-4856-B407-02B2813A4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04059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44" name="Freeform: Shape 1043">
            <a:extLst>
              <a:ext uri="{FF2B5EF4-FFF2-40B4-BE49-F238E27FC236}">
                <a16:creationId xmlns:a16="http://schemas.microsoft.com/office/drawing/2014/main" id="{CF860788-3A6A-45A3-B3F1-06F159665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67336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88EDCE72-3FB5-205B-DD65-B30DEC7BF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57960" y="352037"/>
            <a:ext cx="1730662" cy="1730662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6" name="Freeform: Shape 1045">
            <a:extLst>
              <a:ext uri="{FF2B5EF4-FFF2-40B4-BE49-F238E27FC236}">
                <a16:creationId xmlns:a16="http://schemas.microsoft.com/office/drawing/2014/main" id="{DF1E3393-B852-4883-B778-ED3525112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32259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8" name="Freeform: Shape 1047">
            <a:extLst>
              <a:ext uri="{FF2B5EF4-FFF2-40B4-BE49-F238E27FC236}">
                <a16:creationId xmlns:a16="http://schemas.microsoft.com/office/drawing/2014/main" id="{39853D09-4205-4CC7-83EB-288E886A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8440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50" name="Freeform: Shape 1049">
            <a:extLst>
              <a:ext uri="{FF2B5EF4-FFF2-40B4-BE49-F238E27FC236}">
                <a16:creationId xmlns:a16="http://schemas.microsoft.com/office/drawing/2014/main" id="{0D040B79-3E73-4A31-840D-D6B9C9FDF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7511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52" name="Freeform: Shape 1051">
            <a:extLst>
              <a:ext uri="{FF2B5EF4-FFF2-40B4-BE49-F238E27FC236}">
                <a16:creationId xmlns:a16="http://schemas.microsoft.com/office/drawing/2014/main" id="{156C6AE5-3F8B-42AC-9EA4-1B686A11E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3820" y="5835650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3A4A9EFD-A278-D008-788C-FDA40FDDD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20267" y="870387"/>
            <a:ext cx="1561962" cy="1561962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2885CF5A-AA94-9111-5B6E-DA016BD7D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6318" y="2334710"/>
            <a:ext cx="834179" cy="834179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47EC3781-1E23-F675-2423-5459892B5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27275" y="2916244"/>
            <a:ext cx="1192774" cy="1192774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A517527A-278F-E3C1-8777-87B1A735D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83855" y="2583227"/>
            <a:ext cx="666035" cy="666035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84F4DF61-669A-8782-0323-3D2AB382E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23927" y="4121121"/>
            <a:ext cx="1180262" cy="1180262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2014C5B3-0E8E-4006-C8DE-1A33D796A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51710" y="276605"/>
            <a:ext cx="1192774" cy="1192774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04F8FD6D-2F46-BBDC-73FB-A23299636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830148" y="3630320"/>
            <a:ext cx="957396" cy="957396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8DF0C791-C3BF-2719-F6BC-9F15E1281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89536" y="5960375"/>
            <a:ext cx="596762" cy="596762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E0C210C5-1DB2-6A14-55C9-5F7DCC494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3004" y="4223441"/>
            <a:ext cx="1272526" cy="1272526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A4217D3E-639E-D95B-0852-649922472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65594" y="5098474"/>
            <a:ext cx="1597574" cy="1597574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F852DFA6-1BBE-0317-1121-3B5A730E3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0231" y="5098474"/>
            <a:ext cx="1248352" cy="1248352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6AEB9C12-F249-F045-77D1-3ADF4891F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60753" y="1015123"/>
            <a:ext cx="710959" cy="710959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B823AFBC-0E2A-6CEE-EA89-049C20679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308" y="360360"/>
            <a:ext cx="1233389" cy="1233389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5F0144B1-6320-5D36-4044-A19143C82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73701" y="4679362"/>
            <a:ext cx="865750" cy="865750"/>
          </a:xfrm>
          <a:custGeom>
            <a:avLst/>
            <a:gdLst/>
            <a:ahLst/>
            <a:cxnLst/>
            <a:rect l="l" t="t" r="r" b="b"/>
            <a:pathLst>
              <a:path w="4579832" h="5347063">
                <a:moveTo>
                  <a:pt x="106985" y="0"/>
                </a:moveTo>
                <a:lnTo>
                  <a:pt x="4472847" y="0"/>
                </a:lnTo>
                <a:cubicBezTo>
                  <a:pt x="4531933" y="0"/>
                  <a:pt x="4579832" y="47899"/>
                  <a:pt x="4579832" y="106985"/>
                </a:cubicBezTo>
                <a:lnTo>
                  <a:pt x="4579832" y="5240078"/>
                </a:lnTo>
                <a:cubicBezTo>
                  <a:pt x="4579832" y="5299164"/>
                  <a:pt x="4531933" y="5347063"/>
                  <a:pt x="4472847" y="5347063"/>
                </a:cubicBezTo>
                <a:lnTo>
                  <a:pt x="106985" y="5347063"/>
                </a:lnTo>
                <a:cubicBezTo>
                  <a:pt x="47899" y="5347063"/>
                  <a:pt x="0" y="5299164"/>
                  <a:pt x="0" y="5240078"/>
                </a:cubicBezTo>
                <a:lnTo>
                  <a:pt x="0" y="106985"/>
                </a:lnTo>
                <a:cubicBezTo>
                  <a:pt x="0" y="47899"/>
                  <a:pt x="47899" y="0"/>
                  <a:pt x="10698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577318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436621A-0E5C-9D2B-4CF2-42DC4D342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cs-CZ" sz="5400">
                <a:solidFill>
                  <a:srgbClr val="FFFFFF"/>
                </a:solidFill>
              </a:rPr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CFAE67-D0D9-32B4-B892-F195ADB78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cs-CZ" sz="2200"/>
              <a:t>Slovník spisovné češtiny pro školu a veřejnost, Praha: Academia, 2016</a:t>
            </a:r>
            <a:endParaRPr lang="cs-CZ" sz="220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sz="2200"/>
              <a:t>Online: </a:t>
            </a:r>
            <a:r>
              <a:rPr lang="cs-CZ" sz="2200">
                <a:hlinkClick r:id="rId3"/>
              </a:rPr>
              <a:t>https://kramerius.lib.cas.cz/view/uuid:6088fb85-001e-4ab5-ad4b-e42d1c8d02f4?page=uuid:921c5619-d348-4c2c-a27a-5a865d1b76e6</a:t>
            </a:r>
            <a:r>
              <a:rPr lang="cs-CZ" sz="2200"/>
              <a:t> / </a:t>
            </a:r>
            <a:r>
              <a:rPr lang="cs-CZ" sz="2200">
                <a:hlinkClick r:id="rId4"/>
              </a:rPr>
              <a:t>https://prirucka.ujc.cas.cz/?slovo=slunce</a:t>
            </a:r>
            <a:endParaRPr lang="cs-CZ" sz="220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sz="220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https://ujc.avcr.cz/sd/publikace/knizni/lexikologie-odd-publikace/lexikologie-slovniky/slovnik-spisovne-cestiny-pro-skolu-a-verejnost.html</a:t>
            </a:r>
            <a:endParaRPr lang="cs-CZ" sz="2200"/>
          </a:p>
          <a:p>
            <a:r>
              <a:rPr lang="cs-CZ" sz="2200">
                <a:hlinkClick r:id="rId5"/>
              </a:rPr>
              <a:t>https://lexiko.ujc.cas.cz/index.php?page=3</a:t>
            </a:r>
            <a:endParaRPr lang="cs-CZ" sz="2200"/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354574880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AF0457-BB10-B7B2-6AEE-9D544B9B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Základní bibliografické údaje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25046-FCBA-241A-ADAE-CCFBB24FE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Hlavní redaktoři:</a:t>
            </a:r>
          </a:p>
          <a:p>
            <a:pPr lvl="1"/>
            <a:r>
              <a:rPr lang="cs-CZ" dirty="0"/>
              <a:t>Josef Filipec, František Daneš, Jaroslav Machač a Vladimír Mejstřík</a:t>
            </a:r>
          </a:p>
          <a:p>
            <a:r>
              <a:rPr lang="cs-CZ" dirty="0"/>
              <a:t>Nakladatelství Academia</a:t>
            </a:r>
          </a:p>
          <a:p>
            <a:r>
              <a:rPr lang="cs-CZ" dirty="0"/>
              <a:t>1. vydání 1978</a:t>
            </a:r>
          </a:p>
          <a:p>
            <a:r>
              <a:rPr lang="cs-CZ" dirty="0"/>
              <a:t>2. opravené a doplněné vydání 1994</a:t>
            </a:r>
          </a:p>
          <a:p>
            <a:r>
              <a:rPr lang="cs-CZ" dirty="0"/>
              <a:t>3. opravené vydání 2003</a:t>
            </a:r>
          </a:p>
          <a:p>
            <a:r>
              <a:rPr lang="cs-CZ" dirty="0"/>
              <a:t>Další obsahově nezměněná vydání 2005, 2009, 2010, 2012… </a:t>
            </a:r>
          </a:p>
        </p:txBody>
      </p:sp>
    </p:spTree>
    <p:extLst>
      <p:ext uri="{BB962C8B-B14F-4D97-AF65-F5344CB8AC3E}">
        <p14:creationId xmlns:p14="http://schemas.microsoft.com/office/powerpoint/2010/main" val="1875901081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5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27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4845075-9E8E-E0D9-2A0B-58789ED4E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Základní faktografické údaje</a:t>
            </a: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9E6BEB-1612-AD78-7162-8D52AC023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cs-CZ" sz="1800" dirty="0"/>
              <a:t>Normativní slovník</a:t>
            </a:r>
          </a:p>
          <a:p>
            <a:r>
              <a:rPr lang="cs-CZ" sz="1800" dirty="0"/>
              <a:t>Prototyp slovníku menšího rozsahu s kodifikačním statutem</a:t>
            </a:r>
          </a:p>
          <a:p>
            <a:r>
              <a:rPr lang="cs-CZ" sz="1800" dirty="0"/>
              <a:t>Podává komplexní lexikografický popis téměř 50 000 slov </a:t>
            </a:r>
          </a:p>
          <a:p>
            <a:r>
              <a:rPr lang="cs-CZ" sz="1800" dirty="0"/>
              <a:t>Řazen abecedně</a:t>
            </a:r>
          </a:p>
          <a:p>
            <a:r>
              <a:rPr lang="cs-CZ" sz="1800" dirty="0"/>
              <a:t>Zachycuje slovní zásobu od roku 1945 </a:t>
            </a:r>
          </a:p>
          <a:p>
            <a:r>
              <a:rPr lang="cs-CZ" sz="1800" dirty="0"/>
              <a:t>Výběr příkladů přesouvá od beletrie k publicistice</a:t>
            </a:r>
          </a:p>
          <a:p>
            <a:r>
              <a:rPr lang="cs-CZ" sz="1800" dirty="0"/>
              <a:t>Přílohy podávající přehled o tvoření slov v češtině, soupis rodných jmen a příjmení a nejčastěji užívaných jmen zeměpisných, jakož i běžných zkratek a značek</a:t>
            </a:r>
          </a:p>
        </p:txBody>
      </p:sp>
    </p:spTree>
    <p:extLst>
      <p:ext uri="{BB962C8B-B14F-4D97-AF65-F5344CB8AC3E}">
        <p14:creationId xmlns:p14="http://schemas.microsoft.com/office/powerpoint/2010/main" val="170515202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FC0D4FF-0583-53B0-FC0F-A0B7781B5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Kontext a okolnosti vzniku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C98F09-F4AC-670C-7444-06A8F361C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cs-CZ" sz="2600" dirty="0"/>
              <a:t>Přípravné kroky podniknuty na začátku 70. let</a:t>
            </a:r>
          </a:p>
          <a:p>
            <a:r>
              <a:rPr lang="cs-CZ" sz="2600" dirty="0"/>
              <a:t>Jednosvazkový výkladový slovník češtiny určený k praktickému využití  především pro školu</a:t>
            </a:r>
          </a:p>
          <a:p>
            <a:r>
              <a:rPr lang="cs-CZ" sz="2600" dirty="0"/>
              <a:t>Cíl: dát každému uživateli češtiny do rukou pomocníka, který by každému z nás poskytoval poučení o současné lexikální zásobě, jazyku a který by umožňoval uspokojivé vyjádření myšlenek a postojů ke skutečnosti 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914341"/>
      </p:ext>
    </p:extLst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718DFD-FCF4-7FB4-0CA9-AFDE429D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Proč byl tak velký časový rozdíl mezi 1. a 2. vydáním?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4C879-2AF3-21EA-2179-B5B278F2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i="1" dirty="0">
                <a:effectLst/>
                <a:latin typeface="Verdana" panose="020B0604030504040204" pitchFamily="34" charset="0"/>
              </a:rPr>
              <a:t>"Příčinou tak pozdního vydání byl strohý zákaz vedoucího české lingvistiky v r. 1983, motivovaný stranickými a osobními důvody. Tím vznikla bezprecedentní, absurdní situace, kdy si Čech po léta nemohl koupit slovník vlastního jazyka. Druhé vydání, opravené a doplněné, bylo však nakonec přece jen, i když ne bez potíží, připraveno a díky porozumění ředitelství Ústavu pro jazyk český AV ČR a nakladatelství AV ČR Academia se dostává na knižní trh."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492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0690D44-BB61-2975-758B-9A19A1191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Struktura heslového odstavce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01DAB-AA72-E5B6-80CE-B0A8B8691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cs-CZ" dirty="0"/>
              <a:t>Slovo v reprezentativním tvaru</a:t>
            </a:r>
          </a:p>
          <a:p>
            <a:r>
              <a:rPr lang="cs-CZ" dirty="0"/>
              <a:t>Heslová slova se uvádějí v souborných heslových hnízdech</a:t>
            </a:r>
          </a:p>
          <a:p>
            <a:r>
              <a:rPr lang="cs-CZ" dirty="0"/>
              <a:t>Poučení o pravopisu a výslovnosti slov, o jejich skloňování a časování, u přejatých slov o jejich původu</a:t>
            </a:r>
          </a:p>
          <a:p>
            <a:r>
              <a:rPr lang="cs-CZ" dirty="0"/>
              <a:t>Význam(y) slov</a:t>
            </a:r>
          </a:p>
          <a:p>
            <a:r>
              <a:rPr lang="cs-CZ" dirty="0"/>
              <a:t>Nejčastější slovní spojení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77066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F6EFB-0D78-CB90-0E9B-0DC917C95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Heslo ve slovníku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DA4FA7E-1CF9-4A8D-0F03-D8986F6A78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29930"/>
            <a:ext cx="6838950" cy="2609850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CA18B90-4816-A1DF-A74E-C26AAE5AA2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0331" y="3939780"/>
            <a:ext cx="4893469" cy="2609850"/>
          </a:xfrm>
          <a:prstGeom prst="rect">
            <a:avLst/>
          </a:prstGeom>
        </p:spPr>
      </p:pic>
      <p:pic>
        <p:nvPicPr>
          <p:cNvPr id="2050" name="Picture 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70A23B80-2B9B-4ECB-9ABE-6353F0FF7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671" y="1589053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ED42BEAC-0D16-1CAF-A6BC-D24490D0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091" y="4320309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8E4C3986-5420-DB3C-446A-E9E2E1645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820" y="5759921"/>
            <a:ext cx="789709" cy="789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67A82AA6-D56D-E5FD-7981-F7D3B1140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147" y="4320309"/>
            <a:ext cx="1085379" cy="108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44C8926C-2891-885C-C1DA-655B6A645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532" y="2660650"/>
            <a:ext cx="939222" cy="939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2DF09E00-C4E1-2023-2A93-BD866DA8D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634" y="460067"/>
            <a:ext cx="1076037" cy="107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☀️ (styl emoji) slunce Obrázky Emoji ke stažení: Velký obraz v HD,  animovaný obrázek a vektorová grafika | EmojiAll">
            <a:extLst>
              <a:ext uri="{FF2B5EF4-FFF2-40B4-BE49-F238E27FC236}">
                <a16:creationId xmlns:a16="http://schemas.microsoft.com/office/drawing/2014/main" id="{207380CC-A610-BBFD-C76A-32BD17730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812" y="674291"/>
            <a:ext cx="707230" cy="70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70534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BC22F1-88D6-548D-32DA-D005B68ED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Zajímavosti </a:t>
            </a:r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107CA2-B813-2A86-D9FE-80E8137BA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cs-CZ" sz="2200" dirty="0"/>
              <a:t>Jazyková data jsou součástí Internetové jazykové příručky Ústavu pro jazyk český AV ČR</a:t>
            </a:r>
          </a:p>
          <a:p>
            <a:r>
              <a:rPr lang="cs-CZ" sz="2200" dirty="0"/>
              <a:t>Heslář poskytnut SPN pro využití při práci na česko-jinojazyčných slovnících</a:t>
            </a:r>
          </a:p>
          <a:p>
            <a:r>
              <a:rPr lang="cs-CZ" sz="2200" dirty="0"/>
              <a:t>Byl vydán v elektronické podobě na            CD-</a:t>
            </a:r>
            <a:r>
              <a:rPr lang="cs-CZ" sz="2200" dirty="0" err="1"/>
              <a:t>ROMu</a:t>
            </a:r>
            <a:r>
              <a:rPr lang="cs-CZ" sz="2200" dirty="0"/>
              <a:t> v nakladatelství LEDA, s. r. o.</a:t>
            </a:r>
          </a:p>
          <a:p>
            <a:r>
              <a:rPr lang="cs-CZ" sz="2200" dirty="0"/>
              <a:t>V roce 2005 byl oceněn 2. místem v kategorii Cena poroty za elektronický slovník v soutěži Slovník roku, pořádané Jednotou tlumočníků a překladatelů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93617059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63E8B6-2ADC-5D85-1E00-789646836CF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Dotazy?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7070"/>
      </p:ext>
    </p:extLst>
  </p:cSld>
  <p:clrMapOvr>
    <a:masterClrMapping/>
  </p:clrMapOvr>
  <p:transition spd="slow">
    <p:push dir="d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474</Words>
  <Application>Microsoft Office PowerPoint</Application>
  <PresentationFormat>Širokoúhlá obrazovka</PresentationFormat>
  <Paragraphs>43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Motiv Office</vt:lpstr>
      <vt:lpstr>Slovník spisovné češtiny pro školu a veřejnost</vt:lpstr>
      <vt:lpstr>Základní bibliografické údaje</vt:lpstr>
      <vt:lpstr>Základní faktografické údaje</vt:lpstr>
      <vt:lpstr>Kontext a okolnosti vzniku</vt:lpstr>
      <vt:lpstr>Proč byl tak velký časový rozdíl mezi 1. a 2. vydáním?</vt:lpstr>
      <vt:lpstr>Struktura heslového odstavce</vt:lpstr>
      <vt:lpstr>Heslo ve slovníku</vt:lpstr>
      <vt:lpstr>Zajímavosti </vt:lpstr>
      <vt:lpstr>Dotazy?</vt:lpstr>
      <vt:lpstr>Děkuji za pozornost</vt:lpstr>
      <vt:lpstr>Zdroje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Slovník spisovné češtiny pro školu a veřejnost</dc:title>
  <dc:creator>Viola Sassmannová</dc:creator>
  <cp:lastModifiedBy>Viola Sassmannová</cp:lastModifiedBy>
  <cp:revision>3</cp:revision>
  <dcterms:created xsi:type="dcterms:W3CDTF">2023-11-04T22:17:09Z</dcterms:created>
  <dcterms:modified xsi:type="dcterms:W3CDTF">2023-11-08T08:00:35Z</dcterms:modified>
</cp:coreProperties>
</file>