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EA1"/>
    <a:srgbClr val="E6D790"/>
    <a:srgbClr val="EEA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814E7-5CF2-D9F2-43F5-73DA26042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961E71-21D5-5C19-A774-3F4BE94A9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A6FF0-F8DD-30EF-D045-FEDE4902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94FFD-DA50-0DC9-6F76-4766F0259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EDDF27-D20E-1B84-0AC9-492ACC41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4E117-B684-8E19-2D30-18183C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832DEC-3069-F476-BE17-6A7B69589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48D7C-1A2A-AC55-C8BE-001C7AE6C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72422C-4AE3-2956-AA6B-8C048CAB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BED2BA-EA04-D84D-447D-956C3EEC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9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5416A4-D31F-F4CF-4740-55F324C09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CE14F1-7205-B993-5A69-C0A72B787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476DF-9BA9-0F39-6362-E9BE09DD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668FE0-680C-BB47-3346-3CF59D72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50FD25-DD90-B1E1-79B1-8D9A655B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56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7737B-D8D2-59A4-BE71-D90E65D6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1EB47-0857-3C7F-F74E-C9745C792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3B9A0-27C5-D2AF-EA15-8DCE98E9D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0A3E9-AB6C-CB37-A3FA-7B6E70D7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D23AFA-CF38-E563-4412-21BC9ECB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08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2F36E-145F-BFE7-0A6B-1B418338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2549C7-D38A-B3E5-109E-A8F19B58A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903163-9928-374B-C6EE-1EF0F71F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7DDB69-E62D-D8C2-2401-11AB29B5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26E472-5873-8F77-2E27-340CFD29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74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D2263-99F6-D732-2D13-BBA4F6F66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FECF8-C8E8-DAA2-81D6-FE0862A6F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E46ADA-90E4-F5FF-CBA8-C64593871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5FDD05-FCC6-0E3F-BE6A-EE07D010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2C3127-5963-A31E-0951-AB58907D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68789-F4DD-B56E-D450-FA5D33F4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9119D-BB60-AFD3-90E5-BE5FCBB3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959802-0A80-8914-1DB9-1B609C667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ED86FF-1207-9EFE-4877-8904E4609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B9F97F-DA6D-0BFF-F59C-FD720DA81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1A037B-310F-0145-82C8-FF8F4C088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D4DE2E-34C8-E5D7-17D5-0304CFED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A171FA-A674-3BEF-3933-428C068F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5C3997-92B6-7F43-6949-E509DFCB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4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5C5AC-4066-1D9B-1C74-6362B31E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A4D3AB-01BC-89E5-13EE-F659B77F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B45D5F-1FAC-7004-55BB-85847D42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EF27D1-3CAF-4C8D-F57D-9E33A79B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5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DC4007-013C-A7E3-8629-BD99E7B8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62A9352-15AF-B443-8C6C-1020DAA0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0B470D-C954-E544-23AA-96388707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0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B6063-BB58-B4D2-F54E-A5D66B97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9B0C4C-3DC0-FDBA-3524-FE38AC19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A7B663-75CE-A84D-3CCC-A970657B8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4C1EA5-1B7D-A59F-5B70-1B601463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701C91-52DD-3D8C-B258-47CA3121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BCA30B-26E1-69BC-BDAD-C1502F54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3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28192-6191-9D11-9CAE-448652E00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7868FA-E4E1-144A-488A-7F092A859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E701AC-6829-ED8F-7667-F5E835986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E4CF00-BAA7-C772-C6A9-6BD7A6F8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E4405B-612B-899C-7850-CD5A1A5D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8C11A5-2698-EB3C-4F83-9E2CA26A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33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E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BA4D81-8886-2BE1-E2C4-AE5436B0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257F5F-1DE9-3502-EBBB-E6C36D240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C36767-EE7C-028E-C948-7E446B103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F55D-C57D-F24F-953B-C8F09A33EDA8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DF855-7BEE-DE42-24CB-8B440BAEA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23090-6C4E-9FA0-959A-FFB136FE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8CE0-8D62-4C45-BBCB-E4AD4F808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7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sjc.ujc.cas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71B8B-8B5F-3897-044A-CE5E20463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4" y="-1146176"/>
            <a:ext cx="10191751" cy="3602038"/>
          </a:xfrm>
        </p:spPr>
        <p:txBody>
          <a:bodyPr>
            <a:normAutofit/>
          </a:bodyPr>
          <a:lstStyle/>
          <a:p>
            <a:r>
              <a:rPr lang="cs-CZ" sz="7200" b="1" dirty="0"/>
              <a:t>Slovník spisovného jazyka českého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87BD0-3EEC-B5C0-D7D9-BECDDAF23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455862"/>
            <a:ext cx="9144000" cy="1655762"/>
          </a:xfrm>
        </p:spPr>
        <p:txBody>
          <a:bodyPr/>
          <a:lstStyle/>
          <a:p>
            <a:r>
              <a:rPr lang="cs-CZ" dirty="0"/>
              <a:t>Michaela Jedličková</a:t>
            </a:r>
          </a:p>
        </p:txBody>
      </p:sp>
      <p:pic>
        <p:nvPicPr>
          <p:cNvPr id="1026" name="Picture 2" descr="Slovník spisovného jazyka českého I.-IV. - Antikvariát Palackého Olomouc">
            <a:extLst>
              <a:ext uri="{FF2B5EF4-FFF2-40B4-BE49-F238E27FC236}">
                <a16:creationId xmlns:a16="http://schemas.microsoft.com/office/drawing/2014/main" id="{75F0E39B-E3BC-8135-48FB-E82B77700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6" y="2974334"/>
            <a:ext cx="6150771" cy="366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31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D826F-CA77-41FB-EAE5-01DF37EA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Základní bibliografické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88D72E-E287-132F-82B1-763B9EF1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Zpracován kolektivem Československé akademie věd </a:t>
            </a:r>
          </a:p>
          <a:p>
            <a:r>
              <a:rPr lang="cs-CZ" sz="3200" dirty="0"/>
              <a:t>Redakce: Bohuslav Havránek, Jaromír Bělič, Miloš Helcl, Alois Jedlička, Václav Křístek a František Trávníček</a:t>
            </a:r>
          </a:p>
          <a:p>
            <a:r>
              <a:rPr lang="cs-CZ" sz="3200" dirty="0"/>
              <a:t>Nakladatelství- Praha: Academia</a:t>
            </a:r>
          </a:p>
          <a:p>
            <a:r>
              <a:rPr lang="cs-CZ" sz="3200" dirty="0"/>
              <a:t>1. vydání: 1960–1971, 4 svazky</a:t>
            </a:r>
          </a:p>
          <a:p>
            <a:r>
              <a:rPr lang="cs-CZ" sz="3200" dirty="0"/>
              <a:t>2. vydání: 1989, 8 svazků</a:t>
            </a:r>
          </a:p>
          <a:p>
            <a:r>
              <a:rPr lang="cs-CZ" sz="3200" dirty="0"/>
              <a:t>Rukopis slovníku připraven Ústavem jazyka českého ČSAV</a:t>
            </a:r>
          </a:p>
        </p:txBody>
      </p:sp>
    </p:spTree>
    <p:extLst>
      <p:ext uri="{BB962C8B-B14F-4D97-AF65-F5344CB8AC3E}">
        <p14:creationId xmlns:p14="http://schemas.microsoft.com/office/powerpoint/2010/main" val="395311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87C9A-CAB4-B149-C63A-765D28BF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Základní faktografické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650CF9-1DC4-AD02-9E80-EC5EA275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Výkladový slovník </a:t>
            </a:r>
          </a:p>
          <a:p>
            <a:r>
              <a:rPr lang="cs-CZ" sz="3200" dirty="0"/>
              <a:t>S kodifikačním statusem (z hlediska pravopisu, výslovnosti a gramatiky)</a:t>
            </a:r>
          </a:p>
          <a:p>
            <a:r>
              <a:rPr lang="cs-CZ" sz="3200" dirty="0"/>
              <a:t>Přes 192 000 hesel, řazeny abecedně</a:t>
            </a:r>
          </a:p>
          <a:p>
            <a:r>
              <a:rPr lang="cs-CZ" sz="3200" dirty="0"/>
              <a:t>Slovní zásoba češtiny především z let 1935–1971 se zaměřením na spisovný jazyk</a:t>
            </a:r>
          </a:p>
          <a:p>
            <a:r>
              <a:rPr lang="cs-CZ" sz="3200" dirty="0"/>
              <a:t>Podrobná stylistická charakteristika slov</a:t>
            </a:r>
          </a:p>
          <a:p>
            <a:r>
              <a:rPr lang="cs-CZ" sz="3200" dirty="0"/>
              <a:t>Širší terminologie</a:t>
            </a:r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9832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F775D-A38F-6D50-D54E-8D78C4CC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Kontext a okolnosti vzniku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3D601-FCF3-18B8-525C-77AD369CF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Začátky příprav na počátku 50. let</a:t>
            </a:r>
          </a:p>
          <a:p>
            <a:r>
              <a:rPr lang="cs-CZ" sz="3200" dirty="0"/>
              <a:t>Lístkový lexikální archiv založený už při práci na PSJČ</a:t>
            </a:r>
          </a:p>
          <a:p>
            <a:r>
              <a:rPr lang="cs-CZ" sz="3200" dirty="0"/>
              <a:t>V roce 1953 před samotným knižním vydáním vydán ukázkový sešit slovníku</a:t>
            </a:r>
          </a:p>
          <a:p>
            <a:r>
              <a:rPr lang="cs-CZ" sz="3200" dirty="0"/>
              <a:t>Cíl – vytvořit normy pro český jazyk a podpořit jeho používání v literatuře a dalších formách písemné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36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DE76B-183C-556C-061F-385D1FAD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Struktura heslového odstavce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344E57-9F1E-AFAE-CA54-E7131BBD1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Menší rozsah slovníku –&gt; větší hutnost heslového odstavce</a:t>
            </a:r>
          </a:p>
          <a:p>
            <a:r>
              <a:rPr lang="cs-CZ" sz="3200" dirty="0"/>
              <a:t>Výslovnost slova, gramatické informace a definice</a:t>
            </a:r>
          </a:p>
          <a:p>
            <a:r>
              <a:rPr lang="cs-CZ" sz="3200" dirty="0"/>
              <a:t>Typická slovní spojení, pořekadla (</a:t>
            </a:r>
            <a:r>
              <a:rPr lang="cs-CZ" sz="3200" i="1" dirty="0"/>
              <a:t>pro jedno kvítí slunce nesvítí</a:t>
            </a:r>
            <a:r>
              <a:rPr lang="cs-CZ" sz="3200" dirty="0"/>
              <a:t>)</a:t>
            </a:r>
          </a:p>
          <a:p>
            <a:r>
              <a:rPr lang="cs-CZ" sz="3200" dirty="0"/>
              <a:t>Zdrobněliny, předponová slovesa, k přídavným jménům příslovce</a:t>
            </a:r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48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B229CE6-E0A1-F490-FD31-808E452581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64457"/>
            <a:ext cx="12192000" cy="4163368"/>
          </a:xfrm>
        </p:spPr>
      </p:pic>
    </p:spTree>
    <p:extLst>
      <p:ext uri="{BB962C8B-B14F-4D97-AF65-F5344CB8AC3E}">
        <p14:creationId xmlns:p14="http://schemas.microsoft.com/office/powerpoint/2010/main" val="226512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80F5C0C1-B04E-4A1E-2A28-4F9878B57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236" y="0"/>
            <a:ext cx="4906264" cy="6861131"/>
          </a:xfr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02A7956-8C74-0BB1-6427-63A863BDB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1325" y="0"/>
            <a:ext cx="5865813" cy="110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7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C3EC4-1820-AE8E-0765-90FB2CB8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Zajímavosti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543BE3-5334-303B-7E8C-0564DFD03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Druhý největší český výkladový slovník (po PSČJ)</a:t>
            </a:r>
          </a:p>
          <a:p>
            <a:r>
              <a:rPr lang="cs-CZ" sz="3200" dirty="0"/>
              <a:t>K ukázkovému sešitu připojen dotazník pro budoucí uživatele slovníku, obsahující 14 otázek</a:t>
            </a:r>
          </a:p>
          <a:p>
            <a:r>
              <a:rPr lang="cs-CZ" sz="3200" dirty="0"/>
              <a:t>Přetištěn univerzitou v Alabamě s cílem zpřístupnit jej americkým a kanadským Čechům</a:t>
            </a:r>
          </a:p>
          <a:p>
            <a:r>
              <a:rPr lang="cs-CZ" sz="3200" dirty="0"/>
              <a:t>Elektronická verze od roku 2011 (Ústav pro jazyk český)</a:t>
            </a:r>
          </a:p>
          <a:p>
            <a:pPr marL="0" indent="0"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51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086F6-3A76-6DA4-4CAC-577E4552E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C80F5-94BD-6711-AE16-96F70E243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Elektronická verze: </a:t>
            </a:r>
            <a:r>
              <a:rPr lang="cs-CZ" dirty="0">
                <a:hlinkClick r:id="rId2"/>
              </a:rPr>
              <a:t>https://ssjc.ujc.cas.cz/</a:t>
            </a:r>
            <a:endParaRPr lang="cs-CZ" dirty="0"/>
          </a:p>
          <a:p>
            <a:r>
              <a:rPr lang="cs-CZ" dirty="0"/>
              <a:t>Slovník spisovného jazyka českého 5.Ústav pro jazyk český ČSAV (Praha: Academia, 1989)</a:t>
            </a:r>
          </a:p>
        </p:txBody>
      </p:sp>
    </p:spTree>
    <p:extLst>
      <p:ext uri="{BB962C8B-B14F-4D97-AF65-F5344CB8AC3E}">
        <p14:creationId xmlns:p14="http://schemas.microsoft.com/office/powerpoint/2010/main" val="12637309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268</Words>
  <Application>Microsoft Macintosh PowerPoint</Application>
  <PresentationFormat>Širokoúhlá obrazovka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Slovník spisovného jazyka českého</vt:lpstr>
      <vt:lpstr>Základní bibliografické údaje</vt:lpstr>
      <vt:lpstr>Základní faktografické údaje</vt:lpstr>
      <vt:lpstr>Kontext a okolnosti vzniku</vt:lpstr>
      <vt:lpstr>Struktura heslového odstavce</vt:lpstr>
      <vt:lpstr>Prezentace aplikace PowerPoint</vt:lpstr>
      <vt:lpstr>Prezentace aplikace PowerPoint</vt:lpstr>
      <vt:lpstr>Zajímavosti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spisovného jazyka českého</dc:title>
  <dc:creator>Michaela Jedličková</dc:creator>
  <cp:lastModifiedBy>Michaela Jedličková</cp:lastModifiedBy>
  <cp:revision>12</cp:revision>
  <dcterms:created xsi:type="dcterms:W3CDTF">2023-10-31T16:18:42Z</dcterms:created>
  <dcterms:modified xsi:type="dcterms:W3CDTF">2023-11-01T09:04:35Z</dcterms:modified>
</cp:coreProperties>
</file>