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4E233-B03C-F4B6-CAA1-E779AD95F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4A12C-B1E9-1138-5A79-7A25F5FBF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33CA3-22FA-388A-56A5-7B56F840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55389-1A0E-DEA8-8561-230FA55D4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B4DB8-EC90-65DA-6E20-377C47A4C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2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105FD-4872-0810-9319-DFF3160DF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64B8D9-EC89-0FC5-D57B-16E4FEC82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A6D56-E0BB-AF79-93C1-BDEEB3F79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8CAB6-0C0D-4C24-F565-9ED587D65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04131-A643-7AA2-5A2B-D675EE8F8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4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6AC11D-398F-D397-6043-306E67895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2AEC4-5791-D4A3-93AA-FDC0788C8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E8185-67DC-B494-E83F-1B4A41D3A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8FA4B-A9A7-36F4-2007-C5513AC9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D08FC-094F-2442-4CCB-72E64F9B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0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CC16A-D70B-2945-3AAA-E6AD7AB44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4CD5E-455F-93D9-CEE1-688ACC9E8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EC733-2EA6-34F4-3941-27195D71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8CFE5-5583-B745-B46F-6793164B9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8B1F8-E097-78D7-65B7-A27A7CFE7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9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40A87-BA9D-7F18-1661-A81778342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4EF0C-E8F0-3BD3-7655-D14F22AA2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826C8-95DB-4AF7-A2F0-823F11C13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59B1A-1353-3015-B771-00A5E7290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86B25-4E41-1386-D9AE-74250B233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2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3EB23-9E9B-B884-AB0A-3A5D1190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B4B13-2ADF-DA22-9B16-CE76D553F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7A637-0DCD-C58C-E005-D94A2EC58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4B354-0FD9-D9EF-0FE6-1EF7A2BB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9DA2A-5313-AF2E-C801-D2A65879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B68E82-F50E-EFB3-1C68-C8846BCA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AEF5B-D75E-5A31-C1E9-069A10FCC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82565C-4612-16FE-B3E4-51F74A558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73DB4A-B406-B8D3-C5C3-BD738EC4B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92BEEB-CC03-778F-AAF9-8B916F3F27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2D36CE-36E4-31D3-E128-E2B552853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CF0296-D9EC-AC64-ADEF-B04A8555D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5C74A-2E08-C99F-D66A-D3D51C61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AD58C2-4E20-D228-AB6C-48AB43FE1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2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80863-1620-0236-02D3-223D4632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9632C8-4CFE-DC6C-1370-BDF17374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516BBF-86C5-A603-CC5A-B287C42BF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F1F19-BA37-4393-70CE-6CCB2851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5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33449B-97CB-C14F-8541-D222439B2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CFEC0-63AB-BCF4-FBE3-274FBDFB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303ED-06BD-8D6E-2A2F-A5F6A6F8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6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B43E3-DBB5-0AD8-313F-2A4B7C2F1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5EEBF-0A3A-4291-2C41-7F8DB66B8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7DC6A-4FAA-E126-730F-72646E7D7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D8AE5D-35CE-C04D-E512-711E25429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1218-BF48-42D7-B809-878AC296C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C1E72-BCEB-D768-3C5C-DD958EA28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D7925-A1D8-1090-A9CF-CB9202988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92F90-8487-5B35-43E3-0D2B37A8E3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5B24F-FC7F-D4CD-6B2C-6808DBB2A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30C57-74A9-3B2C-51C8-A9EEA2DC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2B44B-5F0D-8AB1-4E00-E1F60569D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48072-2DCE-DD19-CCBC-B1A903871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5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FE920-A870-A1C7-29B5-5F4649E8E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7C4E5-1614-E364-DDAF-7924F4A4B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11F0B-312D-3C43-CD9C-3496FD78E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5C532-B536-4FE5-8223-C173B3026E8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24D7E-E8AA-0DA9-5805-53E3AED89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0DB4A-D7E4-2D7F-DC66-16AF518DB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0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ccess.clarivate.com/login?app=wos&amp;alternative=true&amp;shibShireURL=https:%2F%2Fwww.webofknowledge.com%2F%3Fauth%3DShibboleth&amp;shibReturnURL=https:%2F%2Fwww.webofknowledge.com%2F%3Fmode%3DNextgen%26action%3Dtransfer%26path%3D%252Fwos%252Fwoscc%252Fbasic-search%26DestApp%3DUA&amp;referrer=mode%3DNextgen%26path%3D%252Fwos%252Fwoscc%252Fbasic-search%26DestApp%3DUA%26action%3Dtransfer&amp;roaming=true" TargetMode="External"/><Relationship Id="rId2" Type="http://schemas.openxmlformats.org/officeDocument/2006/relationships/hyperlink" Target="https://scholar.googl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cpo.vedeckecasopisy.cz/publicFiles/00378.pdf" TargetMode="External"/><Relationship Id="rId5" Type="http://schemas.openxmlformats.org/officeDocument/2006/relationships/hyperlink" Target="https://www.ceeol.com/" TargetMode="External"/><Relationship Id="rId4" Type="http://schemas.openxmlformats.org/officeDocument/2006/relationships/hyperlink" Target="https://www.scopus.com/home.ur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3" name="Rectangle 1062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B1E694-7C40-2246-3D90-F6C0317E6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Specifika výzkumu regionální a lokální politiky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0B8AEA-41C5-2496-B287-2EB529B1A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Jakub Čapek</a:t>
            </a:r>
            <a:endParaRPr lang="en-US"/>
          </a:p>
        </p:txBody>
      </p:sp>
      <p:pic>
        <p:nvPicPr>
          <p:cNvPr id="1028" name="Picture 4" descr="Komunální politika | eKnihy, elektronické knihy, vaše eKNIHOVNA.cz">
            <a:extLst>
              <a:ext uri="{FF2B5EF4-FFF2-40B4-BE49-F238E27FC236}">
                <a16:creationId xmlns:a16="http://schemas.microsoft.com/office/drawing/2014/main" id="{FFD5FD7E-F3E0-E7DA-D69A-A0464D96A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6" r="2" b="3045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77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EE9223-E4A8-75AF-30D3-DCEABD63F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/>
              <a:t>Metodologie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BCB083E8-0307-415B-57F8-FF5D09ED0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dirty="0"/>
              <a:t>Hned na začátku si jasně vymezit výzkumný problém, otázky, proměnné</a:t>
            </a:r>
            <a:endParaRPr lang="en-US" dirty="0"/>
          </a:p>
          <a:p>
            <a:r>
              <a:rPr lang="en-US" dirty="0" err="1"/>
              <a:t>Nezapomenout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to, co </a:t>
            </a:r>
            <a:r>
              <a:rPr lang="en-US" dirty="0" err="1"/>
              <a:t>chci</a:t>
            </a:r>
            <a:r>
              <a:rPr lang="en-US" dirty="0"/>
              <a:t> </a:t>
            </a:r>
            <a:r>
              <a:rPr lang="en-US" dirty="0" err="1"/>
              <a:t>zkoumat</a:t>
            </a:r>
            <a:endParaRPr lang="en-US" dirty="0"/>
          </a:p>
          <a:p>
            <a:endParaRPr lang="cs-CZ" dirty="0"/>
          </a:p>
          <a:p>
            <a:r>
              <a:rPr lang="cs-CZ" dirty="0"/>
              <a:t>Promyslet nástrahy, které výzkum skýtá: </a:t>
            </a:r>
          </a:p>
          <a:p>
            <a:pPr lvl="1"/>
            <a:r>
              <a:rPr lang="cs-CZ" sz="2800" dirty="0"/>
              <a:t>dostupnost dat</a:t>
            </a:r>
          </a:p>
          <a:p>
            <a:pPr lvl="1"/>
            <a:r>
              <a:rPr lang="cs-CZ" sz="2800" dirty="0"/>
              <a:t>velikost vzorku</a:t>
            </a:r>
          </a:p>
          <a:p>
            <a:pPr lvl="1"/>
            <a:r>
              <a:rPr lang="cs-CZ" sz="2800" dirty="0"/>
              <a:t>časové období, aktuálnost</a:t>
            </a:r>
          </a:p>
          <a:p>
            <a:pPr lvl="1"/>
            <a:r>
              <a:rPr lang="cs-CZ" sz="2800" dirty="0"/>
              <a:t>závislost na lidském faktoru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75342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7D1FAD-E686-E9E5-3644-E49DECCFF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en-US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028A2-5B05-BCB8-D473-D063CA5BD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sz="2400" b="1" dirty="0"/>
              <a:t>Kvantitativní výzkum</a:t>
            </a:r>
          </a:p>
          <a:p>
            <a:pPr lvl="1"/>
            <a:r>
              <a:rPr lang="cs-CZ" dirty="0"/>
              <a:t>Zvolit si výzkumné otázky a u každé si rozepsat metodologii, jak budu postupovat (zvážit rizika – dostupnost dat atd.)</a:t>
            </a:r>
          </a:p>
          <a:p>
            <a:pPr lvl="1"/>
            <a:r>
              <a:rPr lang="cs-CZ" dirty="0"/>
              <a:t>Statistická analýza, regresní analýza (Excel, </a:t>
            </a:r>
            <a:r>
              <a:rPr lang="cs-CZ" dirty="0" err="1"/>
              <a:t>RStudio</a:t>
            </a:r>
            <a:r>
              <a:rPr lang="cs-CZ" dirty="0"/>
              <a:t>, SPSS)</a:t>
            </a:r>
          </a:p>
          <a:p>
            <a:pPr lvl="1"/>
            <a:endParaRPr lang="cs-CZ" dirty="0"/>
          </a:p>
          <a:p>
            <a:r>
              <a:rPr lang="cs-CZ" sz="2400" b="1" dirty="0"/>
              <a:t>Kvalitativní výzkum</a:t>
            </a:r>
          </a:p>
          <a:p>
            <a:pPr lvl="1"/>
            <a:r>
              <a:rPr lang="cs-CZ" dirty="0"/>
              <a:t>Rozhovory (připravit si dobrou oporu</a:t>
            </a:r>
            <a:r>
              <a:rPr lang="en-US" dirty="0"/>
              <a:t> s </a:t>
            </a:r>
            <a:r>
              <a:rPr lang="en-US" dirty="0" err="1"/>
              <a:t>dostatečným</a:t>
            </a:r>
            <a:r>
              <a:rPr lang="en-US" dirty="0"/>
              <a:t> </a:t>
            </a:r>
            <a:r>
              <a:rPr lang="en-US" dirty="0" err="1"/>
              <a:t>počtem</a:t>
            </a:r>
            <a:r>
              <a:rPr lang="en-US" dirty="0"/>
              <a:t> </a:t>
            </a:r>
            <a:r>
              <a:rPr lang="en-US" dirty="0" err="1"/>
              <a:t>otázek</a:t>
            </a:r>
            <a:r>
              <a:rPr lang="cs-CZ" dirty="0"/>
              <a:t>), analýza médií, politických programů, zápisů ze zastupitelstva atd.</a:t>
            </a:r>
          </a:p>
          <a:p>
            <a:endParaRPr lang="cs-CZ" sz="2200" dirty="0"/>
          </a:p>
          <a:p>
            <a:r>
              <a:rPr lang="cs-CZ" sz="2200" b="1" dirty="0" err="1"/>
              <a:t>Mixed</a:t>
            </a:r>
            <a:r>
              <a:rPr lang="cs-CZ" sz="2200" b="1" dirty="0"/>
              <a:t>-design</a:t>
            </a:r>
          </a:p>
        </p:txBody>
      </p:sp>
    </p:spTree>
    <p:extLst>
      <p:ext uri="{BB962C8B-B14F-4D97-AF65-F5344CB8AC3E}">
        <p14:creationId xmlns:p14="http://schemas.microsoft.com/office/powerpoint/2010/main" val="7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73C73F-CDC7-538A-8973-2FBE63977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Možnosti</a:t>
            </a:r>
            <a:r>
              <a:rPr lang="en-US" sz="5400" b="1" dirty="0"/>
              <a:t> – co </a:t>
            </a:r>
            <a:r>
              <a:rPr lang="en-US" sz="5400" b="1" dirty="0" err="1"/>
              <a:t>zkoumat</a:t>
            </a:r>
            <a:r>
              <a:rPr lang="en-US" sz="5400" b="1" dirty="0"/>
              <a:t>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19835-571E-39B1-CEA0-C9579F0D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Kraj + obec</a:t>
            </a:r>
          </a:p>
          <a:p>
            <a:pPr lvl="1"/>
            <a:r>
              <a:rPr lang="cs-CZ" dirty="0"/>
              <a:t>Koalice, složení zastupitelstva/rady, vztahy mezi politiky</a:t>
            </a:r>
            <a:r>
              <a:rPr lang="en-US" dirty="0"/>
              <a:t>, </a:t>
            </a:r>
            <a:r>
              <a:rPr lang="en-US" dirty="0" err="1"/>
              <a:t>osadní</a:t>
            </a:r>
            <a:r>
              <a:rPr lang="en-US" dirty="0"/>
              <a:t> </a:t>
            </a:r>
            <a:r>
              <a:rPr lang="en-US" dirty="0" err="1"/>
              <a:t>výbory</a:t>
            </a:r>
            <a:r>
              <a:rPr lang="en-US" dirty="0"/>
              <a:t>, </a:t>
            </a:r>
            <a:r>
              <a:rPr lang="en-US" dirty="0" err="1"/>
              <a:t>čerpání</a:t>
            </a:r>
            <a:r>
              <a:rPr lang="en-US" dirty="0"/>
              <a:t> </a:t>
            </a:r>
            <a:r>
              <a:rPr lang="en-US" dirty="0" err="1"/>
              <a:t>dotací</a:t>
            </a:r>
            <a:r>
              <a:rPr lang="en-US" dirty="0"/>
              <a:t>, </a:t>
            </a:r>
            <a:r>
              <a:rPr lang="en-US" dirty="0" err="1"/>
              <a:t>meziobecní</a:t>
            </a:r>
            <a:r>
              <a:rPr lang="en-US" dirty="0"/>
              <a:t> </a:t>
            </a:r>
            <a:r>
              <a:rPr lang="en-US" dirty="0" err="1"/>
              <a:t>spolupráce</a:t>
            </a:r>
            <a:r>
              <a:rPr lang="en-US" dirty="0"/>
              <a:t>, </a:t>
            </a:r>
            <a:r>
              <a:rPr lang="en-US" dirty="0" err="1"/>
              <a:t>decentralizace</a:t>
            </a:r>
            <a:r>
              <a:rPr lang="en-US" dirty="0"/>
              <a:t>, </a:t>
            </a:r>
            <a:r>
              <a:rPr lang="en-US"/>
              <a:t>kampaně</a:t>
            </a:r>
            <a:endParaRPr lang="cs-CZ" dirty="0"/>
          </a:p>
          <a:p>
            <a:r>
              <a:rPr lang="cs-CZ" sz="2400" b="1" dirty="0"/>
              <a:t>Jednotlivci</a:t>
            </a:r>
          </a:p>
          <a:p>
            <a:pPr lvl="1"/>
            <a:r>
              <a:rPr lang="cs-CZ" dirty="0"/>
              <a:t>Kumulace mandátů, starostové (přímá volba, volební výsledky), hejtmani, </a:t>
            </a:r>
            <a:r>
              <a:rPr lang="en-US" dirty="0" err="1"/>
              <a:t>nezávislí</a:t>
            </a:r>
            <a:r>
              <a:rPr lang="en-US" dirty="0"/>
              <a:t> </a:t>
            </a:r>
            <a:r>
              <a:rPr lang="en-US" dirty="0" err="1"/>
              <a:t>kandidáti</a:t>
            </a:r>
            <a:r>
              <a:rPr lang="en-US" dirty="0"/>
              <a:t> (</a:t>
            </a:r>
            <a:r>
              <a:rPr lang="en-US" dirty="0" err="1"/>
              <a:t>jednotlivci</a:t>
            </a:r>
            <a:r>
              <a:rPr lang="en-US" dirty="0"/>
              <a:t>), </a:t>
            </a:r>
            <a:r>
              <a:rPr lang="en-US" dirty="0" err="1"/>
              <a:t>personalizace</a:t>
            </a:r>
            <a:r>
              <a:rPr lang="en-US" dirty="0"/>
              <a:t>, gender, </a:t>
            </a:r>
            <a:r>
              <a:rPr lang="en-US" dirty="0" err="1"/>
              <a:t>věk</a:t>
            </a:r>
            <a:endParaRPr lang="cs-CZ" dirty="0"/>
          </a:p>
          <a:p>
            <a:r>
              <a:rPr lang="cs-CZ" sz="2400" b="1" dirty="0"/>
              <a:t>Politické strany</a:t>
            </a:r>
          </a:p>
          <a:p>
            <a:pPr lvl="1"/>
            <a:r>
              <a:rPr lang="cs-CZ" dirty="0"/>
              <a:t>Jejich působení na nižších úrovních politického systému, regionální strany, sdružení nezávislých kandidátů</a:t>
            </a:r>
            <a:endParaRPr lang="en-US" dirty="0"/>
          </a:p>
          <a:p>
            <a:r>
              <a:rPr lang="en-US" sz="2400" b="1" dirty="0" err="1"/>
              <a:t>Volby</a:t>
            </a:r>
            <a:endParaRPr lang="en-US" sz="2400" b="1" dirty="0"/>
          </a:p>
          <a:p>
            <a:pPr lvl="1"/>
            <a:r>
              <a:rPr lang="en-US" dirty="0" err="1"/>
              <a:t>Volební</a:t>
            </a:r>
            <a:r>
              <a:rPr lang="en-US" dirty="0"/>
              <a:t> </a:t>
            </a:r>
            <a:r>
              <a:rPr lang="en-US" dirty="0" err="1"/>
              <a:t>výsledky</a:t>
            </a:r>
            <a:r>
              <a:rPr lang="en-US" dirty="0"/>
              <a:t>, </a:t>
            </a:r>
            <a:r>
              <a:rPr lang="en-US" dirty="0" err="1"/>
              <a:t>účast</a:t>
            </a:r>
            <a:r>
              <a:rPr lang="en-US" dirty="0"/>
              <a:t>, </a:t>
            </a:r>
            <a:r>
              <a:rPr lang="en-US" dirty="0" err="1"/>
              <a:t>preferenční</a:t>
            </a:r>
            <a:r>
              <a:rPr lang="en-US" dirty="0"/>
              <a:t> </a:t>
            </a:r>
            <a:r>
              <a:rPr lang="en-US" dirty="0" err="1"/>
              <a:t>hlasy</a:t>
            </a:r>
            <a:r>
              <a:rPr lang="en-US" dirty="0"/>
              <a:t>, </a:t>
            </a:r>
            <a:r>
              <a:rPr lang="en-US" dirty="0" err="1"/>
              <a:t>předčasné</a:t>
            </a:r>
            <a:r>
              <a:rPr lang="en-US" dirty="0"/>
              <a:t> a </a:t>
            </a:r>
            <a:r>
              <a:rPr lang="en-US" dirty="0" err="1"/>
              <a:t>opakované</a:t>
            </a:r>
            <a:r>
              <a:rPr lang="en-US" dirty="0"/>
              <a:t> </a:t>
            </a:r>
            <a:r>
              <a:rPr lang="en-US" dirty="0" err="1"/>
              <a:t>volby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306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21A5D-1227-4531-29DD-1498B3F09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Překážky</a:t>
            </a:r>
            <a:endParaRPr lang="en-US" sz="5400" b="1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850B5-276B-DA5C-228C-0D6985D94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sz="2400" dirty="0"/>
              <a:t>Specifika české komunální politiky (vysoký počet obcí – problém se zobecněním, velký objem dat k analýze</a:t>
            </a:r>
            <a:r>
              <a:rPr lang="en-US" sz="2400" dirty="0"/>
              <a:t>, </a:t>
            </a:r>
            <a:r>
              <a:rPr lang="en-US" sz="2400" dirty="0" err="1"/>
              <a:t>volební</a:t>
            </a:r>
            <a:r>
              <a:rPr lang="en-US" sz="2400" dirty="0"/>
              <a:t> </a:t>
            </a:r>
            <a:r>
              <a:rPr lang="en-US" sz="2400" dirty="0" err="1"/>
              <a:t>systém</a:t>
            </a:r>
            <a:r>
              <a:rPr lang="cs-CZ" sz="2400" dirty="0"/>
              <a:t>)</a:t>
            </a:r>
          </a:p>
          <a:p>
            <a:endParaRPr lang="cs-CZ" sz="2400" dirty="0"/>
          </a:p>
          <a:p>
            <a:r>
              <a:rPr lang="cs-CZ" sz="2400" dirty="0"/>
              <a:t>Nedostupná data</a:t>
            </a:r>
          </a:p>
          <a:p>
            <a:pPr lvl="1"/>
            <a:r>
              <a:rPr lang="cs-CZ" dirty="0"/>
              <a:t>Respondenti (jejich odpor k vyjadřování se na diktafon)</a:t>
            </a:r>
          </a:p>
          <a:p>
            <a:pPr lvl="1"/>
            <a:r>
              <a:rPr lang="cs-CZ" dirty="0"/>
              <a:t>Problém “nezávislého” pozorování</a:t>
            </a:r>
          </a:p>
          <a:p>
            <a:pPr lvl="1"/>
            <a:r>
              <a:rPr lang="cs-CZ" dirty="0"/>
              <a:t>Často nutnost znalosti místního prostředí</a:t>
            </a:r>
          </a:p>
          <a:p>
            <a:pPr lvl="1"/>
            <a:endParaRPr lang="cs-CZ" dirty="0"/>
          </a:p>
          <a:p>
            <a:r>
              <a:rPr lang="cs-CZ" sz="2400" dirty="0"/>
              <a:t>Chybějící zkušenosti s využíváním programů (pro kvantitativní analýzu nebo správu rozhovorů) 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24138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87D824-DF0E-2637-2E7F-00C9963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Zdroje</a:t>
            </a:r>
            <a:r>
              <a:rPr lang="en-US" sz="5400" b="1" dirty="0"/>
              <a:t> pro </a:t>
            </a:r>
            <a:r>
              <a:rPr lang="en-US" sz="5400" b="1" dirty="0" err="1"/>
              <a:t>výzkum</a:t>
            </a:r>
            <a:endParaRPr lang="en-US" sz="5400" b="1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EDD6-7851-774E-A5AC-C25FA257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r>
              <a:rPr lang="cs-CZ" sz="1800" b="1" dirty="0"/>
              <a:t>Obecně </a:t>
            </a:r>
            <a:endParaRPr lang="en-US" sz="1800" b="1" dirty="0"/>
          </a:p>
          <a:p>
            <a:pPr lvl="1"/>
            <a:r>
              <a:rPr lang="cs-CZ" sz="1800" dirty="0">
                <a:hlinkClick r:id="rId2"/>
              </a:rPr>
              <a:t>Google </a:t>
            </a:r>
            <a:r>
              <a:rPr lang="cs-CZ" sz="1800" dirty="0" err="1">
                <a:hlinkClick r:id="rId2"/>
              </a:rPr>
              <a:t>scholar</a:t>
            </a:r>
            <a:r>
              <a:rPr lang="cs-CZ" sz="1800" dirty="0"/>
              <a:t>, </a:t>
            </a:r>
            <a:r>
              <a:rPr lang="cs-CZ" sz="1800" dirty="0">
                <a:hlinkClick r:id="rId3"/>
              </a:rPr>
              <a:t>Web </a:t>
            </a:r>
            <a:r>
              <a:rPr lang="cs-CZ" sz="1800" dirty="0" err="1">
                <a:hlinkClick r:id="rId3"/>
              </a:rPr>
              <a:t>of</a:t>
            </a:r>
            <a:r>
              <a:rPr lang="cs-CZ" sz="1800" dirty="0">
                <a:hlinkClick r:id="rId3"/>
              </a:rPr>
              <a:t> Science</a:t>
            </a:r>
            <a:r>
              <a:rPr lang="cs-CZ" sz="1800" dirty="0"/>
              <a:t>, </a:t>
            </a:r>
            <a:r>
              <a:rPr lang="cs-CZ" sz="1800" dirty="0" err="1">
                <a:hlinkClick r:id="rId4"/>
              </a:rPr>
              <a:t>Scopus</a:t>
            </a:r>
            <a:r>
              <a:rPr lang="cs-CZ" sz="1800" dirty="0"/>
              <a:t>, </a:t>
            </a:r>
            <a:r>
              <a:rPr lang="cs-CZ" sz="1800" dirty="0">
                <a:hlinkClick r:id="rId5"/>
              </a:rPr>
              <a:t>CEEOL</a:t>
            </a:r>
            <a:r>
              <a:rPr lang="cs-CZ" sz="1800" dirty="0"/>
              <a:t> (obsahuje články ze střední a východní Evropy – obzvlášť užitečné při zkoumání komunální politiky)</a:t>
            </a:r>
            <a:endParaRPr lang="en-US" sz="1800" dirty="0"/>
          </a:p>
          <a:p>
            <a:pPr lvl="1"/>
            <a:r>
              <a:rPr lang="en-US" sz="1800" dirty="0" err="1"/>
              <a:t>Zákony</a:t>
            </a:r>
            <a:endParaRPr lang="cs-CZ" sz="1800" dirty="0"/>
          </a:p>
          <a:p>
            <a:pPr lvl="1"/>
            <a:r>
              <a:rPr lang="cs-CZ" sz="1800" dirty="0"/>
              <a:t>Prezentace z Úvodu do empirického výzkumu </a:t>
            </a:r>
            <a:r>
              <a:rPr lang="cs-CZ" sz="1800" dirty="0">
                <a:sym typeface="Wingdings" panose="05000000000000000000" pitchFamily="2" charset="2"/>
              </a:rPr>
              <a:t></a:t>
            </a:r>
            <a:endParaRPr lang="cs-CZ" sz="1800" dirty="0"/>
          </a:p>
          <a:p>
            <a:r>
              <a:rPr lang="cs-CZ" sz="1800" b="1" dirty="0"/>
              <a:t>Kvantitativní</a:t>
            </a:r>
          </a:p>
          <a:p>
            <a:pPr lvl="1"/>
            <a:r>
              <a:rPr lang="cs-CZ" sz="1800" dirty="0"/>
              <a:t>Volby.cz</a:t>
            </a:r>
          </a:p>
          <a:p>
            <a:pPr lvl="1"/>
            <a:r>
              <a:rPr lang="cs-CZ" sz="1800" dirty="0"/>
              <a:t>Databáze spravované jednotlivci (</a:t>
            </a:r>
            <a:r>
              <a:rPr lang="cs-CZ" sz="1800" dirty="0">
                <a:hlinkClick r:id="rId6"/>
              </a:rPr>
              <a:t>Bernardova databáze kandidátů do komunálních voleb</a:t>
            </a:r>
            <a:r>
              <a:rPr lang="cs-CZ" sz="1800" dirty="0"/>
              <a:t>, Balíkova databáze starostů z roku 2014)</a:t>
            </a:r>
            <a:endParaRPr lang="en-US" sz="1800" dirty="0"/>
          </a:p>
          <a:p>
            <a:r>
              <a:rPr lang="cs-CZ" sz="1800" b="1" dirty="0"/>
              <a:t>Kvalitativní</a:t>
            </a:r>
          </a:p>
          <a:p>
            <a:pPr lvl="1"/>
            <a:r>
              <a:rPr lang="cs-CZ" sz="1800" dirty="0"/>
              <a:t>Zápisy ze zastupitelstev</a:t>
            </a:r>
          </a:p>
          <a:p>
            <a:pPr lvl="1"/>
            <a:r>
              <a:rPr lang="cs-CZ" sz="1800" dirty="0"/>
              <a:t>Přímá účast na zasedáních</a:t>
            </a:r>
          </a:p>
          <a:p>
            <a:pPr lvl="1"/>
            <a:r>
              <a:rPr lang="cs-CZ" sz="1800" dirty="0"/>
              <a:t>Rozhovory s aktéry (politici, obyvatelé obce, straničtí koordinátoři)</a:t>
            </a:r>
          </a:p>
          <a:p>
            <a:pPr lvl="1"/>
            <a:r>
              <a:rPr lang="cs-CZ" sz="1800" dirty="0"/>
              <a:t>Mediální výstupy (hlavně ve větších městech), obecní zpravodaj, kronika obce</a:t>
            </a:r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65327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343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Specifika výzkumu regionální a lokální politiky</vt:lpstr>
      <vt:lpstr>Metodologie</vt:lpstr>
      <vt:lpstr>PowerPoint Presentation</vt:lpstr>
      <vt:lpstr>Možnosti – co zkoumat?</vt:lpstr>
      <vt:lpstr>Překážky</vt:lpstr>
      <vt:lpstr>Zdroje pro výzkum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výzkumu regionální a lokální politiky</dc:title>
  <dc:creator>Jakub Čapek</dc:creator>
  <cp:lastModifiedBy>Jakub Čapek</cp:lastModifiedBy>
  <cp:revision>40</cp:revision>
  <dcterms:created xsi:type="dcterms:W3CDTF">2022-09-23T11:27:22Z</dcterms:created>
  <dcterms:modified xsi:type="dcterms:W3CDTF">2023-10-04T19:46:13Z</dcterms:modified>
</cp:coreProperties>
</file>